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256" r:id="rId5"/>
  </p:sldIdLst>
  <p:sldSz cx="21945600" cy="32918400"/>
  <p:notesSz cx="7099300" cy="10234613"/>
  <p:defaultTextStyle>
    <a:defPPr>
      <a:defRPr lang="de-DE"/>
    </a:defPPr>
    <a:lvl1pPr algn="ctr" rtl="0" fontAlgn="base">
      <a:spcBef>
        <a:spcPct val="0"/>
      </a:spcBef>
      <a:spcAft>
        <a:spcPct val="0"/>
      </a:spcAft>
      <a:defRPr sz="2400" kern="1200">
        <a:solidFill>
          <a:schemeClr val="tx1"/>
        </a:solidFill>
        <a:latin typeface="Arial" charset="0"/>
        <a:ea typeface="+mn-ea"/>
        <a:cs typeface="+mn-cs"/>
      </a:defRPr>
    </a:lvl1pPr>
    <a:lvl2pPr marL="343357" algn="ctr" rtl="0" fontAlgn="base">
      <a:spcBef>
        <a:spcPct val="0"/>
      </a:spcBef>
      <a:spcAft>
        <a:spcPct val="0"/>
      </a:spcAft>
      <a:defRPr sz="2400" kern="1200">
        <a:solidFill>
          <a:schemeClr val="tx1"/>
        </a:solidFill>
        <a:latin typeface="Arial" charset="0"/>
        <a:ea typeface="+mn-ea"/>
        <a:cs typeface="+mn-cs"/>
      </a:defRPr>
    </a:lvl2pPr>
    <a:lvl3pPr marL="686714" algn="ctr" rtl="0" fontAlgn="base">
      <a:spcBef>
        <a:spcPct val="0"/>
      </a:spcBef>
      <a:spcAft>
        <a:spcPct val="0"/>
      </a:spcAft>
      <a:defRPr sz="2400" kern="1200">
        <a:solidFill>
          <a:schemeClr val="tx1"/>
        </a:solidFill>
        <a:latin typeface="Arial" charset="0"/>
        <a:ea typeface="+mn-ea"/>
        <a:cs typeface="+mn-cs"/>
      </a:defRPr>
    </a:lvl3pPr>
    <a:lvl4pPr marL="1030072" algn="ctr" rtl="0" fontAlgn="base">
      <a:spcBef>
        <a:spcPct val="0"/>
      </a:spcBef>
      <a:spcAft>
        <a:spcPct val="0"/>
      </a:spcAft>
      <a:defRPr sz="2400" kern="1200">
        <a:solidFill>
          <a:schemeClr val="tx1"/>
        </a:solidFill>
        <a:latin typeface="Arial" charset="0"/>
        <a:ea typeface="+mn-ea"/>
        <a:cs typeface="+mn-cs"/>
      </a:defRPr>
    </a:lvl4pPr>
    <a:lvl5pPr marL="1373429" algn="ctr" rtl="0" fontAlgn="base">
      <a:spcBef>
        <a:spcPct val="0"/>
      </a:spcBef>
      <a:spcAft>
        <a:spcPct val="0"/>
      </a:spcAft>
      <a:defRPr sz="2400" kern="1200">
        <a:solidFill>
          <a:schemeClr val="tx1"/>
        </a:solidFill>
        <a:latin typeface="Arial" charset="0"/>
        <a:ea typeface="+mn-ea"/>
        <a:cs typeface="+mn-cs"/>
      </a:defRPr>
    </a:lvl5pPr>
    <a:lvl6pPr marL="1716786" algn="l" defTabSz="686714" rtl="0" eaLnBrk="1" latinLnBrk="0" hangingPunct="1">
      <a:defRPr sz="2400" kern="1200">
        <a:solidFill>
          <a:schemeClr val="tx1"/>
        </a:solidFill>
        <a:latin typeface="Arial" charset="0"/>
        <a:ea typeface="+mn-ea"/>
        <a:cs typeface="+mn-cs"/>
      </a:defRPr>
    </a:lvl6pPr>
    <a:lvl7pPr marL="2060143" algn="l" defTabSz="686714" rtl="0" eaLnBrk="1" latinLnBrk="0" hangingPunct="1">
      <a:defRPr sz="2400" kern="1200">
        <a:solidFill>
          <a:schemeClr val="tx1"/>
        </a:solidFill>
        <a:latin typeface="Arial" charset="0"/>
        <a:ea typeface="+mn-ea"/>
        <a:cs typeface="+mn-cs"/>
      </a:defRPr>
    </a:lvl7pPr>
    <a:lvl8pPr marL="2403500" algn="l" defTabSz="686714" rtl="0" eaLnBrk="1" latinLnBrk="0" hangingPunct="1">
      <a:defRPr sz="2400" kern="1200">
        <a:solidFill>
          <a:schemeClr val="tx1"/>
        </a:solidFill>
        <a:latin typeface="Arial" charset="0"/>
        <a:ea typeface="+mn-ea"/>
        <a:cs typeface="+mn-cs"/>
      </a:defRPr>
    </a:lvl8pPr>
    <a:lvl9pPr marL="2746858" algn="l" defTabSz="686714"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3472">
          <p15:clr>
            <a:srgbClr val="A4A3A4"/>
          </p15:clr>
        </p15:guide>
        <p15:guide id="2" pos="9778">
          <p15:clr>
            <a:srgbClr val="A4A3A4"/>
          </p15:clr>
        </p15:guide>
        <p15:guide id="3" pos="18428">
          <p15:clr>
            <a:srgbClr val="A4A3A4"/>
          </p15:clr>
        </p15:guide>
        <p15:guide id="4" pos="706">
          <p15:clr>
            <a:srgbClr val="A4A3A4"/>
          </p15:clr>
        </p15:guide>
        <p15:guide id="5" pos="9434">
          <p15:clr>
            <a:srgbClr val="A4A3A4"/>
          </p15:clr>
        </p15:guide>
        <p15:guide id="6" pos="9537">
          <p15:clr>
            <a:srgbClr val="A4A3A4"/>
          </p15:clr>
        </p15:guide>
        <p15:guide id="7" pos="9297">
          <p15:clr>
            <a:srgbClr val="A4A3A4"/>
          </p15:clr>
        </p15:guide>
        <p15:guide id="8" pos="591">
          <p15:clr>
            <a:srgbClr val="A4A3A4"/>
          </p15:clr>
        </p15:guide>
        <p15:guide id="9" orient="horz" pos="10368">
          <p15:clr>
            <a:srgbClr val="A4A3A4"/>
          </p15:clr>
        </p15:guide>
        <p15:guide id="10" pos="7087">
          <p15:clr>
            <a:srgbClr val="A4A3A4"/>
          </p15:clr>
        </p15:guide>
        <p15:guide id="11" pos="13356">
          <p15:clr>
            <a:srgbClr val="A4A3A4"/>
          </p15:clr>
        </p15:guide>
        <p15:guide id="12" pos="512">
          <p15:clr>
            <a:srgbClr val="A4A3A4"/>
          </p15:clr>
        </p15:guide>
        <p15:guide id="13" pos="6837">
          <p15:clr>
            <a:srgbClr val="A4A3A4"/>
          </p15:clr>
        </p15:guide>
        <p15:guide id="14" pos="6912">
          <p15:clr>
            <a:srgbClr val="A4A3A4"/>
          </p15:clr>
        </p15:guide>
        <p15:guide id="15" pos="6738">
          <p15:clr>
            <a:srgbClr val="A4A3A4"/>
          </p15:clr>
        </p15:guide>
        <p15:guide id="16" pos="42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grosse" initials="mg" lastIdx="1" clrIdx="0"/>
  <p:cmAuthor id="1" name="Kruse, Hendrik Wiard" initials="KHW" lastIdx="3" clrIdx="1"/>
  <p:cmAuthor id="2" name="lkaplan" initials="l"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8E"/>
    <a:srgbClr val="CCCCCC"/>
    <a:srgbClr val="C89800"/>
    <a:srgbClr val="2C2C84"/>
    <a:srgbClr val="003399"/>
    <a:srgbClr val="000000"/>
    <a:srgbClr val="666633"/>
    <a:srgbClr val="8F882D"/>
    <a:srgbClr val="6A6F2B"/>
    <a:srgbClr val="5971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0582" autoAdjust="0"/>
    <p:restoredTop sz="99310" autoAdjust="0"/>
  </p:normalViewPr>
  <p:slideViewPr>
    <p:cSldViewPr snapToGrid="0" snapToObjects="1">
      <p:cViewPr>
        <p:scale>
          <a:sx n="50" d="100"/>
          <a:sy n="50" d="100"/>
        </p:scale>
        <p:origin x="756" y="120"/>
      </p:cViewPr>
      <p:guideLst>
        <p:guide orient="horz" pos="13472"/>
        <p:guide pos="9778"/>
        <p:guide pos="18428"/>
        <p:guide pos="706"/>
        <p:guide pos="9434"/>
        <p:guide pos="9537"/>
        <p:guide pos="9297"/>
        <p:guide pos="591"/>
        <p:guide orient="horz" pos="10368"/>
        <p:guide pos="7087"/>
        <p:guide pos="13356"/>
        <p:guide pos="512"/>
        <p:guide pos="6837"/>
        <p:guide pos="6912"/>
        <p:guide pos="6738"/>
        <p:guide pos="428"/>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6" y="1"/>
            <a:ext cx="3076871" cy="511980"/>
          </a:xfrm>
          <a:prstGeom prst="rect">
            <a:avLst/>
          </a:prstGeom>
          <a:noFill/>
          <a:ln w="9525">
            <a:noFill/>
            <a:miter lim="800000"/>
            <a:headEnd/>
            <a:tailEnd/>
          </a:ln>
          <a:effectLst/>
        </p:spPr>
        <p:txBody>
          <a:bodyPr vert="horz" wrap="square" lIns="95457" tIns="47730" rIns="95457" bIns="47730" numCol="1" anchor="t" anchorCtr="0" compatLnSpc="1">
            <a:prstTxWarp prst="textNoShape">
              <a:avLst/>
            </a:prstTxWarp>
          </a:bodyPr>
          <a:lstStyle>
            <a:lvl1pPr algn="l" defTabSz="955422">
              <a:defRPr sz="1200" smtClean="0"/>
            </a:lvl1pPr>
          </a:lstStyle>
          <a:p>
            <a:pPr>
              <a:defRPr/>
            </a:pPr>
            <a:endParaRPr lang="de-DE" dirty="0"/>
          </a:p>
        </p:txBody>
      </p:sp>
      <p:sp>
        <p:nvSpPr>
          <p:cNvPr id="6147" name="Rectangle 3"/>
          <p:cNvSpPr>
            <a:spLocks noGrp="1" noChangeArrowheads="1"/>
          </p:cNvSpPr>
          <p:nvPr>
            <p:ph type="dt" sz="quarter" idx="1"/>
          </p:nvPr>
        </p:nvSpPr>
        <p:spPr bwMode="auto">
          <a:xfrm>
            <a:off x="4022435" y="1"/>
            <a:ext cx="3075178" cy="511980"/>
          </a:xfrm>
          <a:prstGeom prst="rect">
            <a:avLst/>
          </a:prstGeom>
          <a:noFill/>
          <a:ln w="9525">
            <a:noFill/>
            <a:miter lim="800000"/>
            <a:headEnd/>
            <a:tailEnd/>
          </a:ln>
          <a:effectLst/>
        </p:spPr>
        <p:txBody>
          <a:bodyPr vert="horz" wrap="square" lIns="95457" tIns="47730" rIns="95457" bIns="47730" numCol="1" anchor="t" anchorCtr="0" compatLnSpc="1">
            <a:prstTxWarp prst="textNoShape">
              <a:avLst/>
            </a:prstTxWarp>
          </a:bodyPr>
          <a:lstStyle>
            <a:lvl1pPr algn="r" defTabSz="955422">
              <a:defRPr sz="1200" smtClean="0"/>
            </a:lvl1pPr>
          </a:lstStyle>
          <a:p>
            <a:pPr>
              <a:defRPr/>
            </a:pPr>
            <a:endParaRPr lang="de-DE" dirty="0"/>
          </a:p>
        </p:txBody>
      </p:sp>
      <p:sp>
        <p:nvSpPr>
          <p:cNvPr id="6148" name="Rectangle 4"/>
          <p:cNvSpPr>
            <a:spLocks noGrp="1" noChangeArrowheads="1"/>
          </p:cNvSpPr>
          <p:nvPr>
            <p:ph type="ftr" sz="quarter" idx="2"/>
          </p:nvPr>
        </p:nvSpPr>
        <p:spPr bwMode="auto">
          <a:xfrm>
            <a:off x="6" y="9719314"/>
            <a:ext cx="3076871" cy="513641"/>
          </a:xfrm>
          <a:prstGeom prst="rect">
            <a:avLst/>
          </a:prstGeom>
          <a:noFill/>
          <a:ln w="9525">
            <a:noFill/>
            <a:miter lim="800000"/>
            <a:headEnd/>
            <a:tailEnd/>
          </a:ln>
          <a:effectLst/>
        </p:spPr>
        <p:txBody>
          <a:bodyPr vert="horz" wrap="square" lIns="95457" tIns="47730" rIns="95457" bIns="47730" numCol="1" anchor="b" anchorCtr="0" compatLnSpc="1">
            <a:prstTxWarp prst="textNoShape">
              <a:avLst/>
            </a:prstTxWarp>
          </a:bodyPr>
          <a:lstStyle>
            <a:lvl1pPr algn="l" defTabSz="955422">
              <a:defRPr sz="1200" smtClean="0"/>
            </a:lvl1pPr>
          </a:lstStyle>
          <a:p>
            <a:pPr>
              <a:defRPr/>
            </a:pPr>
            <a:endParaRPr lang="de-DE" dirty="0"/>
          </a:p>
        </p:txBody>
      </p:sp>
      <p:sp>
        <p:nvSpPr>
          <p:cNvPr id="6149" name="Rectangle 5"/>
          <p:cNvSpPr>
            <a:spLocks noGrp="1" noChangeArrowheads="1"/>
          </p:cNvSpPr>
          <p:nvPr>
            <p:ph type="sldNum" sz="quarter" idx="3"/>
          </p:nvPr>
        </p:nvSpPr>
        <p:spPr bwMode="auto">
          <a:xfrm>
            <a:off x="4022435" y="9719314"/>
            <a:ext cx="3075178" cy="513641"/>
          </a:xfrm>
          <a:prstGeom prst="rect">
            <a:avLst/>
          </a:prstGeom>
          <a:noFill/>
          <a:ln w="9525">
            <a:noFill/>
            <a:miter lim="800000"/>
            <a:headEnd/>
            <a:tailEnd/>
          </a:ln>
          <a:effectLst/>
        </p:spPr>
        <p:txBody>
          <a:bodyPr vert="horz" wrap="square" lIns="95457" tIns="47730" rIns="95457" bIns="47730" numCol="1" anchor="b" anchorCtr="0" compatLnSpc="1">
            <a:prstTxWarp prst="textNoShape">
              <a:avLst/>
            </a:prstTxWarp>
          </a:bodyPr>
          <a:lstStyle>
            <a:lvl1pPr algn="r" defTabSz="955422">
              <a:defRPr sz="1200" smtClean="0"/>
            </a:lvl1pPr>
          </a:lstStyle>
          <a:p>
            <a:pPr>
              <a:defRPr/>
            </a:pPr>
            <a:fld id="{4772D8C6-B0CA-44CE-BD2D-CDF93B219EB3}" type="slidenum">
              <a:rPr lang="de-DE"/>
              <a:pPr>
                <a:defRPr/>
              </a:pPr>
              <a:t>‹#›</a:t>
            </a:fld>
            <a:endParaRPr lang="de-DE" dirty="0"/>
          </a:p>
        </p:txBody>
      </p:sp>
    </p:spTree>
    <p:extLst>
      <p:ext uri="{BB962C8B-B14F-4D97-AF65-F5344CB8AC3E}">
        <p14:creationId xmlns:p14="http://schemas.microsoft.com/office/powerpoint/2010/main" val="24657148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6" y="1"/>
            <a:ext cx="3076871" cy="511980"/>
          </a:xfrm>
          <a:prstGeom prst="rect">
            <a:avLst/>
          </a:prstGeom>
          <a:noFill/>
          <a:ln w="9525">
            <a:noFill/>
            <a:miter lim="800000"/>
            <a:headEnd/>
            <a:tailEnd/>
          </a:ln>
          <a:effectLst/>
        </p:spPr>
        <p:txBody>
          <a:bodyPr vert="horz" wrap="square" lIns="95457" tIns="47730" rIns="95457" bIns="47730" numCol="1" anchor="t" anchorCtr="0" compatLnSpc="1">
            <a:prstTxWarp prst="textNoShape">
              <a:avLst/>
            </a:prstTxWarp>
          </a:bodyPr>
          <a:lstStyle>
            <a:lvl1pPr algn="l" defTabSz="955422">
              <a:defRPr sz="1200" smtClean="0"/>
            </a:lvl1pPr>
          </a:lstStyle>
          <a:p>
            <a:pPr>
              <a:defRPr/>
            </a:pPr>
            <a:endParaRPr lang="de-DE" dirty="0"/>
          </a:p>
        </p:txBody>
      </p:sp>
      <p:sp>
        <p:nvSpPr>
          <p:cNvPr id="4099" name="Rectangle 3"/>
          <p:cNvSpPr>
            <a:spLocks noGrp="1" noChangeArrowheads="1"/>
          </p:cNvSpPr>
          <p:nvPr>
            <p:ph type="dt" idx="1"/>
          </p:nvPr>
        </p:nvSpPr>
        <p:spPr bwMode="auto">
          <a:xfrm>
            <a:off x="4022435" y="1"/>
            <a:ext cx="3075178" cy="511980"/>
          </a:xfrm>
          <a:prstGeom prst="rect">
            <a:avLst/>
          </a:prstGeom>
          <a:noFill/>
          <a:ln w="9525">
            <a:noFill/>
            <a:miter lim="800000"/>
            <a:headEnd/>
            <a:tailEnd/>
          </a:ln>
          <a:effectLst/>
        </p:spPr>
        <p:txBody>
          <a:bodyPr vert="horz" wrap="square" lIns="95457" tIns="47730" rIns="95457" bIns="47730" numCol="1" anchor="t" anchorCtr="0" compatLnSpc="1">
            <a:prstTxWarp prst="textNoShape">
              <a:avLst/>
            </a:prstTxWarp>
          </a:bodyPr>
          <a:lstStyle>
            <a:lvl1pPr algn="r" defTabSz="955422">
              <a:defRPr sz="1200" smtClean="0"/>
            </a:lvl1pPr>
          </a:lstStyle>
          <a:p>
            <a:pPr>
              <a:defRPr/>
            </a:pPr>
            <a:endParaRPr lang="de-DE" dirty="0"/>
          </a:p>
        </p:txBody>
      </p:sp>
      <p:sp>
        <p:nvSpPr>
          <p:cNvPr id="3076" name="Rectangle 4"/>
          <p:cNvSpPr>
            <a:spLocks noGrp="1" noRot="1" noChangeAspect="1" noChangeArrowheads="1" noTextEdit="1"/>
          </p:cNvSpPr>
          <p:nvPr>
            <p:ph type="sldImg" idx="2"/>
          </p:nvPr>
        </p:nvSpPr>
        <p:spPr bwMode="auto">
          <a:xfrm>
            <a:off x="2271713" y="766763"/>
            <a:ext cx="2557462" cy="3840162"/>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08750" y="4862154"/>
            <a:ext cx="5681808" cy="4606157"/>
          </a:xfrm>
          <a:prstGeom prst="rect">
            <a:avLst/>
          </a:prstGeom>
          <a:noFill/>
          <a:ln w="9525">
            <a:noFill/>
            <a:miter lim="800000"/>
            <a:headEnd/>
            <a:tailEnd/>
          </a:ln>
          <a:effectLst/>
        </p:spPr>
        <p:txBody>
          <a:bodyPr vert="horz" wrap="square" lIns="95457" tIns="47730" rIns="95457" bIns="4773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4102" name="Rectangle 6"/>
          <p:cNvSpPr>
            <a:spLocks noGrp="1" noChangeArrowheads="1"/>
          </p:cNvSpPr>
          <p:nvPr>
            <p:ph type="ftr" sz="quarter" idx="4"/>
          </p:nvPr>
        </p:nvSpPr>
        <p:spPr bwMode="auto">
          <a:xfrm>
            <a:off x="6" y="9719314"/>
            <a:ext cx="3076871" cy="513641"/>
          </a:xfrm>
          <a:prstGeom prst="rect">
            <a:avLst/>
          </a:prstGeom>
          <a:noFill/>
          <a:ln w="9525">
            <a:noFill/>
            <a:miter lim="800000"/>
            <a:headEnd/>
            <a:tailEnd/>
          </a:ln>
          <a:effectLst/>
        </p:spPr>
        <p:txBody>
          <a:bodyPr vert="horz" wrap="square" lIns="95457" tIns="47730" rIns="95457" bIns="47730" numCol="1" anchor="b" anchorCtr="0" compatLnSpc="1">
            <a:prstTxWarp prst="textNoShape">
              <a:avLst/>
            </a:prstTxWarp>
          </a:bodyPr>
          <a:lstStyle>
            <a:lvl1pPr algn="l" defTabSz="955422">
              <a:defRPr sz="1200" smtClean="0"/>
            </a:lvl1pPr>
          </a:lstStyle>
          <a:p>
            <a:pPr>
              <a:defRPr/>
            </a:pPr>
            <a:endParaRPr lang="de-DE" dirty="0"/>
          </a:p>
        </p:txBody>
      </p:sp>
      <p:sp>
        <p:nvSpPr>
          <p:cNvPr id="4103" name="Rectangle 7"/>
          <p:cNvSpPr>
            <a:spLocks noGrp="1" noChangeArrowheads="1"/>
          </p:cNvSpPr>
          <p:nvPr>
            <p:ph type="sldNum" sz="quarter" idx="5"/>
          </p:nvPr>
        </p:nvSpPr>
        <p:spPr bwMode="auto">
          <a:xfrm>
            <a:off x="4022435" y="9719314"/>
            <a:ext cx="3075178" cy="513641"/>
          </a:xfrm>
          <a:prstGeom prst="rect">
            <a:avLst/>
          </a:prstGeom>
          <a:noFill/>
          <a:ln w="9525">
            <a:noFill/>
            <a:miter lim="800000"/>
            <a:headEnd/>
            <a:tailEnd/>
          </a:ln>
          <a:effectLst/>
        </p:spPr>
        <p:txBody>
          <a:bodyPr vert="horz" wrap="square" lIns="95457" tIns="47730" rIns="95457" bIns="47730" numCol="1" anchor="b" anchorCtr="0" compatLnSpc="1">
            <a:prstTxWarp prst="textNoShape">
              <a:avLst/>
            </a:prstTxWarp>
          </a:bodyPr>
          <a:lstStyle>
            <a:lvl1pPr algn="r" defTabSz="955422">
              <a:defRPr sz="1200" smtClean="0"/>
            </a:lvl1pPr>
          </a:lstStyle>
          <a:p>
            <a:pPr>
              <a:defRPr/>
            </a:pPr>
            <a:fld id="{508D3FD6-E955-4AC0-8751-103B8E0A95E7}" type="slidenum">
              <a:rPr lang="de-DE"/>
              <a:pPr>
                <a:defRPr/>
              </a:pPr>
              <a:t>‹#›</a:t>
            </a:fld>
            <a:endParaRPr lang="de-DE" dirty="0"/>
          </a:p>
        </p:txBody>
      </p:sp>
    </p:spTree>
    <p:extLst>
      <p:ext uri="{BB962C8B-B14F-4D97-AF65-F5344CB8AC3E}">
        <p14:creationId xmlns:p14="http://schemas.microsoft.com/office/powerpoint/2010/main" val="23719813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Arial" charset="0"/>
        <a:ea typeface="+mn-ea"/>
        <a:cs typeface="+mn-cs"/>
      </a:defRPr>
    </a:lvl1pPr>
    <a:lvl2pPr marL="343357" algn="l" rtl="0" eaLnBrk="0" fontAlgn="base" hangingPunct="0">
      <a:spcBef>
        <a:spcPct val="30000"/>
      </a:spcBef>
      <a:spcAft>
        <a:spcPct val="0"/>
      </a:spcAft>
      <a:defRPr sz="900" kern="1200">
        <a:solidFill>
          <a:schemeClr val="tx1"/>
        </a:solidFill>
        <a:latin typeface="Arial" charset="0"/>
        <a:ea typeface="+mn-ea"/>
        <a:cs typeface="+mn-cs"/>
      </a:defRPr>
    </a:lvl2pPr>
    <a:lvl3pPr marL="686714" algn="l" rtl="0" eaLnBrk="0" fontAlgn="base" hangingPunct="0">
      <a:spcBef>
        <a:spcPct val="30000"/>
      </a:spcBef>
      <a:spcAft>
        <a:spcPct val="0"/>
      </a:spcAft>
      <a:defRPr sz="900" kern="1200">
        <a:solidFill>
          <a:schemeClr val="tx1"/>
        </a:solidFill>
        <a:latin typeface="Arial" charset="0"/>
        <a:ea typeface="+mn-ea"/>
        <a:cs typeface="+mn-cs"/>
      </a:defRPr>
    </a:lvl3pPr>
    <a:lvl4pPr marL="1030072" algn="l" rtl="0" eaLnBrk="0" fontAlgn="base" hangingPunct="0">
      <a:spcBef>
        <a:spcPct val="30000"/>
      </a:spcBef>
      <a:spcAft>
        <a:spcPct val="0"/>
      </a:spcAft>
      <a:defRPr sz="900" kern="1200">
        <a:solidFill>
          <a:schemeClr val="tx1"/>
        </a:solidFill>
        <a:latin typeface="Arial" charset="0"/>
        <a:ea typeface="+mn-ea"/>
        <a:cs typeface="+mn-cs"/>
      </a:defRPr>
    </a:lvl4pPr>
    <a:lvl5pPr marL="1373429" algn="l" rtl="0" eaLnBrk="0" fontAlgn="base" hangingPunct="0">
      <a:spcBef>
        <a:spcPct val="30000"/>
      </a:spcBef>
      <a:spcAft>
        <a:spcPct val="0"/>
      </a:spcAft>
      <a:defRPr sz="900" kern="1200">
        <a:solidFill>
          <a:schemeClr val="tx1"/>
        </a:solidFill>
        <a:latin typeface="Arial" charset="0"/>
        <a:ea typeface="+mn-ea"/>
        <a:cs typeface="+mn-cs"/>
      </a:defRPr>
    </a:lvl5pPr>
    <a:lvl6pPr marL="1716786" algn="l" defTabSz="686714" rtl="0" eaLnBrk="1" latinLnBrk="0" hangingPunct="1">
      <a:defRPr sz="900" kern="1200">
        <a:solidFill>
          <a:schemeClr val="tx1"/>
        </a:solidFill>
        <a:latin typeface="+mn-lt"/>
        <a:ea typeface="+mn-ea"/>
        <a:cs typeface="+mn-cs"/>
      </a:defRPr>
    </a:lvl6pPr>
    <a:lvl7pPr marL="2060143" algn="l" defTabSz="686714" rtl="0" eaLnBrk="1" latinLnBrk="0" hangingPunct="1">
      <a:defRPr sz="900" kern="1200">
        <a:solidFill>
          <a:schemeClr val="tx1"/>
        </a:solidFill>
        <a:latin typeface="+mn-lt"/>
        <a:ea typeface="+mn-ea"/>
        <a:cs typeface="+mn-cs"/>
      </a:defRPr>
    </a:lvl7pPr>
    <a:lvl8pPr marL="2403500" algn="l" defTabSz="686714" rtl="0" eaLnBrk="1" latinLnBrk="0" hangingPunct="1">
      <a:defRPr sz="900" kern="1200">
        <a:solidFill>
          <a:schemeClr val="tx1"/>
        </a:solidFill>
        <a:latin typeface="+mn-lt"/>
        <a:ea typeface="+mn-ea"/>
        <a:cs typeface="+mn-cs"/>
      </a:defRPr>
    </a:lvl8pPr>
    <a:lvl9pPr marL="2746858" algn="l" defTabSz="686714"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a:xfrm>
            <a:off x="2271713" y="766763"/>
            <a:ext cx="2557462" cy="3840162"/>
          </a:xfrm>
          <a:ln/>
        </p:spPr>
      </p:sp>
      <p:sp>
        <p:nvSpPr>
          <p:cNvPr id="4099"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4026818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646438" y="10225913"/>
            <a:ext cx="18652725" cy="7056735"/>
          </a:xfrm>
        </p:spPr>
        <p:txBody>
          <a:bodyPr/>
          <a:lstStyle/>
          <a:p>
            <a:r>
              <a:rPr lang="de-DE" smtClean="0"/>
              <a:t>Titelmasterformat durch Klicken bearbeiten</a:t>
            </a:r>
            <a:endParaRPr lang="en-GB"/>
          </a:p>
        </p:txBody>
      </p:sp>
      <p:sp>
        <p:nvSpPr>
          <p:cNvPr id="3" name="Untertitel 2"/>
          <p:cNvSpPr>
            <a:spLocks noGrp="1"/>
          </p:cNvSpPr>
          <p:nvPr>
            <p:ph type="subTitle" idx="1"/>
          </p:nvPr>
        </p:nvSpPr>
        <p:spPr>
          <a:xfrm>
            <a:off x="3291725" y="18653435"/>
            <a:ext cx="15362150" cy="8412860"/>
          </a:xfrm>
        </p:spPr>
        <p:txBody>
          <a:bodyPr/>
          <a:lstStyle>
            <a:lvl1pPr marL="0" indent="0" algn="ctr">
              <a:buNone/>
              <a:defRPr/>
            </a:lvl1pPr>
            <a:lvl2pPr marL="343357" indent="0" algn="ctr">
              <a:buNone/>
              <a:defRPr/>
            </a:lvl2pPr>
            <a:lvl3pPr marL="686714" indent="0" algn="ctr">
              <a:buNone/>
              <a:defRPr/>
            </a:lvl3pPr>
            <a:lvl4pPr marL="1030072" indent="0" algn="ctr">
              <a:buNone/>
              <a:defRPr/>
            </a:lvl4pPr>
            <a:lvl5pPr marL="1373429" indent="0" algn="ctr">
              <a:buNone/>
              <a:defRPr/>
            </a:lvl5pPr>
            <a:lvl6pPr marL="1716786" indent="0" algn="ctr">
              <a:buNone/>
              <a:defRPr/>
            </a:lvl6pPr>
            <a:lvl7pPr marL="2060143" indent="0" algn="ctr">
              <a:buNone/>
              <a:defRPr/>
            </a:lvl7pPr>
            <a:lvl8pPr marL="2403500" indent="0" algn="ctr">
              <a:buNone/>
              <a:defRPr/>
            </a:lvl8pPr>
            <a:lvl9pPr marL="2746858" indent="0" algn="ctr">
              <a:buNone/>
              <a:defRPr/>
            </a:lvl9pPr>
          </a:lstStyle>
          <a:p>
            <a:r>
              <a:rPr lang="de-DE" smtClean="0"/>
              <a:t>Formatvorlage des Untertitelmasters durch Klicken bearbeiten</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A409782E-795C-48E1-8225-A562E7DE19F6}" type="slidenum">
              <a:rPr lang="de-DE"/>
              <a:pPr/>
              <a:t>‹#›</a:t>
            </a:fld>
            <a:endParaRPr lang="de-D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89878C09-2160-428F-AEF8-28612335AD49}" type="slidenum">
              <a:rPr lang="de-DE"/>
              <a:pPr/>
              <a:t>‹#›</a:t>
            </a:fld>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15913264" y="1319473"/>
            <a:ext cx="4940464" cy="28085220"/>
          </a:xfrm>
        </p:spPr>
        <p:txBody>
          <a:bodyPr vert="eaVert"/>
          <a:lstStyle/>
          <a:p>
            <a:r>
              <a:rPr lang="de-DE" smtClean="0"/>
              <a:t>Titelmasterformat durch Klicken bearbeiten</a:t>
            </a:r>
            <a:endParaRPr lang="en-GB"/>
          </a:p>
        </p:txBody>
      </p:sp>
      <p:sp>
        <p:nvSpPr>
          <p:cNvPr id="3" name="Vertikaler Textplatzhalter 2"/>
          <p:cNvSpPr>
            <a:spLocks noGrp="1"/>
          </p:cNvSpPr>
          <p:nvPr>
            <p:ph type="body" orient="vert" idx="1"/>
          </p:nvPr>
        </p:nvSpPr>
        <p:spPr>
          <a:xfrm>
            <a:off x="1091873" y="1319473"/>
            <a:ext cx="14710939" cy="2808522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EAA8BC98-DAB2-4206-9918-7C49C3ECDF7B}" type="slidenum">
              <a:rPr lang="de-DE"/>
              <a:pPr/>
              <a:t>‹#›</a:t>
            </a:fld>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5B0717D1-A047-4915-8ABD-A410E0A2BA8D}" type="slidenum">
              <a:rPr lang="de-DE"/>
              <a:pPr/>
              <a:t>‹#›</a:t>
            </a:fld>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33880" y="21153102"/>
            <a:ext cx="18653875" cy="6537499"/>
          </a:xfrm>
        </p:spPr>
        <p:txBody>
          <a:bodyPr anchor="t"/>
          <a:lstStyle>
            <a:lvl1pPr algn="l">
              <a:defRPr sz="3000" b="1" cap="all"/>
            </a:lvl1pPr>
          </a:lstStyle>
          <a:p>
            <a:r>
              <a:rPr lang="de-DE" smtClean="0"/>
              <a:t>Titelmasterformat durch Klicken bearbeiten</a:t>
            </a:r>
            <a:endParaRPr lang="en-GB"/>
          </a:p>
        </p:txBody>
      </p:sp>
      <p:sp>
        <p:nvSpPr>
          <p:cNvPr id="3" name="Textplatzhalter 2"/>
          <p:cNvSpPr>
            <a:spLocks noGrp="1"/>
          </p:cNvSpPr>
          <p:nvPr>
            <p:ph type="body" idx="1"/>
          </p:nvPr>
        </p:nvSpPr>
        <p:spPr>
          <a:xfrm>
            <a:off x="1733880" y="13952202"/>
            <a:ext cx="18653875" cy="7200900"/>
          </a:xfrm>
        </p:spPr>
        <p:txBody>
          <a:bodyPr anchor="b"/>
          <a:lstStyle>
            <a:lvl1pPr marL="0" indent="0">
              <a:buNone/>
              <a:defRPr sz="1500"/>
            </a:lvl1pPr>
            <a:lvl2pPr marL="343357" indent="0">
              <a:buNone/>
              <a:defRPr sz="1400"/>
            </a:lvl2pPr>
            <a:lvl3pPr marL="686714" indent="0">
              <a:buNone/>
              <a:defRPr sz="1200"/>
            </a:lvl3pPr>
            <a:lvl4pPr marL="1030072" indent="0">
              <a:buNone/>
              <a:defRPr sz="1100"/>
            </a:lvl4pPr>
            <a:lvl5pPr marL="1373429" indent="0">
              <a:buNone/>
              <a:defRPr sz="1100"/>
            </a:lvl5pPr>
            <a:lvl6pPr marL="1716786" indent="0">
              <a:buNone/>
              <a:defRPr sz="1100"/>
            </a:lvl6pPr>
            <a:lvl7pPr marL="2060143" indent="0">
              <a:buNone/>
              <a:defRPr sz="1100"/>
            </a:lvl7pPr>
            <a:lvl8pPr marL="2403500" indent="0">
              <a:buNone/>
              <a:defRPr sz="1100"/>
            </a:lvl8pPr>
            <a:lvl9pPr marL="2746858" indent="0">
              <a:buNone/>
              <a:defRPr sz="1100"/>
            </a:lvl9pPr>
          </a:lstStyle>
          <a:p>
            <a:pPr lvl="0"/>
            <a:r>
              <a:rPr lang="de-DE" smtClean="0"/>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9FA62170-A903-4880-A800-CC4BC2594CA1}" type="slidenum">
              <a:rPr lang="de-DE"/>
              <a:pPr/>
              <a:t>‹#›</a:t>
            </a:fld>
            <a:endParaRPr lang="de-D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sz="half" idx="1"/>
          </p:nvPr>
        </p:nvSpPr>
        <p:spPr>
          <a:xfrm>
            <a:off x="1091873" y="7681042"/>
            <a:ext cx="9825701" cy="21723651"/>
          </a:xfrm>
        </p:spPr>
        <p:txBody>
          <a:bodyPr/>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Inhaltsplatzhalter 3"/>
          <p:cNvSpPr>
            <a:spLocks noGrp="1"/>
          </p:cNvSpPr>
          <p:nvPr>
            <p:ph sz="half" idx="2"/>
          </p:nvPr>
        </p:nvSpPr>
        <p:spPr>
          <a:xfrm>
            <a:off x="11028027" y="7681042"/>
            <a:ext cx="9825701" cy="21723651"/>
          </a:xfrm>
        </p:spPr>
        <p:txBody>
          <a:bodyPr/>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CD371638-B95F-41E9-8BA9-5A059EF414DB}" type="slidenum">
              <a:rPr lang="de-DE"/>
              <a:pPr/>
              <a:t>‹#›</a:t>
            </a:fld>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1097625" y="1318251"/>
            <a:ext cx="19750350" cy="5486807"/>
          </a:xfrm>
        </p:spPr>
        <p:txBody>
          <a:bodyPr/>
          <a:lstStyle>
            <a:lvl1pPr>
              <a:defRPr/>
            </a:lvl1pPr>
          </a:lstStyle>
          <a:p>
            <a:r>
              <a:rPr lang="de-DE" smtClean="0"/>
              <a:t>Titelmasterformat durch Klicken bearbeiten</a:t>
            </a:r>
            <a:endParaRPr lang="en-GB"/>
          </a:p>
        </p:txBody>
      </p:sp>
      <p:sp>
        <p:nvSpPr>
          <p:cNvPr id="3" name="Textplatzhalter 2"/>
          <p:cNvSpPr>
            <a:spLocks noGrp="1"/>
          </p:cNvSpPr>
          <p:nvPr>
            <p:ph type="body" idx="1"/>
          </p:nvPr>
        </p:nvSpPr>
        <p:spPr>
          <a:xfrm>
            <a:off x="1097626" y="7368278"/>
            <a:ext cx="9695689" cy="3071439"/>
          </a:xfrm>
        </p:spPr>
        <p:txBody>
          <a:bodyPr anchor="b"/>
          <a:lstStyle>
            <a:lvl1pPr marL="0" indent="0">
              <a:buNone/>
              <a:defRPr sz="1800" b="1"/>
            </a:lvl1pPr>
            <a:lvl2pPr marL="343357" indent="0">
              <a:buNone/>
              <a:defRPr sz="1500" b="1"/>
            </a:lvl2pPr>
            <a:lvl3pPr marL="686714" indent="0">
              <a:buNone/>
              <a:defRPr sz="1400" b="1"/>
            </a:lvl3pPr>
            <a:lvl4pPr marL="1030072" indent="0">
              <a:buNone/>
              <a:defRPr sz="1200" b="1"/>
            </a:lvl4pPr>
            <a:lvl5pPr marL="1373429" indent="0">
              <a:buNone/>
              <a:defRPr sz="1200" b="1"/>
            </a:lvl5pPr>
            <a:lvl6pPr marL="1716786" indent="0">
              <a:buNone/>
              <a:defRPr sz="1200" b="1"/>
            </a:lvl6pPr>
            <a:lvl7pPr marL="2060143" indent="0">
              <a:buNone/>
              <a:defRPr sz="1200" b="1"/>
            </a:lvl7pPr>
            <a:lvl8pPr marL="2403500" indent="0">
              <a:buNone/>
              <a:defRPr sz="1200" b="1"/>
            </a:lvl8pPr>
            <a:lvl9pPr marL="2746858" indent="0">
              <a:buNone/>
              <a:defRPr sz="1200" b="1"/>
            </a:lvl9pPr>
          </a:lstStyle>
          <a:p>
            <a:pPr lvl="0"/>
            <a:r>
              <a:rPr lang="de-DE" smtClean="0"/>
              <a:t>Textmasterformate durch Klicken bearbeiten</a:t>
            </a:r>
          </a:p>
        </p:txBody>
      </p:sp>
      <p:sp>
        <p:nvSpPr>
          <p:cNvPr id="4" name="Inhaltsplatzhalter 3"/>
          <p:cNvSpPr>
            <a:spLocks noGrp="1"/>
          </p:cNvSpPr>
          <p:nvPr>
            <p:ph sz="half" idx="2"/>
          </p:nvPr>
        </p:nvSpPr>
        <p:spPr>
          <a:xfrm>
            <a:off x="1097626" y="10439717"/>
            <a:ext cx="9695689" cy="18966198"/>
          </a:xfrm>
        </p:spPr>
        <p:txBody>
          <a:bodyPr/>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Textplatzhalter 4"/>
          <p:cNvSpPr>
            <a:spLocks noGrp="1"/>
          </p:cNvSpPr>
          <p:nvPr>
            <p:ph type="body" sz="quarter" idx="3"/>
          </p:nvPr>
        </p:nvSpPr>
        <p:spPr>
          <a:xfrm>
            <a:off x="11147684" y="7368278"/>
            <a:ext cx="9700291" cy="3071439"/>
          </a:xfrm>
        </p:spPr>
        <p:txBody>
          <a:bodyPr anchor="b"/>
          <a:lstStyle>
            <a:lvl1pPr marL="0" indent="0">
              <a:buNone/>
              <a:defRPr sz="1800" b="1"/>
            </a:lvl1pPr>
            <a:lvl2pPr marL="343357" indent="0">
              <a:buNone/>
              <a:defRPr sz="1500" b="1"/>
            </a:lvl2pPr>
            <a:lvl3pPr marL="686714" indent="0">
              <a:buNone/>
              <a:defRPr sz="1400" b="1"/>
            </a:lvl3pPr>
            <a:lvl4pPr marL="1030072" indent="0">
              <a:buNone/>
              <a:defRPr sz="1200" b="1"/>
            </a:lvl4pPr>
            <a:lvl5pPr marL="1373429" indent="0">
              <a:buNone/>
              <a:defRPr sz="1200" b="1"/>
            </a:lvl5pPr>
            <a:lvl6pPr marL="1716786" indent="0">
              <a:buNone/>
              <a:defRPr sz="1200" b="1"/>
            </a:lvl6pPr>
            <a:lvl7pPr marL="2060143" indent="0">
              <a:buNone/>
              <a:defRPr sz="1200" b="1"/>
            </a:lvl7pPr>
            <a:lvl8pPr marL="2403500" indent="0">
              <a:buNone/>
              <a:defRPr sz="1200" b="1"/>
            </a:lvl8pPr>
            <a:lvl9pPr marL="2746858" indent="0">
              <a:buNone/>
              <a:defRPr sz="1200" b="1"/>
            </a:lvl9pPr>
          </a:lstStyle>
          <a:p>
            <a:pPr lvl="0"/>
            <a:r>
              <a:rPr lang="de-DE" smtClean="0"/>
              <a:t>Textmasterformate durch Klicken bearbeiten</a:t>
            </a:r>
          </a:p>
        </p:txBody>
      </p:sp>
      <p:sp>
        <p:nvSpPr>
          <p:cNvPr id="6" name="Inhaltsplatzhalter 5"/>
          <p:cNvSpPr>
            <a:spLocks noGrp="1"/>
          </p:cNvSpPr>
          <p:nvPr>
            <p:ph sz="quarter" idx="4"/>
          </p:nvPr>
        </p:nvSpPr>
        <p:spPr>
          <a:xfrm>
            <a:off x="11147684" y="10439717"/>
            <a:ext cx="9700291" cy="18966198"/>
          </a:xfrm>
        </p:spPr>
        <p:txBody>
          <a:bodyPr/>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7" name="Rectangle 4"/>
          <p:cNvSpPr>
            <a:spLocks noGrp="1" noChangeArrowheads="1"/>
          </p:cNvSpPr>
          <p:nvPr>
            <p:ph type="dt" sz="half" idx="10"/>
          </p:nvPr>
        </p:nvSpPr>
        <p:spPr>
          <a:ln/>
        </p:spPr>
        <p:txBody>
          <a:bodyPr/>
          <a:lstStyle>
            <a:lvl1pPr>
              <a:defRPr/>
            </a:lvl1pPr>
          </a:lstStyle>
          <a:p>
            <a:endParaRPr lang="en-US" dirty="0"/>
          </a:p>
        </p:txBody>
      </p:sp>
      <p:sp>
        <p:nvSpPr>
          <p:cNvPr id="8" name="Rectangle 5"/>
          <p:cNvSpPr>
            <a:spLocks noGrp="1" noChangeArrowheads="1"/>
          </p:cNvSpPr>
          <p:nvPr>
            <p:ph type="ftr" sz="quarter" idx="11"/>
          </p:nvPr>
        </p:nvSpPr>
        <p:spPr>
          <a:ln/>
        </p:spPr>
        <p:txBody>
          <a:bodyPr/>
          <a:lstStyle>
            <a:lvl1pPr>
              <a:defRPr/>
            </a:lvl1pPr>
          </a:lstStyle>
          <a:p>
            <a:endParaRPr lang="en-US" dirty="0"/>
          </a:p>
        </p:txBody>
      </p:sp>
      <p:sp>
        <p:nvSpPr>
          <p:cNvPr id="9" name="Rectangle 6"/>
          <p:cNvSpPr>
            <a:spLocks noGrp="1" noChangeArrowheads="1"/>
          </p:cNvSpPr>
          <p:nvPr>
            <p:ph type="sldNum" sz="quarter" idx="12"/>
          </p:nvPr>
        </p:nvSpPr>
        <p:spPr>
          <a:ln/>
        </p:spPr>
        <p:txBody>
          <a:bodyPr/>
          <a:lstStyle>
            <a:lvl1pPr>
              <a:defRPr/>
            </a:lvl1pPr>
          </a:lstStyle>
          <a:p>
            <a:fld id="{A828891A-D3C3-45CB-8A83-8FB24B2BB238}" type="slidenum">
              <a:rPr lang="de-DE"/>
              <a:pPr/>
              <a:t>‹#›</a:t>
            </a:fld>
            <a:endParaRPr lang="de-D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Rectangle 4"/>
          <p:cNvSpPr>
            <a:spLocks noGrp="1" noChangeArrowheads="1"/>
          </p:cNvSpPr>
          <p:nvPr>
            <p:ph type="dt" sz="half" idx="10"/>
          </p:nvPr>
        </p:nvSpPr>
        <p:spPr>
          <a:ln/>
        </p:spPr>
        <p:txBody>
          <a:bodyPr/>
          <a:lstStyle>
            <a:lvl1pPr>
              <a:defRPr/>
            </a:lvl1pPr>
          </a:lstStyle>
          <a:p>
            <a:endParaRPr lang="en-US" dirty="0"/>
          </a:p>
        </p:txBody>
      </p:sp>
      <p:sp>
        <p:nvSpPr>
          <p:cNvPr id="4" name="Rectangle 5"/>
          <p:cNvSpPr>
            <a:spLocks noGrp="1" noChangeArrowheads="1"/>
          </p:cNvSpPr>
          <p:nvPr>
            <p:ph type="ftr" sz="quarter" idx="11"/>
          </p:nvPr>
        </p:nvSpPr>
        <p:spPr>
          <a:ln/>
        </p:spPr>
        <p:txBody>
          <a:bodyPr/>
          <a:lstStyle>
            <a:lvl1pPr>
              <a:defRPr/>
            </a:lvl1pPr>
          </a:lstStyle>
          <a:p>
            <a:endParaRPr lang="en-US" dirty="0"/>
          </a:p>
        </p:txBody>
      </p:sp>
      <p:sp>
        <p:nvSpPr>
          <p:cNvPr id="5" name="Rectangle 6"/>
          <p:cNvSpPr>
            <a:spLocks noGrp="1" noChangeArrowheads="1"/>
          </p:cNvSpPr>
          <p:nvPr>
            <p:ph type="sldNum" sz="quarter" idx="12"/>
          </p:nvPr>
        </p:nvSpPr>
        <p:spPr>
          <a:ln/>
        </p:spPr>
        <p:txBody>
          <a:bodyPr/>
          <a:lstStyle>
            <a:lvl1pPr>
              <a:defRPr/>
            </a:lvl1pPr>
          </a:lstStyle>
          <a:p>
            <a:fld id="{57B60F26-D6E2-4B5D-A814-85DB4CE5DBD7}" type="slidenum">
              <a:rPr lang="de-DE"/>
              <a:pPr/>
              <a:t>‹#›</a:t>
            </a:fld>
            <a:endParaRPr lang="de-D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dirty="0"/>
          </a:p>
        </p:txBody>
      </p:sp>
      <p:sp>
        <p:nvSpPr>
          <p:cNvPr id="3" name="Rectangle 5"/>
          <p:cNvSpPr>
            <a:spLocks noGrp="1" noChangeArrowheads="1"/>
          </p:cNvSpPr>
          <p:nvPr>
            <p:ph type="ftr" sz="quarter" idx="11"/>
          </p:nvPr>
        </p:nvSpPr>
        <p:spPr>
          <a:ln/>
        </p:spPr>
        <p:txBody>
          <a:bodyPr/>
          <a:lstStyle>
            <a:lvl1pPr>
              <a:defRPr/>
            </a:lvl1pPr>
          </a:lstStyle>
          <a:p>
            <a:endParaRPr lang="en-US" dirty="0"/>
          </a:p>
        </p:txBody>
      </p:sp>
      <p:sp>
        <p:nvSpPr>
          <p:cNvPr id="4" name="Rectangle 6"/>
          <p:cNvSpPr>
            <a:spLocks noGrp="1" noChangeArrowheads="1"/>
          </p:cNvSpPr>
          <p:nvPr>
            <p:ph type="sldNum" sz="quarter" idx="12"/>
          </p:nvPr>
        </p:nvSpPr>
        <p:spPr>
          <a:ln/>
        </p:spPr>
        <p:txBody>
          <a:bodyPr/>
          <a:lstStyle>
            <a:lvl1pPr>
              <a:defRPr/>
            </a:lvl1pPr>
          </a:lstStyle>
          <a:p>
            <a:fld id="{0C2977B4-2F27-4E53-A150-0F574F41ABFE}" type="slidenum">
              <a:rPr lang="de-DE"/>
              <a:pPr/>
              <a:t>‹#›</a:t>
            </a:fld>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097625" y="1310921"/>
            <a:ext cx="7219705" cy="5577215"/>
          </a:xfrm>
        </p:spPr>
        <p:txBody>
          <a:bodyPr anchor="b"/>
          <a:lstStyle>
            <a:lvl1pPr algn="l">
              <a:defRPr sz="1500" b="1"/>
            </a:lvl1pPr>
          </a:lstStyle>
          <a:p>
            <a:r>
              <a:rPr lang="de-DE" smtClean="0"/>
              <a:t>Titelmasterformat durch Klicken bearbeiten</a:t>
            </a:r>
            <a:endParaRPr lang="en-GB"/>
          </a:p>
        </p:txBody>
      </p:sp>
      <p:sp>
        <p:nvSpPr>
          <p:cNvPr id="3" name="Inhaltsplatzhalter 2"/>
          <p:cNvSpPr>
            <a:spLocks noGrp="1"/>
          </p:cNvSpPr>
          <p:nvPr>
            <p:ph idx="1"/>
          </p:nvPr>
        </p:nvSpPr>
        <p:spPr>
          <a:xfrm>
            <a:off x="8579656" y="1310921"/>
            <a:ext cx="12268319" cy="2809499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Textplatzhalter 3"/>
          <p:cNvSpPr>
            <a:spLocks noGrp="1"/>
          </p:cNvSpPr>
          <p:nvPr>
            <p:ph type="body" sz="half" idx="2"/>
          </p:nvPr>
        </p:nvSpPr>
        <p:spPr>
          <a:xfrm>
            <a:off x="1097625" y="6888137"/>
            <a:ext cx="7219705" cy="22517779"/>
          </a:xfrm>
        </p:spPr>
        <p:txBody>
          <a:bodyPr/>
          <a:lstStyle>
            <a:lvl1pPr marL="0" indent="0">
              <a:buNone/>
              <a:defRPr sz="1100"/>
            </a:lvl1pPr>
            <a:lvl2pPr marL="343357" indent="0">
              <a:buNone/>
              <a:defRPr sz="900"/>
            </a:lvl2pPr>
            <a:lvl3pPr marL="686714" indent="0">
              <a:buNone/>
              <a:defRPr sz="800"/>
            </a:lvl3pPr>
            <a:lvl4pPr marL="1030072" indent="0">
              <a:buNone/>
              <a:defRPr sz="700"/>
            </a:lvl4pPr>
            <a:lvl5pPr marL="1373429" indent="0">
              <a:buNone/>
              <a:defRPr sz="700"/>
            </a:lvl5pPr>
            <a:lvl6pPr marL="1716786" indent="0">
              <a:buNone/>
              <a:defRPr sz="700"/>
            </a:lvl6pPr>
            <a:lvl7pPr marL="2060143" indent="0">
              <a:buNone/>
              <a:defRPr sz="700"/>
            </a:lvl7pPr>
            <a:lvl8pPr marL="2403500" indent="0">
              <a:buNone/>
              <a:defRPr sz="700"/>
            </a:lvl8pPr>
            <a:lvl9pPr marL="2746858" indent="0">
              <a:buNone/>
              <a:defRPr sz="7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69E32124-43F0-4FBB-A185-4CCD0178D009}" type="slidenum">
              <a:rPr lang="de-DE"/>
              <a:pPr/>
              <a:t>‹#›</a:t>
            </a:fld>
            <a:endParaRPr lang="de-D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301909" y="23043125"/>
            <a:ext cx="13166900" cy="2719580"/>
          </a:xfrm>
        </p:spPr>
        <p:txBody>
          <a:bodyPr anchor="b"/>
          <a:lstStyle>
            <a:lvl1pPr algn="l">
              <a:defRPr sz="1500" b="1"/>
            </a:lvl1pPr>
          </a:lstStyle>
          <a:p>
            <a:r>
              <a:rPr lang="de-DE" smtClean="0"/>
              <a:t>Titelmasterformat durch Klicken bearbeiten</a:t>
            </a:r>
            <a:endParaRPr lang="en-GB"/>
          </a:p>
        </p:txBody>
      </p:sp>
      <p:sp>
        <p:nvSpPr>
          <p:cNvPr id="3" name="Bildplatzhalter 2"/>
          <p:cNvSpPr>
            <a:spLocks noGrp="1"/>
          </p:cNvSpPr>
          <p:nvPr>
            <p:ph type="pic" idx="1"/>
          </p:nvPr>
        </p:nvSpPr>
        <p:spPr>
          <a:xfrm>
            <a:off x="4301909" y="2940714"/>
            <a:ext cx="13166900" cy="19751773"/>
          </a:xfrm>
        </p:spPr>
        <p:txBody>
          <a:bodyPr/>
          <a:lstStyle>
            <a:lvl1pPr marL="0" indent="0">
              <a:buNone/>
              <a:defRPr sz="2400"/>
            </a:lvl1pPr>
            <a:lvl2pPr marL="343357" indent="0">
              <a:buNone/>
              <a:defRPr sz="2100"/>
            </a:lvl2pPr>
            <a:lvl3pPr marL="686714" indent="0">
              <a:buNone/>
              <a:defRPr sz="1800"/>
            </a:lvl3pPr>
            <a:lvl4pPr marL="1030072" indent="0">
              <a:buNone/>
              <a:defRPr sz="1500"/>
            </a:lvl4pPr>
            <a:lvl5pPr marL="1373429" indent="0">
              <a:buNone/>
              <a:defRPr sz="1500"/>
            </a:lvl5pPr>
            <a:lvl6pPr marL="1716786" indent="0">
              <a:buNone/>
              <a:defRPr sz="1500"/>
            </a:lvl6pPr>
            <a:lvl7pPr marL="2060143" indent="0">
              <a:buNone/>
              <a:defRPr sz="1500"/>
            </a:lvl7pPr>
            <a:lvl8pPr marL="2403500" indent="0">
              <a:buNone/>
              <a:defRPr sz="1500"/>
            </a:lvl8pPr>
            <a:lvl9pPr marL="2746858" indent="0">
              <a:buNone/>
              <a:defRPr sz="1500"/>
            </a:lvl9pPr>
          </a:lstStyle>
          <a:p>
            <a:pPr lvl="0"/>
            <a:endParaRPr lang="en-GB" noProof="0" dirty="0" smtClean="0"/>
          </a:p>
        </p:txBody>
      </p:sp>
      <p:sp>
        <p:nvSpPr>
          <p:cNvPr id="4" name="Textplatzhalter 3"/>
          <p:cNvSpPr>
            <a:spLocks noGrp="1"/>
          </p:cNvSpPr>
          <p:nvPr>
            <p:ph type="body" sz="half" idx="2"/>
          </p:nvPr>
        </p:nvSpPr>
        <p:spPr>
          <a:xfrm>
            <a:off x="4301909" y="25762705"/>
            <a:ext cx="13166900" cy="3864344"/>
          </a:xfrm>
        </p:spPr>
        <p:txBody>
          <a:bodyPr/>
          <a:lstStyle>
            <a:lvl1pPr marL="0" indent="0">
              <a:buNone/>
              <a:defRPr sz="1100"/>
            </a:lvl1pPr>
            <a:lvl2pPr marL="343357" indent="0">
              <a:buNone/>
              <a:defRPr sz="900"/>
            </a:lvl2pPr>
            <a:lvl3pPr marL="686714" indent="0">
              <a:buNone/>
              <a:defRPr sz="800"/>
            </a:lvl3pPr>
            <a:lvl4pPr marL="1030072" indent="0">
              <a:buNone/>
              <a:defRPr sz="700"/>
            </a:lvl4pPr>
            <a:lvl5pPr marL="1373429" indent="0">
              <a:buNone/>
              <a:defRPr sz="700"/>
            </a:lvl5pPr>
            <a:lvl6pPr marL="1716786" indent="0">
              <a:buNone/>
              <a:defRPr sz="700"/>
            </a:lvl6pPr>
            <a:lvl7pPr marL="2060143" indent="0">
              <a:buNone/>
              <a:defRPr sz="700"/>
            </a:lvl7pPr>
            <a:lvl8pPr marL="2403500" indent="0">
              <a:buNone/>
              <a:defRPr sz="700"/>
            </a:lvl8pPr>
            <a:lvl9pPr marL="2746858" indent="0">
              <a:buNone/>
              <a:defRPr sz="7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AD804464-3BED-4EFC-848E-B71EE7DCCFBD}" type="slidenum">
              <a:rPr lang="de-DE"/>
              <a:pPr/>
              <a:t>‹#›</a:t>
            </a:fld>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91873" y="1319473"/>
            <a:ext cx="19761855" cy="5485586"/>
          </a:xfrm>
          <a:prstGeom prst="rect">
            <a:avLst/>
          </a:prstGeom>
          <a:noFill/>
          <a:ln w="9525">
            <a:noFill/>
            <a:miter lim="800000"/>
            <a:headEnd/>
            <a:tailEnd/>
          </a:ln>
        </p:spPr>
        <p:txBody>
          <a:bodyPr vert="horz" wrap="square" lIns="313625" tIns="156813" rIns="313625" bIns="156813" numCol="1" anchor="ctr" anchorCtr="0" compatLnSpc="1">
            <a:prstTxWarp prst="textNoShape">
              <a:avLst/>
            </a:prstTxWarp>
          </a:bodyPr>
          <a:lstStyle/>
          <a:p>
            <a:pPr lvl="0"/>
            <a:r>
              <a:rPr lang="de-DE" smtClean="0"/>
              <a:t>Click to edit Master title style</a:t>
            </a:r>
          </a:p>
        </p:txBody>
      </p:sp>
      <p:sp>
        <p:nvSpPr>
          <p:cNvPr id="1027" name="Rectangle 3"/>
          <p:cNvSpPr>
            <a:spLocks noGrp="1" noChangeArrowheads="1"/>
          </p:cNvSpPr>
          <p:nvPr>
            <p:ph type="body" idx="1"/>
          </p:nvPr>
        </p:nvSpPr>
        <p:spPr bwMode="auto">
          <a:xfrm>
            <a:off x="1091873" y="7681042"/>
            <a:ext cx="19761855" cy="21723651"/>
          </a:xfrm>
          <a:prstGeom prst="rect">
            <a:avLst/>
          </a:prstGeom>
          <a:noFill/>
          <a:ln w="9525">
            <a:noFill/>
            <a:miter lim="800000"/>
            <a:headEnd/>
            <a:tailEnd/>
          </a:ln>
        </p:spPr>
        <p:txBody>
          <a:bodyPr vert="horz" wrap="square" lIns="313625" tIns="156813" rIns="313625" bIns="156813" numCol="1" anchor="t" anchorCtr="0" compatLnSpc="1">
            <a:prstTxWarp prst="textNoShape">
              <a:avLst/>
            </a:prstTxWarp>
          </a:body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p>
        </p:txBody>
      </p:sp>
      <p:sp>
        <p:nvSpPr>
          <p:cNvPr id="1028" name="Rectangle 4"/>
          <p:cNvSpPr>
            <a:spLocks noGrp="1" noChangeArrowheads="1"/>
          </p:cNvSpPr>
          <p:nvPr>
            <p:ph type="dt" sz="half" idx="2"/>
          </p:nvPr>
        </p:nvSpPr>
        <p:spPr bwMode="auto">
          <a:xfrm>
            <a:off x="1091873" y="29974021"/>
            <a:ext cx="5126853" cy="2290752"/>
          </a:xfrm>
          <a:prstGeom prst="rect">
            <a:avLst/>
          </a:prstGeom>
          <a:noFill/>
          <a:ln w="9525">
            <a:noFill/>
            <a:miter lim="800000"/>
            <a:headEnd/>
            <a:tailEnd/>
          </a:ln>
          <a:effectLst/>
        </p:spPr>
        <p:txBody>
          <a:bodyPr vert="horz" wrap="square" lIns="313625" tIns="156813" rIns="313625" bIns="156813" numCol="1" anchor="t" anchorCtr="0" compatLnSpc="1">
            <a:prstTxWarp prst="textNoShape">
              <a:avLst/>
            </a:prstTxWarp>
          </a:bodyPr>
          <a:lstStyle>
            <a:lvl1pPr algn="l">
              <a:defRPr sz="4900"/>
            </a:lvl1pPr>
          </a:lstStyle>
          <a:p>
            <a:endParaRPr lang="en-US" dirty="0"/>
          </a:p>
        </p:txBody>
      </p:sp>
      <p:sp>
        <p:nvSpPr>
          <p:cNvPr id="1029" name="Rectangle 5"/>
          <p:cNvSpPr>
            <a:spLocks noGrp="1" noChangeArrowheads="1"/>
          </p:cNvSpPr>
          <p:nvPr>
            <p:ph type="ftr" sz="quarter" idx="3"/>
          </p:nvPr>
        </p:nvSpPr>
        <p:spPr bwMode="auto">
          <a:xfrm>
            <a:off x="7498138" y="29974021"/>
            <a:ext cx="6949325" cy="2290752"/>
          </a:xfrm>
          <a:prstGeom prst="rect">
            <a:avLst/>
          </a:prstGeom>
          <a:noFill/>
          <a:ln w="9525">
            <a:noFill/>
            <a:miter lim="800000"/>
            <a:headEnd/>
            <a:tailEnd/>
          </a:ln>
          <a:effectLst/>
        </p:spPr>
        <p:txBody>
          <a:bodyPr vert="horz" wrap="square" lIns="313625" tIns="156813" rIns="313625" bIns="156813" numCol="1" anchor="t" anchorCtr="0" compatLnSpc="1">
            <a:prstTxWarp prst="textNoShape">
              <a:avLst/>
            </a:prstTxWarp>
          </a:bodyPr>
          <a:lstStyle>
            <a:lvl1pPr>
              <a:defRPr sz="4900"/>
            </a:lvl1pPr>
          </a:lstStyle>
          <a:p>
            <a:endParaRPr lang="en-US" dirty="0"/>
          </a:p>
        </p:txBody>
      </p:sp>
      <p:sp>
        <p:nvSpPr>
          <p:cNvPr id="1030" name="Rectangle 6"/>
          <p:cNvSpPr>
            <a:spLocks noGrp="1" noChangeArrowheads="1"/>
          </p:cNvSpPr>
          <p:nvPr>
            <p:ph type="sldNum" sz="quarter" idx="4"/>
          </p:nvPr>
        </p:nvSpPr>
        <p:spPr bwMode="auto">
          <a:xfrm>
            <a:off x="15726875" y="29974021"/>
            <a:ext cx="5126853" cy="2290752"/>
          </a:xfrm>
          <a:prstGeom prst="rect">
            <a:avLst/>
          </a:prstGeom>
          <a:noFill/>
          <a:ln w="9525">
            <a:noFill/>
            <a:miter lim="800000"/>
            <a:headEnd/>
            <a:tailEnd/>
          </a:ln>
          <a:effectLst/>
        </p:spPr>
        <p:txBody>
          <a:bodyPr vert="horz" wrap="square" lIns="313625" tIns="156813" rIns="313625" bIns="156813" numCol="1" anchor="t" anchorCtr="0" compatLnSpc="1">
            <a:prstTxWarp prst="textNoShape">
              <a:avLst/>
            </a:prstTxWarp>
          </a:bodyPr>
          <a:lstStyle>
            <a:lvl1pPr algn="r">
              <a:defRPr sz="4900"/>
            </a:lvl1pPr>
          </a:lstStyle>
          <a:p>
            <a:fld id="{A6C57DF2-DBBE-497F-BC8F-DAD38C9A98F4}" type="slidenum">
              <a:rPr lang="de-DE"/>
              <a:pPr/>
              <a:t>‹#›</a:t>
            </a:fld>
            <a:endParaRPr lang="de-DE"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3134327" rtl="0" eaLnBrk="0" fontAlgn="base" hangingPunct="0">
        <a:spcBef>
          <a:spcPct val="0"/>
        </a:spcBef>
        <a:spcAft>
          <a:spcPct val="0"/>
        </a:spcAft>
        <a:defRPr sz="15100">
          <a:solidFill>
            <a:schemeClr val="tx2"/>
          </a:solidFill>
          <a:latin typeface="+mj-lt"/>
          <a:ea typeface="+mj-ea"/>
          <a:cs typeface="+mj-cs"/>
        </a:defRPr>
      </a:lvl1pPr>
      <a:lvl2pPr algn="ctr" defTabSz="3134327" rtl="0" eaLnBrk="0" fontAlgn="base" hangingPunct="0">
        <a:spcBef>
          <a:spcPct val="0"/>
        </a:spcBef>
        <a:spcAft>
          <a:spcPct val="0"/>
        </a:spcAft>
        <a:defRPr sz="15100">
          <a:solidFill>
            <a:schemeClr val="tx2"/>
          </a:solidFill>
          <a:latin typeface="Arial" charset="0"/>
        </a:defRPr>
      </a:lvl2pPr>
      <a:lvl3pPr algn="ctr" defTabSz="3134327" rtl="0" eaLnBrk="0" fontAlgn="base" hangingPunct="0">
        <a:spcBef>
          <a:spcPct val="0"/>
        </a:spcBef>
        <a:spcAft>
          <a:spcPct val="0"/>
        </a:spcAft>
        <a:defRPr sz="15100">
          <a:solidFill>
            <a:schemeClr val="tx2"/>
          </a:solidFill>
          <a:latin typeface="Arial" charset="0"/>
        </a:defRPr>
      </a:lvl3pPr>
      <a:lvl4pPr algn="ctr" defTabSz="3134327" rtl="0" eaLnBrk="0" fontAlgn="base" hangingPunct="0">
        <a:spcBef>
          <a:spcPct val="0"/>
        </a:spcBef>
        <a:spcAft>
          <a:spcPct val="0"/>
        </a:spcAft>
        <a:defRPr sz="15100">
          <a:solidFill>
            <a:schemeClr val="tx2"/>
          </a:solidFill>
          <a:latin typeface="Arial" charset="0"/>
        </a:defRPr>
      </a:lvl4pPr>
      <a:lvl5pPr algn="ctr" defTabSz="3134327" rtl="0" eaLnBrk="0" fontAlgn="base" hangingPunct="0">
        <a:spcBef>
          <a:spcPct val="0"/>
        </a:spcBef>
        <a:spcAft>
          <a:spcPct val="0"/>
        </a:spcAft>
        <a:defRPr sz="15100">
          <a:solidFill>
            <a:schemeClr val="tx2"/>
          </a:solidFill>
          <a:latin typeface="Arial" charset="0"/>
        </a:defRPr>
      </a:lvl5pPr>
      <a:lvl6pPr marL="343357" algn="ctr" defTabSz="3134327" rtl="0" fontAlgn="base">
        <a:spcBef>
          <a:spcPct val="0"/>
        </a:spcBef>
        <a:spcAft>
          <a:spcPct val="0"/>
        </a:spcAft>
        <a:defRPr sz="15100">
          <a:solidFill>
            <a:schemeClr val="tx2"/>
          </a:solidFill>
          <a:latin typeface="Arial" charset="0"/>
        </a:defRPr>
      </a:lvl6pPr>
      <a:lvl7pPr marL="686714" algn="ctr" defTabSz="3134327" rtl="0" fontAlgn="base">
        <a:spcBef>
          <a:spcPct val="0"/>
        </a:spcBef>
        <a:spcAft>
          <a:spcPct val="0"/>
        </a:spcAft>
        <a:defRPr sz="15100">
          <a:solidFill>
            <a:schemeClr val="tx2"/>
          </a:solidFill>
          <a:latin typeface="Arial" charset="0"/>
        </a:defRPr>
      </a:lvl7pPr>
      <a:lvl8pPr marL="1030072" algn="ctr" defTabSz="3134327" rtl="0" fontAlgn="base">
        <a:spcBef>
          <a:spcPct val="0"/>
        </a:spcBef>
        <a:spcAft>
          <a:spcPct val="0"/>
        </a:spcAft>
        <a:defRPr sz="15100">
          <a:solidFill>
            <a:schemeClr val="tx2"/>
          </a:solidFill>
          <a:latin typeface="Arial" charset="0"/>
        </a:defRPr>
      </a:lvl8pPr>
      <a:lvl9pPr marL="1373429" algn="ctr" defTabSz="3134327" rtl="0" fontAlgn="base">
        <a:spcBef>
          <a:spcPct val="0"/>
        </a:spcBef>
        <a:spcAft>
          <a:spcPct val="0"/>
        </a:spcAft>
        <a:defRPr sz="15100">
          <a:solidFill>
            <a:schemeClr val="tx2"/>
          </a:solidFill>
          <a:latin typeface="Arial" charset="0"/>
        </a:defRPr>
      </a:lvl9pPr>
    </p:titleStyle>
    <p:bodyStyle>
      <a:lvl1pPr marL="1174330" indent="-1174330" algn="l" defTabSz="3134327" rtl="0" eaLnBrk="0" fontAlgn="base" hangingPunct="0">
        <a:spcBef>
          <a:spcPct val="20000"/>
        </a:spcBef>
        <a:spcAft>
          <a:spcPct val="0"/>
        </a:spcAft>
        <a:buChar char="•"/>
        <a:defRPr sz="11100">
          <a:solidFill>
            <a:schemeClr val="tx1"/>
          </a:solidFill>
          <a:latin typeface="+mn-lt"/>
          <a:ea typeface="+mn-ea"/>
          <a:cs typeface="+mn-cs"/>
        </a:defRPr>
      </a:lvl1pPr>
      <a:lvl2pPr marL="2546566" indent="-982383" algn="l" defTabSz="3134327" rtl="0" eaLnBrk="0" fontAlgn="base" hangingPunct="0">
        <a:spcBef>
          <a:spcPct val="20000"/>
        </a:spcBef>
        <a:spcAft>
          <a:spcPct val="0"/>
        </a:spcAft>
        <a:buChar char="–"/>
        <a:defRPr sz="9500">
          <a:solidFill>
            <a:schemeClr val="tx1"/>
          </a:solidFill>
          <a:latin typeface="+mn-lt"/>
        </a:defRPr>
      </a:lvl2pPr>
      <a:lvl3pPr marL="3919995" indent="-785668" algn="l" defTabSz="3134327" rtl="0" eaLnBrk="0" fontAlgn="base" hangingPunct="0">
        <a:spcBef>
          <a:spcPct val="20000"/>
        </a:spcBef>
        <a:spcAft>
          <a:spcPct val="0"/>
        </a:spcAft>
        <a:buChar char="•"/>
        <a:defRPr sz="8200">
          <a:solidFill>
            <a:schemeClr val="tx1"/>
          </a:solidFill>
          <a:latin typeface="+mn-lt"/>
        </a:defRPr>
      </a:lvl3pPr>
      <a:lvl4pPr marL="5488946" indent="-784476" algn="l" defTabSz="3134327" rtl="0" eaLnBrk="0" fontAlgn="base" hangingPunct="0">
        <a:spcBef>
          <a:spcPct val="20000"/>
        </a:spcBef>
        <a:spcAft>
          <a:spcPct val="0"/>
        </a:spcAft>
        <a:buChar char="–"/>
        <a:defRPr sz="6900">
          <a:solidFill>
            <a:schemeClr val="tx1"/>
          </a:solidFill>
          <a:latin typeface="+mn-lt"/>
        </a:defRPr>
      </a:lvl4pPr>
      <a:lvl5pPr marL="7054322" indent="-779707" algn="l" defTabSz="3134327" rtl="0" eaLnBrk="0" fontAlgn="base" hangingPunct="0">
        <a:spcBef>
          <a:spcPct val="20000"/>
        </a:spcBef>
        <a:spcAft>
          <a:spcPct val="0"/>
        </a:spcAft>
        <a:buChar char="»"/>
        <a:defRPr sz="6900">
          <a:solidFill>
            <a:schemeClr val="tx1"/>
          </a:solidFill>
          <a:latin typeface="+mn-lt"/>
        </a:defRPr>
      </a:lvl5pPr>
      <a:lvl6pPr marL="7397679" indent="-779707" algn="l" defTabSz="3134327" rtl="0" fontAlgn="base">
        <a:spcBef>
          <a:spcPct val="20000"/>
        </a:spcBef>
        <a:spcAft>
          <a:spcPct val="0"/>
        </a:spcAft>
        <a:buChar char="»"/>
        <a:defRPr sz="6900">
          <a:solidFill>
            <a:schemeClr val="tx1"/>
          </a:solidFill>
          <a:latin typeface="+mn-lt"/>
        </a:defRPr>
      </a:lvl6pPr>
      <a:lvl7pPr marL="7741036" indent="-779707" algn="l" defTabSz="3134327" rtl="0" fontAlgn="base">
        <a:spcBef>
          <a:spcPct val="20000"/>
        </a:spcBef>
        <a:spcAft>
          <a:spcPct val="0"/>
        </a:spcAft>
        <a:buChar char="»"/>
        <a:defRPr sz="6900">
          <a:solidFill>
            <a:schemeClr val="tx1"/>
          </a:solidFill>
          <a:latin typeface="+mn-lt"/>
        </a:defRPr>
      </a:lvl7pPr>
      <a:lvl8pPr marL="8084393" indent="-779707" algn="l" defTabSz="3134327" rtl="0" fontAlgn="base">
        <a:spcBef>
          <a:spcPct val="20000"/>
        </a:spcBef>
        <a:spcAft>
          <a:spcPct val="0"/>
        </a:spcAft>
        <a:buChar char="»"/>
        <a:defRPr sz="6900">
          <a:solidFill>
            <a:schemeClr val="tx1"/>
          </a:solidFill>
          <a:latin typeface="+mn-lt"/>
        </a:defRPr>
      </a:lvl8pPr>
      <a:lvl9pPr marL="8427751" indent="-779707" algn="l" defTabSz="3134327" rtl="0" fontAlgn="base">
        <a:spcBef>
          <a:spcPct val="20000"/>
        </a:spcBef>
        <a:spcAft>
          <a:spcPct val="0"/>
        </a:spcAft>
        <a:buChar char="»"/>
        <a:defRPr sz="6900">
          <a:solidFill>
            <a:schemeClr val="tx1"/>
          </a:solidFill>
          <a:latin typeface="+mn-lt"/>
        </a:defRPr>
      </a:lvl9pPr>
    </p:bodyStyle>
    <p:otherStyle>
      <a:defPPr>
        <a:defRPr lang="en-US"/>
      </a:defPPr>
      <a:lvl1pPr marL="0" algn="l" defTabSz="686714" rtl="0" eaLnBrk="1" latinLnBrk="0" hangingPunct="1">
        <a:defRPr sz="1400" kern="1200">
          <a:solidFill>
            <a:schemeClr val="tx1"/>
          </a:solidFill>
          <a:latin typeface="+mn-lt"/>
          <a:ea typeface="+mn-ea"/>
          <a:cs typeface="+mn-cs"/>
        </a:defRPr>
      </a:lvl1pPr>
      <a:lvl2pPr marL="343357" algn="l" defTabSz="686714" rtl="0" eaLnBrk="1" latinLnBrk="0" hangingPunct="1">
        <a:defRPr sz="1400" kern="1200">
          <a:solidFill>
            <a:schemeClr val="tx1"/>
          </a:solidFill>
          <a:latin typeface="+mn-lt"/>
          <a:ea typeface="+mn-ea"/>
          <a:cs typeface="+mn-cs"/>
        </a:defRPr>
      </a:lvl2pPr>
      <a:lvl3pPr marL="686714" algn="l" defTabSz="686714" rtl="0" eaLnBrk="1" latinLnBrk="0" hangingPunct="1">
        <a:defRPr sz="1400" kern="1200">
          <a:solidFill>
            <a:schemeClr val="tx1"/>
          </a:solidFill>
          <a:latin typeface="+mn-lt"/>
          <a:ea typeface="+mn-ea"/>
          <a:cs typeface="+mn-cs"/>
        </a:defRPr>
      </a:lvl3pPr>
      <a:lvl4pPr marL="1030072" algn="l" defTabSz="686714" rtl="0" eaLnBrk="1" latinLnBrk="0" hangingPunct="1">
        <a:defRPr sz="1400" kern="1200">
          <a:solidFill>
            <a:schemeClr val="tx1"/>
          </a:solidFill>
          <a:latin typeface="+mn-lt"/>
          <a:ea typeface="+mn-ea"/>
          <a:cs typeface="+mn-cs"/>
        </a:defRPr>
      </a:lvl4pPr>
      <a:lvl5pPr marL="1373429" algn="l" defTabSz="686714" rtl="0" eaLnBrk="1" latinLnBrk="0" hangingPunct="1">
        <a:defRPr sz="1400" kern="1200">
          <a:solidFill>
            <a:schemeClr val="tx1"/>
          </a:solidFill>
          <a:latin typeface="+mn-lt"/>
          <a:ea typeface="+mn-ea"/>
          <a:cs typeface="+mn-cs"/>
        </a:defRPr>
      </a:lvl5pPr>
      <a:lvl6pPr marL="1716786" algn="l" defTabSz="686714" rtl="0" eaLnBrk="1" latinLnBrk="0" hangingPunct="1">
        <a:defRPr sz="1400" kern="1200">
          <a:solidFill>
            <a:schemeClr val="tx1"/>
          </a:solidFill>
          <a:latin typeface="+mn-lt"/>
          <a:ea typeface="+mn-ea"/>
          <a:cs typeface="+mn-cs"/>
        </a:defRPr>
      </a:lvl6pPr>
      <a:lvl7pPr marL="2060143" algn="l" defTabSz="686714" rtl="0" eaLnBrk="1" latinLnBrk="0" hangingPunct="1">
        <a:defRPr sz="1400" kern="1200">
          <a:solidFill>
            <a:schemeClr val="tx1"/>
          </a:solidFill>
          <a:latin typeface="+mn-lt"/>
          <a:ea typeface="+mn-ea"/>
          <a:cs typeface="+mn-cs"/>
        </a:defRPr>
      </a:lvl7pPr>
      <a:lvl8pPr marL="2403500" algn="l" defTabSz="686714" rtl="0" eaLnBrk="1" latinLnBrk="0" hangingPunct="1">
        <a:defRPr sz="1400" kern="1200">
          <a:solidFill>
            <a:schemeClr val="tx1"/>
          </a:solidFill>
          <a:latin typeface="+mn-lt"/>
          <a:ea typeface="+mn-ea"/>
          <a:cs typeface="+mn-cs"/>
        </a:defRPr>
      </a:lvl8pPr>
      <a:lvl9pPr marL="2746858" algn="l" defTabSz="686714"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Line 117"/>
          <p:cNvSpPr>
            <a:spLocks noChangeShapeType="1"/>
          </p:cNvSpPr>
          <p:nvPr/>
        </p:nvSpPr>
        <p:spPr bwMode="auto">
          <a:xfrm>
            <a:off x="285655" y="549490"/>
            <a:ext cx="21421465" cy="5178"/>
          </a:xfrm>
          <a:prstGeom prst="line">
            <a:avLst/>
          </a:prstGeom>
          <a:noFill/>
          <a:ln w="9525">
            <a:solidFill>
              <a:srgbClr val="C0C0C0"/>
            </a:solidFill>
            <a:round/>
            <a:headEnd/>
            <a:tailEnd/>
          </a:ln>
        </p:spPr>
        <p:txBody>
          <a:bodyPr lIns="68671" tIns="34336" rIns="68671" bIns="34336"/>
          <a:lstStyle/>
          <a:p>
            <a:endParaRPr lang="en-US" dirty="0">
              <a:latin typeface="Calibri" pitchFamily="34" charset="0"/>
            </a:endParaRPr>
          </a:p>
        </p:txBody>
      </p:sp>
      <p:sp>
        <p:nvSpPr>
          <p:cNvPr id="2054" name="Line 118"/>
          <p:cNvSpPr>
            <a:spLocks noChangeShapeType="1"/>
          </p:cNvSpPr>
          <p:nvPr/>
        </p:nvSpPr>
        <p:spPr bwMode="auto">
          <a:xfrm>
            <a:off x="357499" y="2991545"/>
            <a:ext cx="21421245" cy="611"/>
          </a:xfrm>
          <a:prstGeom prst="line">
            <a:avLst/>
          </a:prstGeom>
          <a:noFill/>
          <a:ln w="9525">
            <a:solidFill>
              <a:srgbClr val="C0C0C0"/>
            </a:solidFill>
            <a:round/>
            <a:headEnd/>
            <a:tailEnd/>
          </a:ln>
        </p:spPr>
        <p:txBody>
          <a:bodyPr lIns="68671" tIns="34336" rIns="68671" bIns="34336"/>
          <a:lstStyle/>
          <a:p>
            <a:endParaRPr lang="en-US" dirty="0">
              <a:latin typeface="Calibri" pitchFamily="34" charset="0"/>
            </a:endParaRPr>
          </a:p>
        </p:txBody>
      </p:sp>
      <p:sp>
        <p:nvSpPr>
          <p:cNvPr id="2056" name="Line 120"/>
          <p:cNvSpPr>
            <a:spLocks noChangeShapeType="1"/>
          </p:cNvSpPr>
          <p:nvPr/>
        </p:nvSpPr>
        <p:spPr bwMode="auto">
          <a:xfrm>
            <a:off x="285876" y="31962283"/>
            <a:ext cx="21421245" cy="610"/>
          </a:xfrm>
          <a:prstGeom prst="line">
            <a:avLst/>
          </a:prstGeom>
          <a:noFill/>
          <a:ln w="9525">
            <a:solidFill>
              <a:srgbClr val="C0C0C0"/>
            </a:solidFill>
            <a:round/>
            <a:headEnd/>
            <a:tailEnd/>
          </a:ln>
        </p:spPr>
        <p:txBody>
          <a:bodyPr lIns="68671" tIns="34336" rIns="68671" bIns="34336"/>
          <a:lstStyle/>
          <a:p>
            <a:endParaRPr lang="en-US" dirty="0">
              <a:latin typeface="Calibri" pitchFamily="34" charset="0"/>
            </a:endParaRPr>
          </a:p>
        </p:txBody>
      </p:sp>
      <p:sp>
        <p:nvSpPr>
          <p:cNvPr id="2057" name="Line 121"/>
          <p:cNvSpPr>
            <a:spLocks noChangeShapeType="1"/>
          </p:cNvSpPr>
          <p:nvPr/>
        </p:nvSpPr>
        <p:spPr bwMode="auto">
          <a:xfrm>
            <a:off x="285876" y="32525002"/>
            <a:ext cx="21421245" cy="0"/>
          </a:xfrm>
          <a:prstGeom prst="line">
            <a:avLst/>
          </a:prstGeom>
          <a:noFill/>
          <a:ln w="9525">
            <a:solidFill>
              <a:srgbClr val="C0C0C0"/>
            </a:solidFill>
            <a:round/>
            <a:headEnd/>
            <a:tailEnd/>
          </a:ln>
        </p:spPr>
        <p:txBody>
          <a:bodyPr lIns="68671" tIns="34336" rIns="68671" bIns="34336"/>
          <a:lstStyle/>
          <a:p>
            <a:endParaRPr lang="en-US" dirty="0">
              <a:latin typeface="Calibri" pitchFamily="34" charset="0"/>
            </a:endParaRPr>
          </a:p>
        </p:txBody>
      </p:sp>
      <p:sp>
        <p:nvSpPr>
          <p:cNvPr id="2059" name="Line 124"/>
          <p:cNvSpPr>
            <a:spLocks noChangeShapeType="1"/>
          </p:cNvSpPr>
          <p:nvPr/>
        </p:nvSpPr>
        <p:spPr bwMode="auto">
          <a:xfrm>
            <a:off x="493945" y="383801"/>
            <a:ext cx="0" cy="32253646"/>
          </a:xfrm>
          <a:prstGeom prst="line">
            <a:avLst/>
          </a:prstGeom>
          <a:noFill/>
          <a:ln w="9525">
            <a:solidFill>
              <a:srgbClr val="C0C0C0"/>
            </a:solidFill>
            <a:round/>
            <a:headEnd/>
            <a:tailEnd/>
          </a:ln>
        </p:spPr>
        <p:txBody>
          <a:bodyPr lIns="68671" tIns="34336" rIns="68671" bIns="34336"/>
          <a:lstStyle/>
          <a:p>
            <a:endParaRPr lang="en-US" dirty="0">
              <a:latin typeface="Calibri" pitchFamily="34" charset="0"/>
            </a:endParaRPr>
          </a:p>
        </p:txBody>
      </p:sp>
      <p:sp>
        <p:nvSpPr>
          <p:cNvPr id="2060" name="Line 125"/>
          <p:cNvSpPr>
            <a:spLocks noChangeShapeType="1"/>
          </p:cNvSpPr>
          <p:nvPr/>
        </p:nvSpPr>
        <p:spPr bwMode="auto">
          <a:xfrm>
            <a:off x="21471573" y="387335"/>
            <a:ext cx="1151" cy="32250112"/>
          </a:xfrm>
          <a:prstGeom prst="line">
            <a:avLst/>
          </a:prstGeom>
          <a:noFill/>
          <a:ln w="9525">
            <a:solidFill>
              <a:srgbClr val="C0C0C0"/>
            </a:solidFill>
            <a:round/>
            <a:headEnd/>
            <a:tailEnd/>
          </a:ln>
        </p:spPr>
        <p:txBody>
          <a:bodyPr lIns="68671" tIns="34336" rIns="68671" bIns="34336"/>
          <a:lstStyle/>
          <a:p>
            <a:endParaRPr lang="en-US" dirty="0">
              <a:latin typeface="Calibri" pitchFamily="34" charset="0"/>
            </a:endParaRPr>
          </a:p>
        </p:txBody>
      </p:sp>
      <p:sp>
        <p:nvSpPr>
          <p:cNvPr id="2062" name="Rectangle 165"/>
          <p:cNvSpPr>
            <a:spLocks noChangeArrowheads="1"/>
          </p:cNvSpPr>
          <p:nvPr/>
        </p:nvSpPr>
        <p:spPr bwMode="auto">
          <a:xfrm>
            <a:off x="4115178" y="11148323"/>
            <a:ext cx="138748" cy="438675"/>
          </a:xfrm>
          <a:prstGeom prst="rect">
            <a:avLst/>
          </a:prstGeom>
          <a:noFill/>
          <a:ln w="9525">
            <a:noFill/>
            <a:miter lim="800000"/>
            <a:headEnd/>
            <a:tailEnd/>
          </a:ln>
        </p:spPr>
        <p:txBody>
          <a:bodyPr wrap="none" lIns="68671" tIns="34336" rIns="68671" bIns="34336">
            <a:spAutoFit/>
          </a:bodyPr>
          <a:lstStyle/>
          <a:p>
            <a:endParaRPr lang="en-US" dirty="0">
              <a:latin typeface="Calibri" pitchFamily="34" charset="0"/>
            </a:endParaRPr>
          </a:p>
        </p:txBody>
      </p:sp>
      <p:pic>
        <p:nvPicPr>
          <p:cNvPr id="2067" name="Picture 174"/>
          <p:cNvPicPr>
            <a:picLocks noChangeAspect="1" noChangeArrowheads="1"/>
          </p:cNvPicPr>
          <p:nvPr/>
        </p:nvPicPr>
        <p:blipFill>
          <a:blip r:embed="rId3"/>
          <a:srcRect/>
          <a:stretch>
            <a:fillRect/>
          </a:stretch>
        </p:blipFill>
        <p:spPr bwMode="auto">
          <a:xfrm>
            <a:off x="0" y="826347996"/>
            <a:ext cx="0" cy="1652694515"/>
          </a:xfrm>
          <a:prstGeom prst="rect">
            <a:avLst/>
          </a:prstGeom>
          <a:noFill/>
          <a:ln w="9525">
            <a:noFill/>
            <a:miter lim="800000"/>
            <a:headEnd/>
            <a:tailEnd/>
          </a:ln>
        </p:spPr>
      </p:pic>
      <p:pic>
        <p:nvPicPr>
          <p:cNvPr id="2068" name="Picture 177"/>
          <p:cNvPicPr>
            <a:picLocks noChangeAspect="1" noChangeArrowheads="1"/>
          </p:cNvPicPr>
          <p:nvPr/>
        </p:nvPicPr>
        <p:blipFill>
          <a:blip r:embed="rId4"/>
          <a:srcRect/>
          <a:stretch>
            <a:fillRect/>
          </a:stretch>
        </p:blipFill>
        <p:spPr bwMode="auto">
          <a:xfrm>
            <a:off x="0" y="-1652695254"/>
            <a:ext cx="0" cy="1652695253"/>
          </a:xfrm>
          <a:prstGeom prst="rect">
            <a:avLst/>
          </a:prstGeom>
          <a:noFill/>
          <a:ln w="9525">
            <a:noFill/>
            <a:miter lim="800000"/>
            <a:headEnd/>
            <a:tailEnd/>
          </a:ln>
        </p:spPr>
      </p:pic>
      <p:sp>
        <p:nvSpPr>
          <p:cNvPr id="2076" name="Rectangle 28"/>
          <p:cNvSpPr>
            <a:spLocks noChangeArrowheads="1"/>
          </p:cNvSpPr>
          <p:nvPr/>
        </p:nvSpPr>
        <p:spPr bwMode="auto">
          <a:xfrm>
            <a:off x="676724" y="32028241"/>
            <a:ext cx="20710853" cy="669507"/>
          </a:xfrm>
          <a:prstGeom prst="rect">
            <a:avLst/>
          </a:prstGeom>
          <a:noFill/>
          <a:ln w="9525">
            <a:noFill/>
            <a:miter lim="800000"/>
            <a:headEnd/>
            <a:tailEnd/>
          </a:ln>
          <a:effectLst/>
        </p:spPr>
        <p:txBody>
          <a:bodyPr wrap="none" lIns="68671" tIns="34336" rIns="68671" bIns="34336">
            <a:spAutoFit/>
          </a:bodyPr>
          <a:lstStyle/>
          <a:p>
            <a:pPr algn="l"/>
            <a:r>
              <a:rPr lang="en-US" sz="1800" i="1" dirty="0" smtClean="0">
                <a:latin typeface="Times New Roman" panose="02020603050405020304" pitchFamily="18" charset="0"/>
                <a:cs typeface="Times New Roman" panose="02020603050405020304" pitchFamily="18" charset="0"/>
              </a:rPr>
              <a:t>IARIW-World Bank Conference, November 7-8, 2019, Washington DC, USA.                                                            </a:t>
            </a:r>
            <a:r>
              <a:rPr lang="en-US" sz="1800" i="1" dirty="0" smtClean="0">
                <a:latin typeface="Times New Roman" panose="02020603050405020304" pitchFamily="18" charset="0"/>
                <a:cs typeface="Times New Roman" panose="02020603050405020304" pitchFamily="18" charset="0"/>
              </a:rPr>
              <a:t>                                                   Questions</a:t>
            </a:r>
            <a:r>
              <a:rPr lang="en-US" sz="1800" i="1" dirty="0">
                <a:latin typeface="Times New Roman" panose="02020603050405020304" pitchFamily="18" charset="0"/>
                <a:cs typeface="Times New Roman" panose="02020603050405020304" pitchFamily="18" charset="0"/>
              </a:rPr>
              <a:t>, suggestions, comments are welcome under jlespinozad@gmail.com</a:t>
            </a:r>
            <a:endParaRPr lang="en-US" sz="1800" dirty="0">
              <a:latin typeface="Times New Roman" panose="02020603050405020304" pitchFamily="18" charset="0"/>
              <a:cs typeface="Times New Roman" panose="02020603050405020304" pitchFamily="18" charset="0"/>
            </a:endParaRPr>
          </a:p>
          <a:p>
            <a:pPr algn="l"/>
            <a:r>
              <a:rPr lang="en-US" sz="2100" dirty="0" smtClean="0">
                <a:latin typeface="Times New Roman" panose="02020603050405020304" pitchFamily="18" charset="0"/>
                <a:cs typeface="Times New Roman" panose="02020603050405020304" pitchFamily="18" charset="0"/>
              </a:rPr>
              <a:t> </a:t>
            </a:r>
            <a:endParaRPr lang="en-US" sz="2100" dirty="0">
              <a:latin typeface="Times New Roman" panose="02020603050405020304" pitchFamily="18" charset="0"/>
              <a:cs typeface="Times New Roman" panose="02020603050405020304" pitchFamily="18" charset="0"/>
            </a:endParaRPr>
          </a:p>
        </p:txBody>
      </p:sp>
      <p:sp>
        <p:nvSpPr>
          <p:cNvPr id="1029" name="Rectangle 5"/>
          <p:cNvSpPr>
            <a:spLocks noChangeArrowheads="1"/>
          </p:cNvSpPr>
          <p:nvPr/>
        </p:nvSpPr>
        <p:spPr bwMode="auto">
          <a:xfrm>
            <a:off x="10903426" y="-219337"/>
            <a:ext cx="138748" cy="438675"/>
          </a:xfrm>
          <a:prstGeom prst="rect">
            <a:avLst/>
          </a:prstGeom>
          <a:noFill/>
          <a:ln w="9525">
            <a:noFill/>
            <a:miter lim="800000"/>
            <a:headEnd/>
            <a:tailEnd/>
          </a:ln>
          <a:effectLst/>
        </p:spPr>
        <p:txBody>
          <a:bodyPr vert="horz" wrap="none" lIns="68671" tIns="34336" rIns="68671" bIns="34336" numCol="1" anchor="ctr" anchorCtr="0" compatLnSpc="1">
            <a:prstTxWarp prst="textNoShape">
              <a:avLst/>
            </a:prstTxWarp>
            <a:spAutoFit/>
          </a:bodyPr>
          <a:lstStyle/>
          <a:p>
            <a:endParaRPr lang="de-DE" dirty="0">
              <a:latin typeface="Calibri" pitchFamily="34" charset="0"/>
            </a:endParaRPr>
          </a:p>
        </p:txBody>
      </p:sp>
      <p:sp>
        <p:nvSpPr>
          <p:cNvPr id="1031" name="Rectangle 7"/>
          <p:cNvSpPr>
            <a:spLocks noChangeArrowheads="1"/>
          </p:cNvSpPr>
          <p:nvPr/>
        </p:nvSpPr>
        <p:spPr bwMode="auto">
          <a:xfrm>
            <a:off x="10903426" y="-219337"/>
            <a:ext cx="138748" cy="438675"/>
          </a:xfrm>
          <a:prstGeom prst="rect">
            <a:avLst/>
          </a:prstGeom>
          <a:noFill/>
          <a:ln w="9525">
            <a:noFill/>
            <a:miter lim="800000"/>
            <a:headEnd/>
            <a:tailEnd/>
          </a:ln>
          <a:effectLst/>
        </p:spPr>
        <p:txBody>
          <a:bodyPr vert="horz" wrap="none" lIns="68671" tIns="34336" rIns="68671" bIns="34336" numCol="1" anchor="ctr" anchorCtr="0" compatLnSpc="1">
            <a:prstTxWarp prst="textNoShape">
              <a:avLst/>
            </a:prstTxWarp>
            <a:spAutoFit/>
          </a:bodyPr>
          <a:lstStyle/>
          <a:p>
            <a:endParaRPr lang="de-DE" dirty="0">
              <a:latin typeface="Calibri" pitchFamily="34" charset="0"/>
            </a:endParaRPr>
          </a:p>
        </p:txBody>
      </p:sp>
      <p:sp>
        <p:nvSpPr>
          <p:cNvPr id="18" name="Rechteck 17"/>
          <p:cNvSpPr/>
          <p:nvPr/>
        </p:nvSpPr>
        <p:spPr bwMode="auto">
          <a:xfrm>
            <a:off x="829231" y="3164291"/>
            <a:ext cx="2132286" cy="131930"/>
          </a:xfrm>
          <a:prstGeom prst="rect">
            <a:avLst/>
          </a:prstGeom>
          <a:noFill/>
          <a:ln w="9525" cap="flat" cmpd="sng" algn="ctr">
            <a:noFill/>
            <a:prstDash val="solid"/>
            <a:round/>
            <a:headEnd type="none" w="med" len="med"/>
            <a:tailEnd type="none" w="med" len="med"/>
          </a:ln>
          <a:effectLst/>
        </p:spPr>
        <p:txBody>
          <a:bodyPr vert="horz" wrap="square" lIns="68671" tIns="34336" rIns="68671" bIns="34336" numCol="1" rtlCol="0" anchor="t" anchorCtr="0" compatLnSpc="1">
            <a:prstTxWarp prst="textNoShape">
              <a:avLst/>
            </a:prstTxWarp>
          </a:bodyPr>
          <a:lstStyle/>
          <a:p>
            <a:pPr defTabSz="3134327"/>
            <a:endParaRPr lang="en-US" dirty="0">
              <a:latin typeface="Calibri" pitchFamily="34" charset="0"/>
            </a:endParaRPr>
          </a:p>
        </p:txBody>
      </p:sp>
      <p:sp>
        <p:nvSpPr>
          <p:cNvPr id="19" name="Rechteck 18"/>
          <p:cNvSpPr/>
          <p:nvPr/>
        </p:nvSpPr>
        <p:spPr bwMode="auto">
          <a:xfrm>
            <a:off x="791080" y="3249063"/>
            <a:ext cx="2170437" cy="47175"/>
          </a:xfrm>
          <a:prstGeom prst="rect">
            <a:avLst/>
          </a:prstGeom>
          <a:solidFill>
            <a:schemeClr val="bg1"/>
          </a:solidFill>
          <a:ln w="9525" cap="flat" cmpd="sng" algn="ctr">
            <a:noFill/>
            <a:prstDash val="solid"/>
            <a:round/>
            <a:headEnd type="none" w="med" len="med"/>
            <a:tailEnd type="none" w="med" len="med"/>
          </a:ln>
          <a:effectLst/>
        </p:spPr>
        <p:txBody>
          <a:bodyPr vert="horz" wrap="square" lIns="68671" tIns="34336" rIns="68671" bIns="34336" numCol="1" rtlCol="0" anchor="t" anchorCtr="0" compatLnSpc="1">
            <a:prstTxWarp prst="textNoShape">
              <a:avLst/>
            </a:prstTxWarp>
          </a:bodyPr>
          <a:lstStyle/>
          <a:p>
            <a:pPr defTabSz="3134327"/>
            <a:endParaRPr lang="en-US" dirty="0">
              <a:latin typeface="Calibri" pitchFamily="34" charset="0"/>
            </a:endParaRPr>
          </a:p>
        </p:txBody>
      </p:sp>
      <p:sp>
        <p:nvSpPr>
          <p:cNvPr id="92" name="Text Box 32"/>
          <p:cNvSpPr txBox="1">
            <a:spLocks noChangeArrowheads="1"/>
          </p:cNvSpPr>
          <p:nvPr/>
        </p:nvSpPr>
        <p:spPr bwMode="auto">
          <a:xfrm>
            <a:off x="662717" y="608046"/>
            <a:ext cx="20627676" cy="2300723"/>
          </a:xfrm>
          <a:prstGeom prst="rect">
            <a:avLst/>
          </a:prstGeom>
          <a:noFill/>
          <a:ln w="9525" algn="ctr">
            <a:noFill/>
            <a:miter lim="800000"/>
            <a:headEnd/>
            <a:tailEnd/>
          </a:ln>
        </p:spPr>
        <p:txBody>
          <a:bodyPr wrap="square" lIns="68671" tIns="34336" rIns="68671" bIns="34336">
            <a:spAutoFit/>
          </a:bodyPr>
          <a:lstStyle/>
          <a:p>
            <a:pPr defTabSz="3134327"/>
            <a:r>
              <a:rPr lang="en-US" sz="4000" b="1" dirty="0">
                <a:solidFill>
                  <a:srgbClr val="00008E"/>
                </a:solidFill>
                <a:latin typeface="Times New Roman" panose="02020603050405020304" pitchFamily="18" charset="0"/>
                <a:cs typeface="Times New Roman" panose="02020603050405020304" pitchFamily="18" charset="0"/>
              </a:rPr>
              <a:t>Monitoring progress in multidimensional poverty reduction: a person-focused and inequality-sensitive </a:t>
            </a:r>
            <a:r>
              <a:rPr lang="en-US" sz="4000" b="1" dirty="0" smtClean="0">
                <a:solidFill>
                  <a:srgbClr val="00008E"/>
                </a:solidFill>
                <a:latin typeface="Times New Roman" panose="02020603050405020304" pitchFamily="18" charset="0"/>
                <a:cs typeface="Times New Roman" panose="02020603050405020304" pitchFamily="18" charset="0"/>
              </a:rPr>
              <a:t>approach with evidence from Nicaragua</a:t>
            </a:r>
            <a:endParaRPr lang="en-US" sz="4000" b="1" dirty="0">
              <a:solidFill>
                <a:srgbClr val="00008E"/>
              </a:solidFill>
              <a:latin typeface="Times New Roman" panose="02020603050405020304" pitchFamily="18" charset="0"/>
              <a:cs typeface="Times New Roman" panose="02020603050405020304" pitchFamily="18" charset="0"/>
            </a:endParaRPr>
          </a:p>
          <a:p>
            <a:pPr defTabSz="3134327"/>
            <a:r>
              <a:rPr lang="en-US" sz="3500" dirty="0">
                <a:latin typeface="Times New Roman" panose="02020603050405020304" pitchFamily="18" charset="0"/>
                <a:cs typeface="Times New Roman" panose="02020603050405020304" pitchFamily="18" charset="0"/>
              </a:rPr>
              <a:t>José </a:t>
            </a:r>
            <a:r>
              <a:rPr lang="en-US" sz="3500" dirty="0" smtClean="0">
                <a:latin typeface="Times New Roman" panose="02020603050405020304" pitchFamily="18" charset="0"/>
                <a:cs typeface="Times New Roman" panose="02020603050405020304" pitchFamily="18" charset="0"/>
              </a:rPr>
              <a:t>Espinoza-Delgado </a:t>
            </a:r>
          </a:p>
          <a:p>
            <a:pPr defTabSz="3134327"/>
            <a:r>
              <a:rPr lang="en-US" sz="3000" dirty="0" smtClean="0">
                <a:latin typeface="Times New Roman" panose="02020603050405020304" pitchFamily="18" charset="0"/>
                <a:cs typeface="Times New Roman" panose="02020603050405020304" pitchFamily="18" charset="0"/>
              </a:rPr>
              <a:t>University of Goettingen, Germany</a:t>
            </a:r>
            <a:endParaRPr lang="en-US" sz="3000" dirty="0">
              <a:solidFill>
                <a:srgbClr val="00008E"/>
              </a:solidFill>
              <a:latin typeface="Times New Roman" panose="02020603050405020304" pitchFamily="18" charset="0"/>
              <a:cs typeface="Times New Roman" panose="02020603050405020304" pitchFamily="18" charset="0"/>
            </a:endParaRPr>
          </a:p>
        </p:txBody>
      </p:sp>
      <p:sp>
        <p:nvSpPr>
          <p:cNvPr id="28" name="Textfeld 27"/>
          <p:cNvSpPr txBox="1"/>
          <p:nvPr/>
        </p:nvSpPr>
        <p:spPr>
          <a:xfrm>
            <a:off x="735340" y="3148287"/>
            <a:ext cx="20613668" cy="3531829"/>
          </a:xfrm>
          <a:prstGeom prst="rect">
            <a:avLst/>
          </a:prstGeom>
          <a:noFill/>
        </p:spPr>
        <p:txBody>
          <a:bodyPr wrap="square" lIns="68671" tIns="34336" rIns="68671" bIns="34336" rtlCol="0">
            <a:spAutoFit/>
          </a:bodyPr>
          <a:lstStyle/>
          <a:p>
            <a:r>
              <a:rPr lang="en-US" sz="2500" b="1" dirty="0" smtClean="0">
                <a:solidFill>
                  <a:srgbClr val="00008E"/>
                </a:solidFill>
                <a:latin typeface="Times New Roman" panose="02020603050405020304" pitchFamily="18" charset="0"/>
                <a:cs typeface="Times New Roman" panose="02020603050405020304" pitchFamily="18" charset="0"/>
              </a:rPr>
              <a:t>Abstract</a:t>
            </a:r>
          </a:p>
          <a:p>
            <a:pPr algn="just"/>
            <a:r>
              <a:rPr lang="en-US" sz="2500" dirty="0" smtClean="0">
                <a:latin typeface="Times New Roman" panose="02020603050405020304" pitchFamily="18" charset="0"/>
                <a:cs typeface="Times New Roman" panose="02020603050405020304" pitchFamily="18" charset="0"/>
              </a:rPr>
              <a:t>Considering </a:t>
            </a:r>
            <a:r>
              <a:rPr lang="en-US" sz="2500" dirty="0">
                <a:latin typeface="Times New Roman" panose="02020603050405020304" pitchFamily="18" charset="0"/>
                <a:cs typeface="Times New Roman" panose="02020603050405020304" pitchFamily="18" charset="0"/>
              </a:rPr>
              <a:t>the overarching concern of the 2030 sustainable development agenda, leaving no one behind, </a:t>
            </a:r>
            <a:r>
              <a:rPr lang="en-US" sz="2500" dirty="0" smtClean="0">
                <a:latin typeface="Times New Roman" panose="02020603050405020304" pitchFamily="18" charset="0"/>
                <a:cs typeface="Times New Roman" panose="02020603050405020304" pitchFamily="18" charset="0"/>
              </a:rPr>
              <a:t>and targets </a:t>
            </a:r>
            <a:r>
              <a:rPr lang="en-US" sz="2500" dirty="0">
                <a:latin typeface="Times New Roman" panose="02020603050405020304" pitchFamily="18" charset="0"/>
                <a:cs typeface="Times New Roman" panose="02020603050405020304" pitchFamily="18" charset="0"/>
              </a:rPr>
              <a:t>1.2 and 10.1 of the SDGs</a:t>
            </a:r>
            <a:r>
              <a:rPr lang="en-US" sz="2500" dirty="0" smtClean="0">
                <a:latin typeface="Times New Roman" panose="02020603050405020304" pitchFamily="18" charset="0"/>
                <a:cs typeface="Times New Roman" panose="02020603050405020304" pitchFamily="18" charset="0"/>
              </a:rPr>
              <a:t>, as well as Goal 5, </a:t>
            </a:r>
            <a:r>
              <a:rPr lang="en-US" sz="2500" dirty="0" smtClean="0">
                <a:latin typeface="Times New Roman" panose="02020603050405020304" pitchFamily="18" charset="0"/>
                <a:cs typeface="Times New Roman" panose="02020603050405020304" pitchFamily="18" charset="0"/>
              </a:rPr>
              <a:t>this paper emphasizes </a:t>
            </a:r>
            <a:r>
              <a:rPr lang="en-US" sz="2500" dirty="0">
                <a:latin typeface="Times New Roman" panose="02020603050405020304" pitchFamily="18" charset="0"/>
                <a:cs typeface="Times New Roman" panose="02020603050405020304" pitchFamily="18" charset="0"/>
              </a:rPr>
              <a:t>that the mainstream approach to </a:t>
            </a:r>
            <a:r>
              <a:rPr lang="en-US" sz="2500" dirty="0" smtClean="0">
                <a:latin typeface="Times New Roman" panose="02020603050405020304" pitchFamily="18" charset="0"/>
                <a:cs typeface="Times New Roman" panose="02020603050405020304" pitchFamily="18" charset="0"/>
              </a:rPr>
              <a:t>the measurement of multidimensional poverty in </a:t>
            </a:r>
            <a:r>
              <a:rPr lang="en-US" sz="2500" dirty="0">
                <a:latin typeface="Times New Roman" panose="02020603050405020304" pitchFamily="18" charset="0"/>
                <a:cs typeface="Times New Roman" panose="02020603050405020304" pitchFamily="18" charset="0"/>
              </a:rPr>
              <a:t>developing countries </a:t>
            </a:r>
            <a:r>
              <a:rPr lang="en-US" sz="2500" dirty="0" smtClean="0">
                <a:latin typeface="Times New Roman" panose="02020603050405020304" pitchFamily="18" charset="0"/>
                <a:cs typeface="Times New Roman" panose="02020603050405020304" pitchFamily="18" charset="0"/>
              </a:rPr>
              <a:t>suffers from several unattractive methodological features </a:t>
            </a:r>
            <a:r>
              <a:rPr lang="en-US" sz="2500" dirty="0" smtClean="0">
                <a:latin typeface="Times New Roman" panose="02020603050405020304" pitchFamily="18" charset="0"/>
                <a:cs typeface="Times New Roman" panose="02020603050405020304" pitchFamily="18" charset="0"/>
              </a:rPr>
              <a:t>to </a:t>
            </a:r>
            <a:r>
              <a:rPr lang="en-US" sz="2500" dirty="0">
                <a:latin typeface="Times New Roman" panose="02020603050405020304" pitchFamily="18" charset="0"/>
                <a:cs typeface="Times New Roman" panose="02020603050405020304" pitchFamily="18" charset="0"/>
              </a:rPr>
              <a:t>properly monitor progress </a:t>
            </a:r>
            <a:r>
              <a:rPr lang="en-US" sz="2500" dirty="0" smtClean="0">
                <a:latin typeface="Times New Roman" panose="02020603050405020304" pitchFamily="18" charset="0"/>
                <a:cs typeface="Times New Roman" panose="02020603050405020304" pitchFamily="18" charset="0"/>
              </a:rPr>
              <a:t>in multidimensional poverty </a:t>
            </a:r>
            <a:r>
              <a:rPr lang="en-US" sz="2500" dirty="0">
                <a:latin typeface="Times New Roman" panose="02020603050405020304" pitchFamily="18" charset="0"/>
                <a:cs typeface="Times New Roman" panose="02020603050405020304" pitchFamily="18" charset="0"/>
              </a:rPr>
              <a:t>reduction mainly because it uses the household as the unit of analysis, ignoring thus intra-household inequalities, and is totally insensitive to inequality among the </a:t>
            </a:r>
            <a:r>
              <a:rPr lang="en-US" sz="2500" dirty="0" smtClean="0">
                <a:latin typeface="Times New Roman" panose="02020603050405020304" pitchFamily="18" charset="0"/>
                <a:cs typeface="Times New Roman" panose="02020603050405020304" pitchFamily="18" charset="0"/>
              </a:rPr>
              <a:t>multidimensionally </a:t>
            </a:r>
            <a:r>
              <a:rPr lang="en-US" sz="2500" dirty="0">
                <a:latin typeface="Times New Roman" panose="02020603050405020304" pitchFamily="18" charset="0"/>
                <a:cs typeface="Times New Roman" panose="02020603050405020304" pitchFamily="18" charset="0"/>
              </a:rPr>
              <a:t>poor individuals, a serious defect of any poverty measure. Consequently, </a:t>
            </a:r>
            <a:r>
              <a:rPr lang="en-US" sz="2500" dirty="0" smtClean="0">
                <a:latin typeface="Times New Roman" panose="02020603050405020304" pitchFamily="18" charset="0"/>
                <a:cs typeface="Times New Roman" panose="02020603050405020304" pitchFamily="18" charset="0"/>
              </a:rPr>
              <a:t>this paper </a:t>
            </a:r>
            <a:r>
              <a:rPr lang="en-US" sz="2500" dirty="0" smtClean="0">
                <a:latin typeface="Times New Roman" panose="02020603050405020304" pitchFamily="18" charset="0"/>
                <a:cs typeface="Times New Roman" panose="02020603050405020304" pitchFamily="18" charset="0"/>
              </a:rPr>
              <a:t>proposes </a:t>
            </a:r>
            <a:r>
              <a:rPr lang="en-US" sz="2500" dirty="0">
                <a:latin typeface="Times New Roman" panose="02020603050405020304" pitchFamily="18" charset="0"/>
                <a:cs typeface="Times New Roman" panose="02020603050405020304" pitchFamily="18" charset="0"/>
              </a:rPr>
              <a:t>to depart somewhat from the mainstream approach and to adopt a person-focused and inequality-sensitive framework, which is applied to the case of Nicaragua. Overall, </a:t>
            </a:r>
            <a:r>
              <a:rPr lang="en-US" sz="2500" dirty="0" smtClean="0">
                <a:latin typeface="Times New Roman" panose="02020603050405020304" pitchFamily="18" charset="0"/>
                <a:cs typeface="Times New Roman" panose="02020603050405020304" pitchFamily="18" charset="0"/>
              </a:rPr>
              <a:t>it finds </a:t>
            </a:r>
            <a:r>
              <a:rPr lang="en-US" sz="2500" dirty="0">
                <a:latin typeface="Times New Roman" panose="02020603050405020304" pitchFamily="18" charset="0"/>
                <a:cs typeface="Times New Roman" panose="02020603050405020304" pitchFamily="18" charset="0"/>
              </a:rPr>
              <a:t>that in this country, </a:t>
            </a:r>
            <a:r>
              <a:rPr lang="en-US" sz="2500" dirty="0" smtClean="0">
                <a:latin typeface="Times New Roman" panose="02020603050405020304" pitchFamily="18" charset="0"/>
                <a:cs typeface="Times New Roman" panose="02020603050405020304" pitchFamily="18" charset="0"/>
              </a:rPr>
              <a:t>multidimensional </a:t>
            </a:r>
            <a:r>
              <a:rPr lang="en-US" sz="2500" dirty="0">
                <a:latin typeface="Times New Roman" panose="02020603050405020304" pitchFamily="18" charset="0"/>
                <a:cs typeface="Times New Roman" panose="02020603050405020304" pitchFamily="18" charset="0"/>
              </a:rPr>
              <a:t>poverty decreased by at least 17% between 2001 and 2014, but inequality among the </a:t>
            </a:r>
            <a:r>
              <a:rPr lang="en-US" sz="2500" dirty="0" smtClean="0">
                <a:latin typeface="Times New Roman" panose="02020603050405020304" pitchFamily="18" charset="0"/>
                <a:cs typeface="Times New Roman" panose="02020603050405020304" pitchFamily="18" charset="0"/>
              </a:rPr>
              <a:t>poor, </a:t>
            </a:r>
            <a:r>
              <a:rPr lang="en-US" sz="2500" dirty="0">
                <a:latin typeface="Times New Roman" panose="02020603050405020304" pitchFamily="18" charset="0"/>
                <a:cs typeface="Times New Roman" panose="02020603050405020304" pitchFamily="18" charset="0"/>
              </a:rPr>
              <a:t>an issue that is ignored by the mainstream approach, increased by at least 24% </a:t>
            </a:r>
            <a:r>
              <a:rPr lang="en-US" sz="2500" dirty="0" smtClean="0">
                <a:latin typeface="Times New Roman" panose="02020603050405020304" pitchFamily="18" charset="0"/>
                <a:cs typeface="Times New Roman" panose="02020603050405020304" pitchFamily="18" charset="0"/>
              </a:rPr>
              <a:t>over </a:t>
            </a:r>
            <a:r>
              <a:rPr lang="en-US" sz="2500" dirty="0">
                <a:latin typeface="Times New Roman" panose="02020603050405020304" pitchFamily="18" charset="0"/>
                <a:cs typeface="Times New Roman" panose="02020603050405020304" pitchFamily="18" charset="0"/>
              </a:rPr>
              <a:t>that period, which suggests that progress in multi-dimensional poverty reduction in Nicaragua seems to be leaving behind the poorest of the poor</a:t>
            </a:r>
            <a:r>
              <a:rPr lang="en-US" sz="2500" dirty="0" smtClean="0">
                <a:latin typeface="Times New Roman" panose="02020603050405020304" pitchFamily="18" charset="0"/>
                <a:cs typeface="Times New Roman" panose="02020603050405020304" pitchFamily="18" charset="0"/>
              </a:rPr>
              <a:t>.</a:t>
            </a:r>
            <a:endParaRPr lang="en-GB" sz="2500" dirty="0">
              <a:latin typeface="Calibri" pitchFamily="34" charset="0"/>
            </a:endParaRPr>
          </a:p>
        </p:txBody>
      </p:sp>
      <p:sp>
        <p:nvSpPr>
          <p:cNvPr id="30" name="Textfeld 29"/>
          <p:cNvSpPr txBox="1"/>
          <p:nvPr/>
        </p:nvSpPr>
        <p:spPr>
          <a:xfrm>
            <a:off x="742279" y="30333033"/>
            <a:ext cx="20628585" cy="1454337"/>
          </a:xfrm>
          <a:prstGeom prst="rect">
            <a:avLst/>
          </a:prstGeom>
          <a:solidFill>
            <a:schemeClr val="bg1">
              <a:lumMod val="75000"/>
            </a:schemeClr>
          </a:solidFill>
          <a:effectLst>
            <a:softEdge rad="317500"/>
          </a:effectLst>
          <a:scene3d>
            <a:camera prst="orthographicFront"/>
            <a:lightRig rig="threePt" dir="t"/>
          </a:scene3d>
          <a:sp3d>
            <a:bevelT/>
          </a:sp3d>
        </p:spPr>
        <p:txBody>
          <a:bodyPr wrap="square" lIns="68671" tIns="34336" rIns="68671" bIns="34336" rtlCol="0">
            <a:spAutoFit/>
          </a:bodyPr>
          <a:lstStyle/>
          <a:p>
            <a:pPr algn="just"/>
            <a:r>
              <a:rPr lang="en-US" sz="1500" b="1" u="sng" dirty="0" smtClean="0">
                <a:latin typeface="Times New Roman" panose="02020603050405020304" pitchFamily="18" charset="0"/>
                <a:cs typeface="Times New Roman" panose="02020603050405020304" pitchFamily="18" charset="0"/>
              </a:rPr>
              <a:t>References: </a:t>
            </a:r>
          </a:p>
          <a:p>
            <a:pPr algn="just"/>
            <a:r>
              <a:rPr lang="en-US" sz="1500" dirty="0" smtClean="0">
                <a:latin typeface="Times New Roman" panose="02020603050405020304" pitchFamily="18" charset="0"/>
                <a:cs typeface="Times New Roman" panose="02020603050405020304" pitchFamily="18" charset="0"/>
              </a:rPr>
              <a:t>Alkire, S., &amp; Foster, J. (2011). Counting and multidimensional poverty measurement. </a:t>
            </a:r>
            <a:r>
              <a:rPr lang="en-US" sz="1500" i="1" dirty="0" smtClean="0">
                <a:latin typeface="Times New Roman" panose="02020603050405020304" pitchFamily="18" charset="0"/>
                <a:cs typeface="Times New Roman" panose="02020603050405020304" pitchFamily="18" charset="0"/>
              </a:rPr>
              <a:t>Journal of Public Economics</a:t>
            </a:r>
            <a:r>
              <a:rPr lang="en-US" sz="1500" dirty="0" smtClean="0">
                <a:latin typeface="Times New Roman" panose="02020603050405020304" pitchFamily="18" charset="0"/>
                <a:cs typeface="Times New Roman" panose="02020603050405020304" pitchFamily="18" charset="0"/>
              </a:rPr>
              <a:t>, </a:t>
            </a:r>
            <a:r>
              <a:rPr lang="en-US" sz="1500" i="1" dirty="0" smtClean="0">
                <a:latin typeface="Times New Roman" panose="02020603050405020304" pitchFamily="18" charset="0"/>
                <a:cs typeface="Times New Roman" panose="02020603050405020304" pitchFamily="18" charset="0"/>
              </a:rPr>
              <a:t>95</a:t>
            </a:r>
            <a:r>
              <a:rPr lang="en-US" sz="1500" dirty="0" smtClean="0">
                <a:latin typeface="Times New Roman" panose="02020603050405020304" pitchFamily="18" charset="0"/>
                <a:cs typeface="Times New Roman" panose="02020603050405020304" pitchFamily="18" charset="0"/>
              </a:rPr>
              <a:t>(7-8), 476-487</a:t>
            </a:r>
            <a:r>
              <a:rPr lang="en-US" sz="1500" dirty="0" smtClean="0">
                <a:latin typeface="Times New Roman" panose="02020603050405020304" pitchFamily="18" charset="0"/>
                <a:cs typeface="Times New Roman" panose="02020603050405020304" pitchFamily="18" charset="0"/>
              </a:rPr>
              <a:t>.</a:t>
            </a:r>
          </a:p>
          <a:p>
            <a:pPr algn="just"/>
            <a:r>
              <a:rPr lang="en-US" sz="1500" dirty="0" smtClean="0">
                <a:latin typeface="Times New Roman" panose="02020603050405020304" pitchFamily="18" charset="0"/>
                <a:cs typeface="Times New Roman" panose="02020603050405020304" pitchFamily="18" charset="0"/>
              </a:rPr>
              <a:t>Alkire, S., &amp; Santos, M.E. (2014). Measuring acute poverty in the developing world: Robustness and scope of the multidimensional poverty index. </a:t>
            </a:r>
            <a:r>
              <a:rPr lang="en-US" sz="1500" i="1" dirty="0" smtClean="0">
                <a:latin typeface="Times New Roman" panose="02020603050405020304" pitchFamily="18" charset="0"/>
                <a:cs typeface="Times New Roman" panose="02020603050405020304" pitchFamily="18" charset="0"/>
              </a:rPr>
              <a:t>World Development</a:t>
            </a:r>
            <a:r>
              <a:rPr lang="en-US" sz="1500" dirty="0" smtClean="0">
                <a:latin typeface="Times New Roman" panose="02020603050405020304" pitchFamily="18" charset="0"/>
                <a:cs typeface="Times New Roman" panose="02020603050405020304" pitchFamily="18" charset="0"/>
              </a:rPr>
              <a:t>, </a:t>
            </a:r>
            <a:r>
              <a:rPr lang="en-US" sz="1500" i="1" dirty="0" smtClean="0">
                <a:latin typeface="Times New Roman" panose="02020603050405020304" pitchFamily="18" charset="0"/>
                <a:cs typeface="Times New Roman" panose="02020603050405020304" pitchFamily="18" charset="0"/>
              </a:rPr>
              <a:t>59</a:t>
            </a:r>
            <a:r>
              <a:rPr lang="en-US" sz="1500" dirty="0" smtClean="0">
                <a:latin typeface="Times New Roman" panose="02020603050405020304" pitchFamily="18" charset="0"/>
                <a:cs typeface="Times New Roman" panose="02020603050405020304" pitchFamily="18" charset="0"/>
              </a:rPr>
              <a:t>, 251-274.</a:t>
            </a:r>
            <a:endParaRPr lang="en-US" sz="1500" dirty="0" smtClean="0">
              <a:latin typeface="Times New Roman" panose="02020603050405020304" pitchFamily="18" charset="0"/>
              <a:cs typeface="Times New Roman" panose="02020603050405020304" pitchFamily="18" charset="0"/>
            </a:endParaRPr>
          </a:p>
          <a:p>
            <a:pPr algn="just"/>
            <a:r>
              <a:rPr lang="en-US" sz="1500" dirty="0" smtClean="0">
                <a:latin typeface="Times New Roman" panose="02020603050405020304" pitchFamily="18" charset="0"/>
                <a:cs typeface="Times New Roman" panose="02020603050405020304" pitchFamily="18" charset="0"/>
              </a:rPr>
              <a:t>Duclos</a:t>
            </a:r>
            <a:r>
              <a:rPr lang="en-US" sz="1500" dirty="0">
                <a:latin typeface="Times New Roman" panose="02020603050405020304" pitchFamily="18" charset="0"/>
                <a:cs typeface="Times New Roman" panose="02020603050405020304" pitchFamily="18" charset="0"/>
              </a:rPr>
              <a:t>, J-Y., &amp; Tiberti, L. (2016). Multidimensional poverty indices: A critical assessment. In M. Adler &amp; M. </a:t>
            </a:r>
            <a:r>
              <a:rPr lang="en-US" sz="1500" dirty="0" err="1">
                <a:latin typeface="Times New Roman" panose="02020603050405020304" pitchFamily="18" charset="0"/>
                <a:cs typeface="Times New Roman" panose="02020603050405020304" pitchFamily="18" charset="0"/>
              </a:rPr>
              <a:t>Fleurbaey</a:t>
            </a:r>
            <a:r>
              <a:rPr lang="en-US" sz="1500" dirty="0">
                <a:latin typeface="Times New Roman" panose="02020603050405020304" pitchFamily="18" charset="0"/>
                <a:cs typeface="Times New Roman" panose="02020603050405020304" pitchFamily="18" charset="0"/>
              </a:rPr>
              <a:t> (Eds.), </a:t>
            </a:r>
            <a:r>
              <a:rPr lang="en-US" sz="1500" i="1" dirty="0">
                <a:latin typeface="Times New Roman" panose="02020603050405020304" pitchFamily="18" charset="0"/>
                <a:cs typeface="Times New Roman" panose="02020603050405020304" pitchFamily="18" charset="0"/>
              </a:rPr>
              <a:t>The Oxford handbook of well-being and public policy </a:t>
            </a:r>
            <a:r>
              <a:rPr lang="en-US" sz="1500" dirty="0">
                <a:latin typeface="Times New Roman" panose="02020603050405020304" pitchFamily="18" charset="0"/>
                <a:cs typeface="Times New Roman" panose="02020603050405020304" pitchFamily="18" charset="0"/>
              </a:rPr>
              <a:t>(pp. 677-708). Oxford: Oxford University </a:t>
            </a:r>
            <a:r>
              <a:rPr lang="en-US" sz="1500" dirty="0" smtClean="0">
                <a:latin typeface="Times New Roman" panose="02020603050405020304" pitchFamily="18" charset="0"/>
                <a:cs typeface="Times New Roman" panose="02020603050405020304" pitchFamily="18" charset="0"/>
              </a:rPr>
              <a:t>Press.</a:t>
            </a:r>
            <a:endParaRPr lang="en-US" sz="1500" dirty="0" smtClean="0">
              <a:latin typeface="Times New Roman" panose="02020603050405020304" pitchFamily="18" charset="0"/>
              <a:cs typeface="Times New Roman" panose="02020603050405020304" pitchFamily="18" charset="0"/>
            </a:endParaRPr>
          </a:p>
          <a:p>
            <a:pPr algn="just"/>
            <a:r>
              <a:rPr lang="en-US" sz="1500" dirty="0" smtClean="0">
                <a:latin typeface="Times New Roman" panose="02020603050405020304" pitchFamily="18" charset="0"/>
                <a:cs typeface="Times New Roman" panose="02020603050405020304" pitchFamily="18" charset="0"/>
              </a:rPr>
              <a:t>Rippin</a:t>
            </a:r>
            <a:r>
              <a:rPr lang="en-US" sz="1500" dirty="0">
                <a:latin typeface="Times New Roman" panose="02020603050405020304" pitchFamily="18" charset="0"/>
                <a:cs typeface="Times New Roman" panose="02020603050405020304" pitchFamily="18" charset="0"/>
              </a:rPr>
              <a:t>, N. (2013). </a:t>
            </a:r>
            <a:r>
              <a:rPr lang="en-US" sz="1500" i="1" dirty="0">
                <a:latin typeface="Times New Roman" panose="02020603050405020304" pitchFamily="18" charset="0"/>
                <a:cs typeface="Times New Roman" panose="02020603050405020304" pitchFamily="18" charset="0"/>
              </a:rPr>
              <a:t>Considerations of efficiency and distributive justice in multidimensional poverty measurement</a:t>
            </a:r>
            <a:r>
              <a:rPr lang="en-US" sz="1500" dirty="0">
                <a:latin typeface="Times New Roman" panose="02020603050405020304" pitchFamily="18" charset="0"/>
                <a:cs typeface="Times New Roman" panose="02020603050405020304" pitchFamily="18" charset="0"/>
              </a:rPr>
              <a:t>. Doctoral Dissertation. George-August-</a:t>
            </a:r>
            <a:r>
              <a:rPr lang="en-US" sz="1500" dirty="0" err="1">
                <a:latin typeface="Times New Roman" panose="02020603050405020304" pitchFamily="18" charset="0"/>
                <a:cs typeface="Times New Roman" panose="02020603050405020304" pitchFamily="18" charset="0"/>
              </a:rPr>
              <a:t>Universität</a:t>
            </a:r>
            <a:r>
              <a:rPr lang="en-US" sz="1500" dirty="0">
                <a:latin typeface="Times New Roman" panose="02020603050405020304" pitchFamily="18" charset="0"/>
                <a:cs typeface="Times New Roman" panose="02020603050405020304" pitchFamily="18" charset="0"/>
              </a:rPr>
              <a:t> </a:t>
            </a:r>
            <a:r>
              <a:rPr lang="en-US" sz="1500" dirty="0" err="1">
                <a:latin typeface="Times New Roman" panose="02020603050405020304" pitchFamily="18" charset="0"/>
                <a:cs typeface="Times New Roman" panose="02020603050405020304" pitchFamily="18" charset="0"/>
              </a:rPr>
              <a:t>Göttingen</a:t>
            </a:r>
            <a:r>
              <a:rPr lang="en-US" sz="1500" dirty="0">
                <a:latin typeface="Times New Roman" panose="02020603050405020304" pitchFamily="18" charset="0"/>
                <a:cs typeface="Times New Roman" panose="02020603050405020304" pitchFamily="18" charset="0"/>
              </a:rPr>
              <a:t>, Germany</a:t>
            </a:r>
            <a:r>
              <a:rPr lang="en-US" sz="1500" dirty="0" smtClean="0">
                <a:latin typeface="Times New Roman" panose="02020603050405020304" pitchFamily="18" charset="0"/>
                <a:cs typeface="Times New Roman" panose="02020603050405020304" pitchFamily="18" charset="0"/>
              </a:rPr>
              <a:t>.</a:t>
            </a:r>
            <a:endParaRPr lang="en-US" sz="1500" dirty="0">
              <a:latin typeface="Times New Roman" panose="02020603050405020304" pitchFamily="18" charset="0"/>
              <a:cs typeface="Times New Roman" panose="02020603050405020304" pitchFamily="18" charset="0"/>
            </a:endParaRPr>
          </a:p>
          <a:p>
            <a:pPr algn="just"/>
            <a:r>
              <a:rPr lang="en-US" sz="1500" dirty="0">
                <a:latin typeface="Times New Roman" panose="02020603050405020304" pitchFamily="18" charset="0"/>
                <a:cs typeface="Times New Roman" panose="02020603050405020304" pitchFamily="18" charset="0"/>
              </a:rPr>
              <a:t>Rippin, N. (2017). Efficiency and distributive justice in multidimensional poverty issues. In R. White (Ed</a:t>
            </a:r>
            <a:r>
              <a:rPr lang="en-US" sz="1500" i="1" dirty="0">
                <a:latin typeface="Times New Roman" panose="02020603050405020304" pitchFamily="18" charset="0"/>
                <a:cs typeface="Times New Roman" panose="02020603050405020304" pitchFamily="18" charset="0"/>
              </a:rPr>
              <a:t>.), Measuring multidimensional poverty and deprivation. Incidence and determinants in developed countries</a:t>
            </a:r>
            <a:r>
              <a:rPr lang="en-US" sz="1500" dirty="0">
                <a:latin typeface="Times New Roman" panose="02020603050405020304" pitchFamily="18" charset="0"/>
                <a:cs typeface="Times New Roman" panose="02020603050405020304" pitchFamily="18" charset="0"/>
              </a:rPr>
              <a:t> (pp. 31-67</a:t>
            </a:r>
            <a:r>
              <a:rPr lang="en-US" sz="1500" dirty="0" smtClean="0">
                <a:latin typeface="Times New Roman" panose="02020603050405020304" pitchFamily="18" charset="0"/>
                <a:cs typeface="Times New Roman" panose="02020603050405020304" pitchFamily="18" charset="0"/>
              </a:rPr>
              <a:t>).</a:t>
            </a:r>
            <a:endParaRPr lang="en-US" sz="1500" b="1" u="sng" dirty="0">
              <a:latin typeface="Times New Roman" panose="02020603050405020304" pitchFamily="18" charset="0"/>
              <a:cs typeface="Times New Roman" panose="02020603050405020304" pitchFamily="18" charset="0"/>
            </a:endParaRPr>
          </a:p>
        </p:txBody>
      </p:sp>
      <p:sp>
        <p:nvSpPr>
          <p:cNvPr id="31" name="Rechteck 30"/>
          <p:cNvSpPr/>
          <p:nvPr/>
        </p:nvSpPr>
        <p:spPr bwMode="auto">
          <a:xfrm>
            <a:off x="773272" y="6818224"/>
            <a:ext cx="10244049" cy="594360"/>
          </a:xfrm>
          <a:prstGeom prst="rect">
            <a:avLst/>
          </a:prstGeom>
          <a:solidFill>
            <a:srgbClr val="CCCCCC"/>
          </a:solidFill>
          <a:ln>
            <a:headEnd type="none" w="med" len="med"/>
            <a:tailEnd type="none" w="med" len="med"/>
          </a:ln>
          <a:scene3d>
            <a:camera prst="orthographicFront"/>
            <a:lightRig rig="threePt" dir="t"/>
          </a:scene3d>
          <a:sp3d>
            <a:bevelT/>
          </a:sp3d>
        </p:spPr>
        <p:style>
          <a:lnRef idx="2">
            <a:schemeClr val="accent2"/>
          </a:lnRef>
          <a:fillRef idx="1">
            <a:schemeClr val="lt1"/>
          </a:fillRef>
          <a:effectRef idx="0">
            <a:schemeClr val="accent2"/>
          </a:effectRef>
          <a:fontRef idx="minor">
            <a:schemeClr val="dk1"/>
          </a:fontRef>
        </p:style>
        <p:txBody>
          <a:bodyPr vert="horz" wrap="square" lIns="68671" tIns="34336" rIns="68671" bIns="34336" numCol="1" rtlCol="0" anchor="ctr" anchorCtr="0" compatLnSpc="1">
            <a:prstTxWarp prst="textNoShape">
              <a:avLst/>
            </a:prstTxWarp>
          </a:bodyPr>
          <a:lstStyle/>
          <a:p>
            <a:r>
              <a:rPr lang="en-US" sz="2500" b="1" dirty="0" smtClean="0">
                <a:solidFill>
                  <a:srgbClr val="00008E"/>
                </a:solidFill>
                <a:latin typeface="Times New Roman" panose="02020603050405020304" pitchFamily="18" charset="0"/>
                <a:cs typeface="Times New Roman" panose="02020603050405020304" pitchFamily="18" charset="0"/>
              </a:rPr>
              <a:t>I. Motivation </a:t>
            </a:r>
            <a:r>
              <a:rPr lang="en-US" sz="2500" b="1" dirty="0" smtClean="0">
                <a:solidFill>
                  <a:srgbClr val="00008E"/>
                </a:solidFill>
                <a:latin typeface="Times New Roman" panose="02020603050405020304" pitchFamily="18" charset="0"/>
                <a:cs typeface="Times New Roman" panose="02020603050405020304" pitchFamily="18" charset="0"/>
              </a:rPr>
              <a:t>and justification</a:t>
            </a:r>
            <a:endParaRPr lang="en-US" sz="2500" b="1" dirty="0">
              <a:solidFill>
                <a:srgbClr val="00008E"/>
              </a:solidFill>
              <a:latin typeface="Times New Roman" panose="02020603050405020304" pitchFamily="18" charset="0"/>
              <a:cs typeface="Times New Roman" panose="02020603050405020304" pitchFamily="18" charset="0"/>
            </a:endParaRPr>
          </a:p>
        </p:txBody>
      </p:sp>
      <p:sp>
        <p:nvSpPr>
          <p:cNvPr id="33" name="Rechteck 32"/>
          <p:cNvSpPr/>
          <p:nvPr/>
        </p:nvSpPr>
        <p:spPr bwMode="auto">
          <a:xfrm>
            <a:off x="11139703" y="6827371"/>
            <a:ext cx="10241280" cy="594360"/>
          </a:xfrm>
          <a:prstGeom prst="rect">
            <a:avLst/>
          </a:prstGeom>
          <a:solidFill>
            <a:srgbClr val="CCCCCC"/>
          </a:solidFill>
          <a:ln>
            <a:headEnd type="none" w="med" len="med"/>
            <a:tailEnd type="none" w="med" len="med"/>
          </a:ln>
          <a:scene3d>
            <a:camera prst="orthographicFront"/>
            <a:lightRig rig="threePt" dir="t"/>
          </a:scene3d>
          <a:sp3d>
            <a:bevelT/>
          </a:sp3d>
        </p:spPr>
        <p:style>
          <a:lnRef idx="2">
            <a:schemeClr val="accent2"/>
          </a:lnRef>
          <a:fillRef idx="1">
            <a:schemeClr val="lt1"/>
          </a:fillRef>
          <a:effectRef idx="0">
            <a:schemeClr val="accent2"/>
          </a:effectRef>
          <a:fontRef idx="minor">
            <a:schemeClr val="dk1"/>
          </a:fontRef>
        </p:style>
        <p:txBody>
          <a:bodyPr vert="horz" wrap="square" lIns="68671" tIns="34336" rIns="68671" bIns="34336" numCol="1" rtlCol="0" anchor="ctr" anchorCtr="0" compatLnSpc="1">
            <a:prstTxWarp prst="textNoShape">
              <a:avLst/>
            </a:prstTxWarp>
          </a:bodyPr>
          <a:lstStyle/>
          <a:p>
            <a:r>
              <a:rPr lang="en-US" sz="2500" b="1" dirty="0" smtClean="0">
                <a:solidFill>
                  <a:srgbClr val="00008E"/>
                </a:solidFill>
                <a:latin typeface="Times New Roman" panose="02020603050405020304" pitchFamily="18" charset="0"/>
                <a:cs typeface="Times New Roman" panose="02020603050405020304" pitchFamily="18" charset="0"/>
              </a:rPr>
              <a:t>IV. Dimensions</a:t>
            </a:r>
            <a:r>
              <a:rPr lang="en-US" sz="2500" b="1" dirty="0" smtClean="0">
                <a:solidFill>
                  <a:srgbClr val="00008E"/>
                </a:solidFill>
                <a:latin typeface="Times New Roman" panose="02020603050405020304" pitchFamily="18" charset="0"/>
                <a:cs typeface="Times New Roman" panose="02020603050405020304" pitchFamily="18" charset="0"/>
              </a:rPr>
              <a:t>, indicators, deprivation indicators</a:t>
            </a:r>
            <a:endParaRPr lang="en-US" sz="2500" b="1" dirty="0">
              <a:solidFill>
                <a:srgbClr val="00008E"/>
              </a:solidFill>
              <a:latin typeface="Times New Roman" panose="02020603050405020304" pitchFamily="18" charset="0"/>
              <a:cs typeface="Times New Roman" panose="02020603050405020304" pitchFamily="18" charset="0"/>
            </a:endParaRPr>
          </a:p>
        </p:txBody>
      </p:sp>
      <p:sp>
        <p:nvSpPr>
          <p:cNvPr id="34" name="Textfeld 33"/>
          <p:cNvSpPr txBox="1"/>
          <p:nvPr/>
        </p:nvSpPr>
        <p:spPr>
          <a:xfrm>
            <a:off x="702015" y="7508244"/>
            <a:ext cx="10243140" cy="11518631"/>
          </a:xfrm>
          <a:prstGeom prst="rect">
            <a:avLst/>
          </a:prstGeom>
          <a:solidFill>
            <a:schemeClr val="lt1"/>
          </a:solidFill>
          <a:ln>
            <a:noFill/>
          </a:ln>
        </p:spPr>
        <p:style>
          <a:lnRef idx="2">
            <a:schemeClr val="accent2"/>
          </a:lnRef>
          <a:fillRef idx="1">
            <a:schemeClr val="lt1"/>
          </a:fillRef>
          <a:effectRef idx="0">
            <a:schemeClr val="accent2"/>
          </a:effectRef>
          <a:fontRef idx="minor">
            <a:schemeClr val="dk1"/>
          </a:fontRef>
        </p:style>
        <p:txBody>
          <a:bodyPr wrap="square" lIns="68671" tIns="34336" rIns="68671" bIns="34336" rtlCol="0">
            <a:spAutoFit/>
          </a:bodyPr>
          <a:lstStyle/>
          <a:p>
            <a:pPr marL="429197" indent="-429197"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Over the last decade or so</a:t>
            </a:r>
            <a:r>
              <a:rPr lang="en-US" dirty="0" smtClean="0">
                <a:latin typeface="Times New Roman" panose="02020603050405020304" pitchFamily="18" charset="0"/>
                <a:cs typeface="Times New Roman" panose="02020603050405020304" pitchFamily="18" charset="0"/>
              </a:rPr>
              <a:t>, the measurement of poverty </a:t>
            </a:r>
            <a:r>
              <a:rPr lang="en-US" dirty="0">
                <a:latin typeface="Times New Roman" panose="02020603050405020304" pitchFamily="18" charset="0"/>
                <a:cs typeface="Times New Roman" panose="02020603050405020304" pitchFamily="18" charset="0"/>
              </a:rPr>
              <a:t>has shifted the emphasis from a </a:t>
            </a:r>
            <a:r>
              <a:rPr lang="en-US" dirty="0" err="1" smtClean="0">
                <a:latin typeface="Times New Roman" panose="02020603050405020304" pitchFamily="18" charset="0"/>
                <a:cs typeface="Times New Roman" panose="02020603050405020304" pitchFamily="18" charset="0"/>
              </a:rPr>
              <a:t>uni</a:t>
            </a:r>
            <a:r>
              <a:rPr lang="en-US" dirty="0" smtClean="0">
                <a:latin typeface="Times New Roman" panose="02020603050405020304" pitchFamily="18" charset="0"/>
                <a:cs typeface="Times New Roman" panose="02020603050405020304" pitchFamily="18" charset="0"/>
              </a:rPr>
              <a:t>- to </a:t>
            </a:r>
            <a:r>
              <a:rPr lang="en-US" dirty="0">
                <a:latin typeface="Times New Roman" panose="02020603050405020304" pitchFamily="18" charset="0"/>
                <a:cs typeface="Times New Roman" panose="02020603050405020304" pitchFamily="18" charset="0"/>
              </a:rPr>
              <a:t>a </a:t>
            </a:r>
            <a:r>
              <a:rPr lang="en-US" dirty="0" smtClean="0">
                <a:latin typeface="Times New Roman" panose="02020603050405020304" pitchFamily="18" charset="0"/>
                <a:cs typeface="Times New Roman" panose="02020603050405020304" pitchFamily="18" charset="0"/>
              </a:rPr>
              <a:t>multidimensional approach, due </a:t>
            </a:r>
            <a:r>
              <a:rPr lang="en-US" dirty="0">
                <a:latin typeface="Times New Roman" panose="02020603050405020304" pitchFamily="18" charset="0"/>
                <a:cs typeface="Times New Roman" panose="02020603050405020304" pitchFamily="18" charset="0"/>
              </a:rPr>
              <a:t>in large part to Sen’s influential </a:t>
            </a:r>
            <a:r>
              <a:rPr lang="en-US" dirty="0" smtClean="0">
                <a:latin typeface="Times New Roman" panose="02020603050405020304" pitchFamily="18" charset="0"/>
                <a:cs typeface="Times New Roman" panose="02020603050405020304" pitchFamily="18" charset="0"/>
              </a:rPr>
              <a:t>work. </a:t>
            </a:r>
            <a:r>
              <a:rPr lang="en-US" dirty="0">
                <a:latin typeface="Times New Roman" panose="02020603050405020304" pitchFamily="18" charset="0"/>
                <a:cs typeface="Times New Roman" panose="02020603050405020304" pitchFamily="18" charset="0"/>
              </a:rPr>
              <a:t>Currently, the </a:t>
            </a:r>
            <a:r>
              <a:rPr lang="en-US" b="1" dirty="0">
                <a:latin typeface="Times New Roman" panose="02020603050405020304" pitchFamily="18" charset="0"/>
                <a:cs typeface="Times New Roman" panose="02020603050405020304" pitchFamily="18" charset="0"/>
              </a:rPr>
              <a:t>dominating (mainstream) approach</a:t>
            </a:r>
            <a:r>
              <a:rPr lang="en-US" dirty="0">
                <a:latin typeface="Times New Roman" panose="02020603050405020304" pitchFamily="18" charset="0"/>
                <a:cs typeface="Times New Roman" panose="02020603050405020304" pitchFamily="18" charset="0"/>
              </a:rPr>
              <a:t> in developing countries is </a:t>
            </a:r>
            <a:r>
              <a:rPr lang="en-US" dirty="0" smtClean="0">
                <a:latin typeface="Times New Roman" panose="02020603050405020304" pitchFamily="18" charset="0"/>
                <a:cs typeface="Times New Roman" panose="02020603050405020304" pitchFamily="18" charset="0"/>
              </a:rPr>
              <a:t>the </a:t>
            </a:r>
            <a:r>
              <a:rPr lang="en-US" b="1" dirty="0" smtClean="0">
                <a:latin typeface="Times New Roman" panose="02020603050405020304" pitchFamily="18" charset="0"/>
                <a:cs typeface="Times New Roman" panose="02020603050405020304" pitchFamily="18" charset="0"/>
              </a:rPr>
              <a:t>dual cutoff </a:t>
            </a:r>
            <a:r>
              <a:rPr lang="en-US" b="1" dirty="0">
                <a:latin typeface="Times New Roman" panose="02020603050405020304" pitchFamily="18" charset="0"/>
                <a:cs typeface="Times New Roman" panose="02020603050405020304" pitchFamily="18" charset="0"/>
              </a:rPr>
              <a:t>counting </a:t>
            </a:r>
            <a:r>
              <a:rPr lang="en-US" b="1" dirty="0" smtClean="0">
                <a:latin typeface="Times New Roman" panose="02020603050405020304" pitchFamily="18" charset="0"/>
                <a:cs typeface="Times New Roman" panose="02020603050405020304" pitchFamily="18" charset="0"/>
              </a:rPr>
              <a:t>approach</a:t>
            </a:r>
            <a:r>
              <a:rPr lang="en-US" dirty="0" smtClean="0">
                <a:latin typeface="Times New Roman" panose="02020603050405020304" pitchFamily="18" charset="0"/>
                <a:cs typeface="Times New Roman" panose="02020603050405020304" pitchFamily="18" charset="0"/>
              </a:rPr>
              <a:t> proposed </a:t>
            </a:r>
            <a:r>
              <a:rPr lang="en-US" dirty="0">
                <a:latin typeface="Times New Roman" panose="02020603050405020304" pitchFamily="18" charset="0"/>
                <a:cs typeface="Times New Roman" panose="02020603050405020304" pitchFamily="18" charset="0"/>
              </a:rPr>
              <a:t>by </a:t>
            </a:r>
            <a:r>
              <a:rPr lang="en-US" dirty="0">
                <a:solidFill>
                  <a:schemeClr val="tx1"/>
                </a:solidFill>
                <a:latin typeface="Times New Roman" panose="02020603050405020304" pitchFamily="18" charset="0"/>
                <a:cs typeface="Times New Roman" panose="02020603050405020304" pitchFamily="18" charset="0"/>
              </a:rPr>
              <a:t>Alkire and Foster (2011</a:t>
            </a:r>
            <a:r>
              <a:rPr lang="en-US" dirty="0" smtClean="0">
                <a:solidFill>
                  <a:schemeClr val="tx1"/>
                </a:solidFill>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largely due to the extraordinary work done at the Oxford Poverty and Human Development Initiative (OPHI</a:t>
            </a:r>
            <a:r>
              <a:rPr lang="en-US" dirty="0" smtClean="0">
                <a:latin typeface="Times New Roman" panose="02020603050405020304" pitchFamily="18" charset="0"/>
                <a:cs typeface="Times New Roman" panose="02020603050405020304" pitchFamily="18" charset="0"/>
              </a:rPr>
              <a:t>) and the global MPI, </a:t>
            </a:r>
            <a:r>
              <a:rPr lang="en-US" dirty="0">
                <a:latin typeface="Times New Roman" panose="02020603050405020304" pitchFamily="18" charset="0"/>
                <a:cs typeface="Times New Roman" panose="02020603050405020304" pitchFamily="18" charset="0"/>
              </a:rPr>
              <a:t>which is </a:t>
            </a:r>
            <a:r>
              <a:rPr lang="en-US" dirty="0" smtClean="0">
                <a:latin typeface="Times New Roman" panose="02020603050405020304" pitchFamily="18" charset="0"/>
                <a:cs typeface="Times New Roman" panose="02020603050405020304" pitchFamily="18" charset="0"/>
              </a:rPr>
              <a:t>a household-based index and a </a:t>
            </a:r>
            <a:r>
              <a:rPr lang="en-US" dirty="0">
                <a:latin typeface="Times New Roman" panose="02020603050405020304" pitchFamily="18" charset="0"/>
                <a:cs typeface="Times New Roman" panose="02020603050405020304" pitchFamily="18" charset="0"/>
              </a:rPr>
              <a:t>particular </a:t>
            </a:r>
            <a:r>
              <a:rPr lang="en-US" dirty="0" smtClean="0">
                <a:latin typeface="Times New Roman" panose="02020603050405020304" pitchFamily="18" charset="0"/>
                <a:cs typeface="Times New Roman" panose="02020603050405020304" pitchFamily="18" charset="0"/>
              </a:rPr>
              <a:t>case of </a:t>
            </a:r>
            <a:r>
              <a:rPr lang="en-US" dirty="0">
                <a:latin typeface="Times New Roman" panose="02020603050405020304" pitchFamily="18" charset="0"/>
                <a:cs typeface="Times New Roman" panose="02020603050405020304" pitchFamily="18" charset="0"/>
              </a:rPr>
              <a:t>the AF family </a:t>
            </a:r>
            <a:r>
              <a:rPr lang="en-US" dirty="0" smtClean="0">
                <a:latin typeface="Times New Roman" panose="02020603050405020304" pitchFamily="18" charset="0"/>
                <a:cs typeface="Times New Roman" panose="02020603050405020304" pitchFamily="18" charset="0"/>
              </a:rPr>
              <a:t>of measures </a:t>
            </a:r>
            <a:r>
              <a:rPr lang="en-US" dirty="0">
                <a:latin typeface="Times New Roman" panose="02020603050405020304" pitchFamily="18" charset="0"/>
                <a:cs typeface="Times New Roman" panose="02020603050405020304" pitchFamily="18" charset="0"/>
              </a:rPr>
              <a:t>[“the adjusted headcount ratio (M</a:t>
            </a:r>
            <a:r>
              <a:rPr lang="en-US" baseline="-25000" dirty="0">
                <a:latin typeface="Times New Roman" panose="02020603050405020304" pitchFamily="18" charset="0"/>
                <a:cs typeface="Times New Roman" panose="02020603050405020304" pitchFamily="18" charset="0"/>
              </a:rPr>
              <a:t>0</a:t>
            </a:r>
            <a:r>
              <a:rPr lang="en-US" dirty="0" smtClean="0">
                <a:latin typeface="Times New Roman" panose="02020603050405020304" pitchFamily="18" charset="0"/>
                <a:cs typeface="Times New Roman" panose="02020603050405020304" pitchFamily="18" charset="0"/>
              </a:rPr>
              <a:t>)”], computed </a:t>
            </a:r>
            <a:r>
              <a:rPr lang="en-US" dirty="0">
                <a:latin typeface="Times New Roman" panose="02020603050405020304" pitchFamily="18" charset="0"/>
                <a:cs typeface="Times New Roman" panose="02020603050405020304" pitchFamily="18" charset="0"/>
              </a:rPr>
              <a:t>for over 100 developing </a:t>
            </a:r>
            <a:r>
              <a:rPr lang="en-US" dirty="0" smtClean="0">
                <a:latin typeface="Times New Roman" panose="02020603050405020304" pitchFamily="18" charset="0"/>
                <a:cs typeface="Times New Roman" panose="02020603050405020304" pitchFamily="18" charset="0"/>
              </a:rPr>
              <a:t>countries </a:t>
            </a:r>
            <a:r>
              <a:rPr lang="en-US" dirty="0" smtClean="0">
                <a:solidFill>
                  <a:schemeClr val="tx1"/>
                </a:solidFill>
                <a:latin typeface="Times New Roman" panose="02020603050405020304" pitchFamily="18" charset="0"/>
                <a:cs typeface="Times New Roman" panose="02020603050405020304" pitchFamily="18" charset="0"/>
              </a:rPr>
              <a:t>(Alkire &amp; Santos, 2014)</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429197" indent="-429197"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 </a:t>
            </a:r>
            <a:r>
              <a:rPr lang="en-US" b="1" dirty="0" smtClean="0">
                <a:latin typeface="Times New Roman" panose="02020603050405020304" pitchFamily="18" charset="0"/>
                <a:cs typeface="Times New Roman" panose="02020603050405020304" pitchFamily="18" charset="0"/>
              </a:rPr>
              <a:t>mainstream approach</a:t>
            </a:r>
            <a:r>
              <a:rPr lang="en-US" dirty="0" smtClean="0">
                <a:latin typeface="Times New Roman" panose="02020603050405020304" pitchFamily="18" charset="0"/>
                <a:cs typeface="Times New Roman" panose="02020603050405020304" pitchFamily="18" charset="0"/>
              </a:rPr>
              <a:t>, however, </a:t>
            </a:r>
            <a:r>
              <a:rPr lang="en-US" dirty="0">
                <a:latin typeface="Times New Roman" panose="02020603050405020304" pitchFamily="18" charset="0"/>
                <a:cs typeface="Times New Roman" panose="02020603050405020304" pitchFamily="18" charset="0"/>
              </a:rPr>
              <a:t>suffers from several unattractive methodological features that have not yet been sufficiently </a:t>
            </a:r>
            <a:r>
              <a:rPr lang="en-US" dirty="0" smtClean="0">
                <a:latin typeface="Times New Roman" panose="02020603050405020304" pitchFamily="18" charset="0"/>
                <a:cs typeface="Times New Roman" panose="02020603050405020304" pitchFamily="18" charset="0"/>
              </a:rPr>
              <a:t>emphasized </a:t>
            </a:r>
            <a:r>
              <a:rPr lang="en-US" dirty="0">
                <a:latin typeface="Times New Roman" panose="02020603050405020304" pitchFamily="18" charset="0"/>
                <a:cs typeface="Times New Roman" panose="02020603050405020304" pitchFamily="18" charset="0"/>
              </a:rPr>
              <a:t>in the literature, as discussed by </a:t>
            </a:r>
            <a:r>
              <a:rPr lang="en-US" dirty="0">
                <a:solidFill>
                  <a:schemeClr val="tx1"/>
                </a:solidFill>
                <a:latin typeface="Times New Roman" panose="02020603050405020304" pitchFamily="18" charset="0"/>
                <a:cs typeface="Times New Roman" panose="02020603050405020304" pitchFamily="18" charset="0"/>
              </a:rPr>
              <a:t>Duclos and Tiberti (2016)</a:t>
            </a:r>
            <a:r>
              <a:rPr lang="en-US" dirty="0">
                <a:latin typeface="Times New Roman" panose="02020603050405020304" pitchFamily="18" charset="0"/>
                <a:cs typeface="Times New Roman" panose="02020603050405020304" pitchFamily="18" charset="0"/>
              </a:rPr>
              <a:t>, which may lead to </a:t>
            </a:r>
            <a:r>
              <a:rPr lang="en-US" dirty="0" smtClean="0">
                <a:latin typeface="Times New Roman" panose="02020603050405020304" pitchFamily="18" charset="0"/>
                <a:cs typeface="Times New Roman" panose="02020603050405020304" pitchFamily="18" charset="0"/>
              </a:rPr>
              <a:t>biased assessments </a:t>
            </a:r>
            <a:r>
              <a:rPr lang="en-US" dirty="0">
                <a:latin typeface="Times New Roman" panose="02020603050405020304" pitchFamily="18" charset="0"/>
                <a:cs typeface="Times New Roman" panose="02020603050405020304" pitchFamily="18" charset="0"/>
              </a:rPr>
              <a:t>of overall </a:t>
            </a:r>
            <a:r>
              <a:rPr lang="en-US" dirty="0" smtClean="0">
                <a:latin typeface="Times New Roman" panose="02020603050405020304" pitchFamily="18" charset="0"/>
                <a:cs typeface="Times New Roman" panose="02020603050405020304" pitchFamily="18" charset="0"/>
              </a:rPr>
              <a:t>multidimensional </a:t>
            </a:r>
            <a:r>
              <a:rPr lang="en-US" dirty="0">
                <a:latin typeface="Times New Roman" panose="02020603050405020304" pitchFamily="18" charset="0"/>
                <a:cs typeface="Times New Roman" panose="02020603050405020304" pitchFamily="18" charset="0"/>
              </a:rPr>
              <a:t>poverty in the society</a:t>
            </a:r>
            <a:r>
              <a:rPr lang="en-US" dirty="0" smtClean="0">
                <a:latin typeface="Times New Roman" panose="02020603050405020304" pitchFamily="18" charset="0"/>
                <a:cs typeface="Times New Roman" panose="02020603050405020304" pitchFamily="18" charset="0"/>
              </a:rPr>
              <a:t>.</a:t>
            </a:r>
          </a:p>
          <a:p>
            <a:pPr marL="772554" lvl="1" indent="-429197" algn="just">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First</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since it employs a “dual cutoff method” for the identification of the poor, it creates two type of discontinuities and thus violates the axiom of continuity. The discontinuity created by the second cutoff (k) can be of great relevance for multidimensional poverty analyses: a small variation in k can change from 0 to 1 (or 1 to 0) the contribution of any household to </a:t>
            </a:r>
            <a:r>
              <a:rPr lang="en-US" dirty="0" smtClean="0">
                <a:latin typeface="Times New Roman" panose="02020603050405020304" pitchFamily="18" charset="0"/>
                <a:cs typeface="Times New Roman" panose="02020603050405020304" pitchFamily="18" charset="0"/>
              </a:rPr>
              <a:t>poverty.</a:t>
            </a:r>
          </a:p>
          <a:p>
            <a:pPr marL="772554" lvl="1" indent="-429197" algn="just">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Second</a:t>
            </a:r>
            <a:r>
              <a:rPr lang="en-US" dirty="0" smtClean="0">
                <a:latin typeface="Times New Roman" panose="02020603050405020304" pitchFamily="18" charset="0"/>
                <a:cs typeface="Times New Roman" panose="02020603050405020304" pitchFamily="18" charset="0"/>
              </a:rPr>
              <a:t>, i</a:t>
            </a:r>
            <a:r>
              <a:rPr lang="en-US" dirty="0" smtClean="0">
                <a:latin typeface="Times New Roman" panose="02020603050405020304" pitchFamily="18" charset="0"/>
                <a:cs typeface="Times New Roman" panose="02020603050405020304" pitchFamily="18" charset="0"/>
              </a:rPr>
              <a:t>t </a:t>
            </a:r>
            <a:r>
              <a:rPr lang="en-US" dirty="0" smtClean="0">
                <a:latin typeface="Times New Roman" panose="02020603050405020304" pitchFamily="18" charset="0"/>
                <a:cs typeface="Times New Roman" panose="02020603050405020304" pitchFamily="18" charset="0"/>
              </a:rPr>
              <a:t>assumes implicitly that up to k the dimensions are “perfect substitutes”, while in contrast it considers that the same dimensions are “perfect complements” from k onwards, which is certainly hard to justify theoretically (</a:t>
            </a:r>
            <a:r>
              <a:rPr lang="en-US" dirty="0" smtClean="0">
                <a:solidFill>
                  <a:schemeClr val="tx1"/>
                </a:solidFill>
                <a:latin typeface="Times New Roman" panose="02020603050405020304" pitchFamily="18" charset="0"/>
                <a:cs typeface="Times New Roman" panose="02020603050405020304" pitchFamily="18" charset="0"/>
              </a:rPr>
              <a:t>Rippin, 2017, p. 37</a:t>
            </a:r>
            <a:r>
              <a:rPr lang="en-US" dirty="0" smtClean="0">
                <a:latin typeface="Times New Roman" panose="02020603050405020304" pitchFamily="18" charset="0"/>
                <a:cs typeface="Times New Roman" panose="02020603050405020304" pitchFamily="18" charset="0"/>
              </a:rPr>
              <a:t>).</a:t>
            </a:r>
          </a:p>
          <a:p>
            <a:pPr marL="772554" lvl="1" indent="-429197" algn="just">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Third</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it pays no attention to the distribution of deprivations, ignoring thus the inequality among the multidimensionally poor people, a serious shortcoming of any poverty measure, which may lead to leaving behind the poorest of the </a:t>
            </a:r>
            <a:r>
              <a:rPr lang="en-US" dirty="0" smtClean="0">
                <a:latin typeface="Times New Roman" panose="02020603050405020304" pitchFamily="18" charset="0"/>
                <a:cs typeface="Times New Roman" panose="02020603050405020304" pitchFamily="18" charset="0"/>
              </a:rPr>
              <a:t>poor.</a:t>
            </a:r>
          </a:p>
          <a:p>
            <a:pPr marL="772554" lvl="1" indent="-429197" algn="just">
              <a:buFont typeface="Wingdings" panose="05000000000000000000" pitchFamily="2" charset="2"/>
              <a:buChar char="Ø"/>
            </a:pPr>
            <a:r>
              <a:rPr lang="en-US" b="1" dirty="0" smtClean="0">
                <a:latin typeface="Times New Roman" panose="02020603050405020304" pitchFamily="18" charset="0"/>
                <a:cs typeface="Times New Roman" panose="02020603050405020304" pitchFamily="18" charset="0"/>
              </a:rPr>
              <a:t>Fourth</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it uses the household rather than the individual as the unit of analysis, meaning that it equates the poverty condition of the household with the poverty condition of all individuals living in the household, ignoring, therefore, the intra-household inequalities and producing indices insensitive to gender. </a:t>
            </a:r>
            <a:endParaRPr lang="en-US" dirty="0">
              <a:latin typeface="Times New Roman" panose="02020603050405020304" pitchFamily="18" charset="0"/>
              <a:cs typeface="Times New Roman" panose="02020603050405020304" pitchFamily="18" charset="0"/>
            </a:endParaRPr>
          </a:p>
        </p:txBody>
      </p:sp>
      <p:sp>
        <p:nvSpPr>
          <p:cNvPr id="37" name="Rechteck 30"/>
          <p:cNvSpPr/>
          <p:nvPr/>
        </p:nvSpPr>
        <p:spPr bwMode="auto">
          <a:xfrm>
            <a:off x="727842" y="18981915"/>
            <a:ext cx="10244049" cy="594360"/>
          </a:xfrm>
          <a:prstGeom prst="rect">
            <a:avLst/>
          </a:prstGeom>
          <a:solidFill>
            <a:srgbClr val="CCCCCC"/>
          </a:solidFill>
          <a:ln>
            <a:headEnd type="none" w="med" len="med"/>
            <a:tailEnd type="none" w="med" len="med"/>
          </a:ln>
          <a:scene3d>
            <a:camera prst="orthographicFront"/>
            <a:lightRig rig="threePt" dir="t"/>
          </a:scene3d>
          <a:sp3d>
            <a:bevelT/>
          </a:sp3d>
        </p:spPr>
        <p:style>
          <a:lnRef idx="2">
            <a:schemeClr val="accent2"/>
          </a:lnRef>
          <a:fillRef idx="1">
            <a:schemeClr val="lt1"/>
          </a:fillRef>
          <a:effectRef idx="0">
            <a:schemeClr val="accent2"/>
          </a:effectRef>
          <a:fontRef idx="minor">
            <a:schemeClr val="dk1"/>
          </a:fontRef>
        </p:style>
        <p:txBody>
          <a:bodyPr vert="horz" wrap="square" lIns="68671" tIns="34336" rIns="68671" bIns="34336" numCol="1" rtlCol="0" anchor="ctr" anchorCtr="0" compatLnSpc="1">
            <a:prstTxWarp prst="textNoShape">
              <a:avLst/>
            </a:prstTxWarp>
          </a:bodyPr>
          <a:lstStyle/>
          <a:p>
            <a:r>
              <a:rPr lang="en-US" sz="2500" b="1" dirty="0" smtClean="0">
                <a:solidFill>
                  <a:srgbClr val="00008E"/>
                </a:solidFill>
                <a:latin typeface="Times New Roman" panose="02020603050405020304" pitchFamily="18" charset="0"/>
                <a:cs typeface="Times New Roman" panose="02020603050405020304" pitchFamily="18" charset="0"/>
              </a:rPr>
              <a:t>II. Framework </a:t>
            </a:r>
            <a:r>
              <a:rPr lang="en-US" sz="2500" b="1" dirty="0" smtClean="0">
                <a:solidFill>
                  <a:srgbClr val="00008E"/>
                </a:solidFill>
                <a:latin typeface="Times New Roman" panose="02020603050405020304" pitchFamily="18" charset="0"/>
                <a:cs typeface="Times New Roman" panose="02020603050405020304" pitchFamily="18" charset="0"/>
              </a:rPr>
              <a:t>for the measurement of multidimensional poverty</a:t>
            </a:r>
            <a:endParaRPr lang="en-US" sz="2500" b="1" dirty="0">
              <a:solidFill>
                <a:srgbClr val="00008E"/>
              </a:solidFill>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8" name="Textfeld 33"/>
              <p:cNvSpPr txBox="1"/>
              <p:nvPr/>
            </p:nvSpPr>
            <p:spPr>
              <a:xfrm>
                <a:off x="702015" y="19658619"/>
                <a:ext cx="10243140" cy="7058564"/>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lIns="68671" tIns="34336" rIns="68671" bIns="34336" rtlCol="0">
                <a:spAutoFit/>
              </a:bodyPr>
              <a:lstStyle/>
              <a:p>
                <a:pPr marL="429197" lvl="1" indent="-429197"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This paper proposes </a:t>
                </a:r>
                <a:r>
                  <a:rPr lang="en-US" dirty="0">
                    <a:latin typeface="Times New Roman" panose="02020603050405020304" pitchFamily="18" charset="0"/>
                    <a:cs typeface="Times New Roman" panose="02020603050405020304" pitchFamily="18" charset="0"/>
                  </a:rPr>
                  <a:t>to employ a </a:t>
                </a:r>
                <a:r>
                  <a:rPr lang="en-US" b="1" dirty="0">
                    <a:latin typeface="Times New Roman" panose="02020603050405020304" pitchFamily="18" charset="0"/>
                    <a:cs typeface="Times New Roman" panose="02020603050405020304" pitchFamily="18" charset="0"/>
                  </a:rPr>
                  <a:t>“fuzzy” identification </a:t>
                </a:r>
                <a:r>
                  <a:rPr lang="en-US" b="1" dirty="0" smtClean="0">
                    <a:latin typeface="Times New Roman" panose="02020603050405020304" pitchFamily="18" charset="0"/>
                    <a:cs typeface="Times New Roman" panose="02020603050405020304" pitchFamily="18" charset="0"/>
                  </a:rPr>
                  <a:t>function</a:t>
                </a:r>
                <a:r>
                  <a:rPr lang="en-US" dirty="0" smtClean="0">
                    <a:latin typeface="Times New Roman" panose="02020603050405020304" pitchFamily="18" charset="0"/>
                    <a:cs typeface="Times New Roman" panose="02020603050405020304" pitchFamily="18" charset="0"/>
                  </a:rPr>
                  <a:t>, instead of a discrete one, and an </a:t>
                </a:r>
                <a:r>
                  <a:rPr lang="en-US" b="1" dirty="0" smtClean="0">
                    <a:latin typeface="Times New Roman" panose="02020603050405020304" pitchFamily="18" charset="0"/>
                    <a:cs typeface="Times New Roman" panose="02020603050405020304" pitchFamily="18" charset="0"/>
                  </a:rPr>
                  <a:t>inequality-sensitive </a:t>
                </a:r>
                <a:r>
                  <a:rPr lang="en-US" b="1" dirty="0">
                    <a:latin typeface="Times New Roman" panose="02020603050405020304" pitchFamily="18" charset="0"/>
                    <a:cs typeface="Times New Roman" panose="02020603050405020304" pitchFamily="18" charset="0"/>
                  </a:rPr>
                  <a:t>multidimensional poverty </a:t>
                </a:r>
                <a:r>
                  <a:rPr lang="en-US" b="1" dirty="0" smtClean="0">
                    <a:latin typeface="Times New Roman" panose="02020603050405020304" pitchFamily="18" charset="0"/>
                    <a:cs typeface="Times New Roman" panose="02020603050405020304" pitchFamily="18" charset="0"/>
                  </a:rPr>
                  <a:t>measure</a:t>
                </a:r>
                <a:r>
                  <a:rPr lang="en-US" dirty="0" smtClean="0">
                    <a:latin typeface="Times New Roman" panose="02020603050405020304" pitchFamily="18" charset="0"/>
                    <a:cs typeface="Times New Roman" panose="02020603050405020304" pitchFamily="18" charset="0"/>
                  </a:rPr>
                  <a:t>, with ordinal variables, </a:t>
                </a:r>
                <a:r>
                  <a:rPr lang="en-US" dirty="0" smtClean="0">
                    <a:latin typeface="Times New Roman" panose="02020603050405020304" pitchFamily="18" charset="0"/>
                    <a:cs typeface="Times New Roman" panose="02020603050405020304" pitchFamily="18" charset="0"/>
                  </a:rPr>
                  <a:t>that </a:t>
                </a:r>
                <a:r>
                  <a:rPr lang="en-US" dirty="0">
                    <a:latin typeface="Times New Roman" panose="02020603050405020304" pitchFamily="18" charset="0"/>
                    <a:cs typeface="Times New Roman" panose="02020603050405020304" pitchFamily="18" charset="0"/>
                  </a:rPr>
                  <a:t>can be decomposed into the three dimensions of poverty: incidence, intensity, and inequality </a:t>
                </a:r>
                <a:r>
                  <a:rPr lang="en-US" dirty="0">
                    <a:solidFill>
                      <a:schemeClr val="tx1"/>
                    </a:solidFill>
                    <a:latin typeface="Times New Roman" panose="02020603050405020304" pitchFamily="18" charset="0"/>
                    <a:cs typeface="Times New Roman" panose="02020603050405020304" pitchFamily="18" charset="0"/>
                  </a:rPr>
                  <a:t>(Rippin, 2013, 2017)</a:t>
                </a:r>
                <a:r>
                  <a:rPr lang="en-US" dirty="0">
                    <a:latin typeface="Times New Roman" panose="02020603050405020304" pitchFamily="18" charset="0"/>
                    <a:cs typeface="Times New Roman" panose="02020603050405020304" pitchFamily="18" charset="0"/>
                  </a:rPr>
                  <a:t>.</a:t>
                </a:r>
              </a:p>
              <a:p>
                <a:pPr marL="772554" lvl="1" indent="-429197"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Identification function: </a:t>
                </a:r>
                <a14:m>
                  <m:oMath xmlns:m="http://schemas.openxmlformats.org/officeDocument/2006/math">
                    <m:sSup>
                      <m:sSupPr>
                        <m:ctrlPr>
                          <a:rPr lang="en-US" i="1">
                            <a:latin typeface="Cambria Math" panose="02040503050406030204" pitchFamily="18" charset="0"/>
                          </a:rPr>
                        </m:ctrlPr>
                      </m:sSupPr>
                      <m:e>
                        <m:r>
                          <m:rPr>
                            <m:sty m:val="p"/>
                          </m:rPr>
                          <a:rPr lang="en-US">
                            <a:latin typeface="Cambria Math"/>
                          </a:rPr>
                          <m:t>ψ</m:t>
                        </m:r>
                      </m:e>
                      <m:sup>
                        <m:r>
                          <m:rPr>
                            <m:sty m:val="p"/>
                          </m:rPr>
                          <a:rPr lang="en-US">
                            <a:latin typeface="Cambria Math"/>
                          </a:rPr>
                          <m:t>fuzzy</m:t>
                        </m:r>
                      </m:sup>
                    </m:sSup>
                    <m:d>
                      <m:dPr>
                        <m:ctrlPr>
                          <a:rPr lang="en-US" i="1">
                            <a:latin typeface="Cambria Math" panose="02040503050406030204" pitchFamily="18" charset="0"/>
                          </a:rPr>
                        </m:ctrlPr>
                      </m:dPr>
                      <m:e>
                        <m:sSub>
                          <m:sSubPr>
                            <m:ctrlPr>
                              <a:rPr lang="en-US" i="1">
                                <a:latin typeface="Cambria Math" panose="02040503050406030204" pitchFamily="18" charset="0"/>
                              </a:rPr>
                            </m:ctrlPr>
                          </m:sSubPr>
                          <m:e>
                            <m:r>
                              <m:rPr>
                                <m:sty m:val="p"/>
                              </m:rPr>
                              <a:rPr lang="en-US">
                                <a:latin typeface="Cambria Math"/>
                              </a:rPr>
                              <m:t>x</m:t>
                            </m:r>
                          </m:e>
                          <m:sub>
                            <m:r>
                              <m:rPr>
                                <m:sty m:val="p"/>
                              </m:rPr>
                              <a:rPr lang="en-US">
                                <a:latin typeface="Cambria Math"/>
                              </a:rPr>
                              <m:t>i</m:t>
                            </m:r>
                          </m:sub>
                        </m:sSub>
                        <m:r>
                          <a:rPr lang="en-US">
                            <a:latin typeface="Cambria Math"/>
                          </a:rPr>
                          <m:t>;</m:t>
                        </m:r>
                        <m:r>
                          <m:rPr>
                            <m:sty m:val="p"/>
                          </m:rPr>
                          <a:rPr lang="en-US">
                            <a:latin typeface="Cambria Math"/>
                          </a:rPr>
                          <m:t>z</m:t>
                        </m:r>
                        <m:r>
                          <a:rPr lang="en-US">
                            <a:latin typeface="Cambria Math"/>
                          </a:rPr>
                          <m:t>;</m:t>
                        </m:r>
                        <m:r>
                          <m:rPr>
                            <m:sty m:val="p"/>
                          </m:rPr>
                          <a:rPr lang="en-US">
                            <a:latin typeface="Cambria Math"/>
                          </a:rPr>
                          <m:t>w</m:t>
                        </m:r>
                      </m:e>
                    </m:d>
                    <m:r>
                      <a:rPr lang="en-US">
                        <a:latin typeface="Cambria Math"/>
                      </a:rPr>
                      <m:t>= </m:t>
                    </m:r>
                    <m:sSup>
                      <m:sSupPr>
                        <m:ctrlPr>
                          <a:rPr lang="en-US" i="1">
                            <a:latin typeface="Cambria Math" panose="02040503050406030204" pitchFamily="18" charset="0"/>
                          </a:rPr>
                        </m:ctrlPr>
                      </m:sSupPr>
                      <m:e>
                        <m:d>
                          <m:dPr>
                            <m:begChr m:val="["/>
                            <m:endChr m:val="]"/>
                            <m:ctrlPr>
                              <a:rPr lang="en-US" i="1">
                                <a:latin typeface="Cambria Math" panose="02040503050406030204" pitchFamily="18" charset="0"/>
                              </a:rPr>
                            </m:ctrlPr>
                          </m:dPr>
                          <m:e>
                            <m:sSub>
                              <m:sSubPr>
                                <m:ctrlPr>
                                  <a:rPr lang="en-US" i="1">
                                    <a:latin typeface="Cambria Math" panose="02040503050406030204" pitchFamily="18" charset="0"/>
                                  </a:rPr>
                                </m:ctrlPr>
                              </m:sSubPr>
                              <m:e>
                                <m:r>
                                  <m:rPr>
                                    <m:sty m:val="p"/>
                                  </m:rPr>
                                  <a:rPr lang="en-US">
                                    <a:latin typeface="Cambria Math"/>
                                  </a:rPr>
                                  <m:t>c</m:t>
                                </m:r>
                              </m:e>
                              <m:sub>
                                <m:r>
                                  <m:rPr>
                                    <m:sty m:val="p"/>
                                  </m:rPr>
                                  <a:rPr lang="en-US">
                                    <a:latin typeface="Cambria Math"/>
                                  </a:rPr>
                                  <m:t>i</m:t>
                                </m:r>
                              </m:sub>
                            </m:sSub>
                            <m:d>
                              <m:dPr>
                                <m:ctrlPr>
                                  <a:rPr lang="en-US" i="1">
                                    <a:latin typeface="Cambria Math" panose="02040503050406030204" pitchFamily="18" charset="0"/>
                                  </a:rPr>
                                </m:ctrlPr>
                              </m:dPr>
                              <m:e>
                                <m:sSub>
                                  <m:sSubPr>
                                    <m:ctrlPr>
                                      <a:rPr lang="en-US" i="1">
                                        <a:latin typeface="Cambria Math" panose="02040503050406030204" pitchFamily="18" charset="0"/>
                                      </a:rPr>
                                    </m:ctrlPr>
                                  </m:sSubPr>
                                  <m:e>
                                    <m:r>
                                      <m:rPr>
                                        <m:sty m:val="p"/>
                                      </m:rPr>
                                      <a:rPr lang="en-US">
                                        <a:latin typeface="Cambria Math"/>
                                      </a:rPr>
                                      <m:t>x</m:t>
                                    </m:r>
                                  </m:e>
                                  <m:sub>
                                    <m:r>
                                      <m:rPr>
                                        <m:sty m:val="p"/>
                                      </m:rPr>
                                      <a:rPr lang="en-US">
                                        <a:latin typeface="Cambria Math"/>
                                      </a:rPr>
                                      <m:t>i</m:t>
                                    </m:r>
                                  </m:sub>
                                </m:sSub>
                                <m:r>
                                  <a:rPr lang="en-US">
                                    <a:latin typeface="Cambria Math"/>
                                  </a:rPr>
                                  <m:t>;</m:t>
                                </m:r>
                                <m:r>
                                  <m:rPr>
                                    <m:sty m:val="p"/>
                                  </m:rPr>
                                  <a:rPr lang="en-US">
                                    <a:latin typeface="Cambria Math"/>
                                  </a:rPr>
                                  <m:t>z</m:t>
                                </m:r>
                                <m:r>
                                  <a:rPr lang="en-US">
                                    <a:latin typeface="Cambria Math"/>
                                  </a:rPr>
                                  <m:t>;</m:t>
                                </m:r>
                                <m:r>
                                  <m:rPr>
                                    <m:sty m:val="p"/>
                                  </m:rPr>
                                  <a:rPr lang="en-US">
                                    <a:latin typeface="Cambria Math"/>
                                  </a:rPr>
                                  <m:t>w</m:t>
                                </m:r>
                              </m:e>
                            </m:d>
                          </m:e>
                        </m:d>
                      </m:e>
                      <m:sup>
                        <m:r>
                          <m:rPr>
                            <m:sty m:val="p"/>
                          </m:rPr>
                          <a:rPr lang="en-US">
                            <a:latin typeface="Cambria Math"/>
                          </a:rPr>
                          <m:t>γ</m:t>
                        </m:r>
                      </m:sup>
                    </m:sSup>
                  </m:oMath>
                </a14:m>
                <a:r>
                  <a:rPr lang="en-US" dirty="0" smtClean="0">
                    <a:latin typeface="Times New Roman" panose="02020603050405020304" pitchFamily="18" charset="0"/>
                    <a:cs typeface="Times New Roman" panose="02020603050405020304" pitchFamily="18" charset="0"/>
                  </a:rPr>
                  <a:t>, where </a:t>
                </a:r>
                <a14:m>
                  <m:oMath xmlns:m="http://schemas.openxmlformats.org/officeDocument/2006/math">
                    <m:sSub>
                      <m:sSubPr>
                        <m:ctrlPr>
                          <a:rPr lang="en-US" i="1">
                            <a:latin typeface="Cambria Math" panose="02040503050406030204" pitchFamily="18" charset="0"/>
                          </a:rPr>
                        </m:ctrlPr>
                      </m:sSubPr>
                      <m:e>
                        <m:r>
                          <m:rPr>
                            <m:sty m:val="p"/>
                          </m:rPr>
                          <a:rPr lang="en-US">
                            <a:latin typeface="Cambria Math"/>
                          </a:rPr>
                          <m:t>c</m:t>
                        </m:r>
                      </m:e>
                      <m:sub>
                        <m:r>
                          <m:rPr>
                            <m:sty m:val="p"/>
                          </m:rPr>
                          <a:rPr lang="en-US">
                            <a:latin typeface="Cambria Math"/>
                          </a:rPr>
                          <m:t>i</m:t>
                        </m:r>
                      </m:sub>
                    </m:sSub>
                    <m:d>
                      <m:dPr>
                        <m:ctrlPr>
                          <a:rPr lang="en-US" i="1">
                            <a:latin typeface="Cambria Math" panose="02040503050406030204" pitchFamily="18" charset="0"/>
                          </a:rPr>
                        </m:ctrlPr>
                      </m:dPr>
                      <m:e>
                        <m:sSub>
                          <m:sSubPr>
                            <m:ctrlPr>
                              <a:rPr lang="en-US" i="1">
                                <a:latin typeface="Cambria Math" panose="02040503050406030204" pitchFamily="18" charset="0"/>
                              </a:rPr>
                            </m:ctrlPr>
                          </m:sSubPr>
                          <m:e>
                            <m:r>
                              <m:rPr>
                                <m:sty m:val="p"/>
                              </m:rPr>
                              <a:rPr lang="en-US">
                                <a:latin typeface="Cambria Math"/>
                              </a:rPr>
                              <m:t>x</m:t>
                            </m:r>
                          </m:e>
                          <m:sub>
                            <m:r>
                              <m:rPr>
                                <m:sty m:val="p"/>
                              </m:rPr>
                              <a:rPr lang="en-US">
                                <a:latin typeface="Cambria Math"/>
                              </a:rPr>
                              <m:t>i</m:t>
                            </m:r>
                          </m:sub>
                        </m:sSub>
                        <m:r>
                          <a:rPr lang="en-US">
                            <a:latin typeface="Cambria Math"/>
                          </a:rPr>
                          <m:t>;</m:t>
                        </m:r>
                        <m:r>
                          <m:rPr>
                            <m:sty m:val="p"/>
                          </m:rPr>
                          <a:rPr lang="en-US">
                            <a:latin typeface="Cambria Math"/>
                          </a:rPr>
                          <m:t>z</m:t>
                        </m:r>
                        <m:r>
                          <a:rPr lang="en-US">
                            <a:latin typeface="Cambria Math"/>
                          </a:rPr>
                          <m:t>;</m:t>
                        </m:r>
                        <m:r>
                          <m:rPr>
                            <m:sty m:val="p"/>
                          </m:rPr>
                          <a:rPr lang="en-US">
                            <a:latin typeface="Cambria Math"/>
                          </a:rPr>
                          <m:t>w</m:t>
                        </m:r>
                      </m:e>
                    </m:d>
                  </m:oMath>
                </a14:m>
                <a:r>
                  <a:rPr lang="en-US" dirty="0" smtClean="0">
                    <a:latin typeface="Times New Roman" panose="02020603050405020304" pitchFamily="18" charset="0"/>
                    <a:cs typeface="Times New Roman" panose="02020603050405020304" pitchFamily="18" charset="0"/>
                  </a:rPr>
                  <a:t> is the “real-valued counting function”, which takes a value of “0” if the individual “i” does not suffer from any deprivation and a value of “1” if he/she faces deprivation in all the dimensions considered in the analysis. The parameter </a:t>
                </a:r>
                <a14:m>
                  <m:oMath xmlns:m="http://schemas.openxmlformats.org/officeDocument/2006/math">
                    <m:r>
                      <m:rPr>
                        <m:sty m:val="p"/>
                      </m:rPr>
                      <a:rPr lang="en-US">
                        <a:latin typeface="Cambria Math"/>
                      </a:rPr>
                      <m:t>γ</m:t>
                    </m:r>
                  </m:oMath>
                </a14:m>
                <a:r>
                  <a:rPr lang="en-US" dirty="0" smtClean="0">
                    <a:latin typeface="Times New Roman" panose="02020603050405020304" pitchFamily="18" charset="0"/>
                    <a:cs typeface="Times New Roman" panose="02020603050405020304" pitchFamily="18" charset="0"/>
                  </a:rPr>
                  <a:t> can take a value between 0 and 1 if the dimensions are considered to be complements or a value greater than 1 if they are regarded to be substitutes.</a:t>
                </a:r>
              </a:p>
              <a:p>
                <a:pPr marL="772554" lvl="1" indent="-429197" algn="jus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Multidimensional correlation-sensitive class of poverty measures:</a:t>
                </a:r>
              </a:p>
              <a:p>
                <a:pPr marL="1115911" lvl="2" indent="-429197" algn="just">
                  <a:buFont typeface="Wingdings" panose="05000000000000000000" pitchFamily="2" charset="2"/>
                  <a:buChar char="Ø"/>
                </a:pPr>
                <a14:m>
                  <m:oMath xmlns:m="http://schemas.openxmlformats.org/officeDocument/2006/math">
                    <m:sSubSup>
                      <m:sSubSupPr>
                        <m:ctrlPr>
                          <a:rPr lang="en-US" i="1">
                            <a:latin typeface="Cambria Math" panose="02040503050406030204" pitchFamily="18" charset="0"/>
                          </a:rPr>
                        </m:ctrlPr>
                      </m:sSubSupPr>
                      <m:e>
                        <m:r>
                          <m:rPr>
                            <m:sty m:val="p"/>
                          </m:rPr>
                          <a:rPr lang="en-US">
                            <a:latin typeface="Cambria Math"/>
                          </a:rPr>
                          <m:t>P</m:t>
                        </m:r>
                      </m:e>
                      <m:sub>
                        <m:r>
                          <m:rPr>
                            <m:sty m:val="p"/>
                          </m:rPr>
                          <a:rPr lang="en-US">
                            <a:latin typeface="Cambria Math"/>
                          </a:rPr>
                          <m:t>CS</m:t>
                        </m:r>
                      </m:sub>
                      <m:sup>
                        <m:r>
                          <m:rPr>
                            <m:sty m:val="p"/>
                          </m:rPr>
                          <a:rPr lang="en-US">
                            <a:latin typeface="Cambria Math"/>
                          </a:rPr>
                          <m:t>γ</m:t>
                        </m:r>
                      </m:sup>
                    </m:sSubSup>
                    <m:r>
                      <a:rPr lang="en-US">
                        <a:latin typeface="Cambria Math"/>
                      </a:rPr>
                      <m:t>(</m:t>
                    </m:r>
                    <m:r>
                      <m:rPr>
                        <m:sty m:val="p"/>
                      </m:rPr>
                      <a:rPr lang="en-US">
                        <a:latin typeface="Cambria Math"/>
                      </a:rPr>
                      <m:t>X</m:t>
                    </m:r>
                    <m:r>
                      <a:rPr lang="en-US">
                        <a:latin typeface="Cambria Math"/>
                      </a:rPr>
                      <m:t>;</m:t>
                    </m:r>
                    <m:r>
                      <m:rPr>
                        <m:sty m:val="p"/>
                      </m:rPr>
                      <a:rPr lang="en-US">
                        <a:latin typeface="Cambria Math"/>
                      </a:rPr>
                      <m:t>z</m:t>
                    </m:r>
                    <m:r>
                      <a:rPr lang="en-US">
                        <a:latin typeface="Cambria Math"/>
                      </a:rPr>
                      <m:t>;</m:t>
                    </m:r>
                    <m:r>
                      <m:rPr>
                        <m:sty m:val="p"/>
                      </m:rPr>
                      <a:rPr lang="en-US">
                        <a:latin typeface="Cambria Math"/>
                      </a:rPr>
                      <m:t>w</m:t>
                    </m:r>
                    <m:r>
                      <a:rPr lang="en-US">
                        <a:latin typeface="Cambria Math"/>
                      </a:rPr>
                      <m:t>)=</m:t>
                    </m:r>
                    <m:f>
                      <m:fPr>
                        <m:ctrlPr>
                          <a:rPr lang="en-US" i="1">
                            <a:latin typeface="Cambria Math" panose="02040503050406030204" pitchFamily="18" charset="0"/>
                          </a:rPr>
                        </m:ctrlPr>
                      </m:fPr>
                      <m:num>
                        <m:r>
                          <a:rPr lang="en-US">
                            <a:latin typeface="Cambria Math"/>
                          </a:rPr>
                          <m:t>1</m:t>
                        </m:r>
                      </m:num>
                      <m:den>
                        <m:r>
                          <m:rPr>
                            <m:sty m:val="p"/>
                          </m:rPr>
                          <a:rPr lang="en-US">
                            <a:latin typeface="Cambria Math"/>
                          </a:rPr>
                          <m:t>n</m:t>
                        </m:r>
                      </m:den>
                    </m:f>
                    <m:nary>
                      <m:naryPr>
                        <m:chr m:val="∑"/>
                        <m:limLoc m:val="undOvr"/>
                        <m:ctrlPr>
                          <a:rPr lang="en-US" i="1">
                            <a:latin typeface="Cambria Math" panose="02040503050406030204" pitchFamily="18" charset="0"/>
                          </a:rPr>
                        </m:ctrlPr>
                      </m:naryPr>
                      <m:sub>
                        <m:r>
                          <m:rPr>
                            <m:sty m:val="p"/>
                          </m:rPr>
                          <a:rPr lang="en-US">
                            <a:latin typeface="Cambria Math"/>
                          </a:rPr>
                          <m:t>i</m:t>
                        </m:r>
                        <m:r>
                          <a:rPr lang="en-US">
                            <a:latin typeface="Cambria Math"/>
                          </a:rPr>
                          <m:t>=1</m:t>
                        </m:r>
                      </m:sub>
                      <m:sup>
                        <m:r>
                          <m:rPr>
                            <m:sty m:val="p"/>
                          </m:rPr>
                          <a:rPr lang="en-US">
                            <a:latin typeface="Cambria Math"/>
                          </a:rPr>
                          <m:t>n</m:t>
                        </m:r>
                      </m:sup>
                      <m:e>
                        <m:sSup>
                          <m:sSupPr>
                            <m:ctrlPr>
                              <a:rPr lang="en-US" i="1">
                                <a:latin typeface="Cambria Math" panose="02040503050406030204" pitchFamily="18" charset="0"/>
                              </a:rPr>
                            </m:ctrlPr>
                          </m:sSupPr>
                          <m:e>
                            <m:d>
                              <m:dPr>
                                <m:begChr m:val="["/>
                                <m:endChr m:val="]"/>
                                <m:ctrlPr>
                                  <a:rPr lang="en-US" i="1">
                                    <a:latin typeface="Cambria Math" panose="02040503050406030204" pitchFamily="18" charset="0"/>
                                  </a:rPr>
                                </m:ctrlPr>
                              </m:dPr>
                              <m:e>
                                <m:sSub>
                                  <m:sSubPr>
                                    <m:ctrlPr>
                                      <a:rPr lang="en-US" i="1">
                                        <a:latin typeface="Cambria Math" panose="02040503050406030204" pitchFamily="18" charset="0"/>
                                      </a:rPr>
                                    </m:ctrlPr>
                                  </m:sSubPr>
                                  <m:e>
                                    <m:r>
                                      <m:rPr>
                                        <m:sty m:val="p"/>
                                      </m:rPr>
                                      <a:rPr lang="en-US">
                                        <a:latin typeface="Cambria Math"/>
                                      </a:rPr>
                                      <m:t>c</m:t>
                                    </m:r>
                                  </m:e>
                                  <m:sub>
                                    <m:r>
                                      <m:rPr>
                                        <m:sty m:val="p"/>
                                      </m:rPr>
                                      <a:rPr lang="en-US">
                                        <a:latin typeface="Cambria Math"/>
                                      </a:rPr>
                                      <m:t>i</m:t>
                                    </m:r>
                                  </m:sub>
                                </m:sSub>
                                <m:d>
                                  <m:dPr>
                                    <m:ctrlPr>
                                      <a:rPr lang="en-US" i="1">
                                        <a:latin typeface="Cambria Math" panose="02040503050406030204" pitchFamily="18" charset="0"/>
                                      </a:rPr>
                                    </m:ctrlPr>
                                  </m:dPr>
                                  <m:e>
                                    <m:sSub>
                                      <m:sSubPr>
                                        <m:ctrlPr>
                                          <a:rPr lang="en-US" i="1">
                                            <a:latin typeface="Cambria Math" panose="02040503050406030204" pitchFamily="18" charset="0"/>
                                          </a:rPr>
                                        </m:ctrlPr>
                                      </m:sSubPr>
                                      <m:e>
                                        <m:r>
                                          <m:rPr>
                                            <m:sty m:val="p"/>
                                          </m:rPr>
                                          <a:rPr lang="en-US">
                                            <a:latin typeface="Cambria Math"/>
                                          </a:rPr>
                                          <m:t>x</m:t>
                                        </m:r>
                                      </m:e>
                                      <m:sub>
                                        <m:r>
                                          <m:rPr>
                                            <m:sty m:val="p"/>
                                          </m:rPr>
                                          <a:rPr lang="en-US">
                                            <a:latin typeface="Cambria Math"/>
                                          </a:rPr>
                                          <m:t>i</m:t>
                                        </m:r>
                                      </m:sub>
                                    </m:sSub>
                                    <m:r>
                                      <a:rPr lang="en-US">
                                        <a:latin typeface="Cambria Math"/>
                                      </a:rPr>
                                      <m:t>;</m:t>
                                    </m:r>
                                    <m:r>
                                      <m:rPr>
                                        <m:sty m:val="p"/>
                                      </m:rPr>
                                      <a:rPr lang="en-US">
                                        <a:latin typeface="Cambria Math"/>
                                      </a:rPr>
                                      <m:t>z</m:t>
                                    </m:r>
                                    <m:r>
                                      <a:rPr lang="en-US">
                                        <a:latin typeface="Cambria Math"/>
                                      </a:rPr>
                                      <m:t>;</m:t>
                                    </m:r>
                                    <m:r>
                                      <m:rPr>
                                        <m:sty m:val="p"/>
                                      </m:rPr>
                                      <a:rPr lang="en-US">
                                        <a:latin typeface="Cambria Math"/>
                                      </a:rPr>
                                      <m:t>w</m:t>
                                    </m:r>
                                  </m:e>
                                </m:d>
                              </m:e>
                            </m:d>
                          </m:e>
                          <m:sup>
                            <m:r>
                              <m:rPr>
                                <m:sty m:val="p"/>
                              </m:rPr>
                              <a:rPr lang="en-US">
                                <a:latin typeface="Cambria Math"/>
                              </a:rPr>
                              <m:t>γ</m:t>
                            </m:r>
                            <m:r>
                              <a:rPr lang="en-US">
                                <a:latin typeface="Cambria Math"/>
                              </a:rPr>
                              <m:t>+1</m:t>
                            </m:r>
                          </m:sup>
                        </m:sSup>
                      </m:e>
                    </m:nary>
                  </m:oMath>
                </a14:m>
                <a:endParaRPr lang="en-US" dirty="0" smtClean="0">
                  <a:latin typeface="Times New Roman" panose="02020603050405020304" pitchFamily="18" charset="0"/>
                  <a:cs typeface="Times New Roman" panose="02020603050405020304" pitchFamily="18" charset="0"/>
                </a:endParaRPr>
              </a:p>
              <a:p>
                <a:pPr marL="1115911" lvl="2" indent="-429197" algn="just">
                  <a:buFont typeface="Wingdings" panose="05000000000000000000" pitchFamily="2" charset="2"/>
                  <a:buChar char="Ø"/>
                </a:pPr>
                <a14:m>
                  <m:oMath xmlns:m="http://schemas.openxmlformats.org/officeDocument/2006/math">
                    <m:sSubSup>
                      <m:sSubSupPr>
                        <m:ctrlPr>
                          <a:rPr lang="en-US" i="1">
                            <a:latin typeface="Cambria Math" panose="02040503050406030204" pitchFamily="18" charset="0"/>
                          </a:rPr>
                        </m:ctrlPr>
                      </m:sSubSupPr>
                      <m:e>
                        <m:r>
                          <m:rPr>
                            <m:sty m:val="p"/>
                          </m:rPr>
                          <a:rPr lang="en-US">
                            <a:latin typeface="Cambria Math"/>
                          </a:rPr>
                          <m:t>P</m:t>
                        </m:r>
                      </m:e>
                      <m:sub>
                        <m:r>
                          <m:rPr>
                            <m:sty m:val="p"/>
                          </m:rPr>
                          <a:rPr lang="en-US">
                            <a:latin typeface="Cambria Math"/>
                          </a:rPr>
                          <m:t>CS</m:t>
                        </m:r>
                      </m:sub>
                      <m:sup>
                        <m:r>
                          <m:rPr>
                            <m:sty m:val="p"/>
                          </m:rPr>
                          <a:rPr lang="en-US">
                            <a:latin typeface="Cambria Math"/>
                          </a:rPr>
                          <m:t>γ</m:t>
                        </m:r>
                      </m:sup>
                    </m:sSubSup>
                    <m:d>
                      <m:dPr>
                        <m:ctrlPr>
                          <a:rPr lang="en-US" i="1">
                            <a:latin typeface="Cambria Math" panose="02040503050406030204" pitchFamily="18" charset="0"/>
                          </a:rPr>
                        </m:ctrlPr>
                      </m:dPr>
                      <m:e>
                        <m:r>
                          <m:rPr>
                            <m:sty m:val="p"/>
                          </m:rPr>
                          <a:rPr lang="en-US">
                            <a:latin typeface="Cambria Math"/>
                          </a:rPr>
                          <m:t>X</m:t>
                        </m:r>
                        <m:r>
                          <a:rPr lang="en-US">
                            <a:latin typeface="Cambria Math"/>
                          </a:rPr>
                          <m:t>;</m:t>
                        </m:r>
                        <m:r>
                          <m:rPr>
                            <m:sty m:val="p"/>
                          </m:rPr>
                          <a:rPr lang="en-US">
                            <a:latin typeface="Cambria Math"/>
                          </a:rPr>
                          <m:t>z</m:t>
                        </m:r>
                        <m:r>
                          <a:rPr lang="en-US">
                            <a:latin typeface="Cambria Math"/>
                          </a:rPr>
                          <m:t>;</m:t>
                        </m:r>
                        <m:r>
                          <m:rPr>
                            <m:sty m:val="p"/>
                          </m:rPr>
                          <a:rPr lang="en-US">
                            <a:latin typeface="Cambria Math"/>
                          </a:rPr>
                          <m:t>w</m:t>
                        </m:r>
                      </m:e>
                    </m:d>
                    <m:r>
                      <a:rPr lang="en-US">
                        <a:latin typeface="Cambria Math"/>
                      </a:rPr>
                      <m:t>=</m:t>
                    </m:r>
                    <m:r>
                      <m:rPr>
                        <m:sty m:val="p"/>
                      </m:rPr>
                      <a:rPr lang="en-US">
                        <a:latin typeface="Cambria Math"/>
                      </a:rPr>
                      <m:t>H</m:t>
                    </m:r>
                    <m:sSup>
                      <m:sSupPr>
                        <m:ctrlPr>
                          <a:rPr lang="en-US" i="1">
                            <a:latin typeface="Cambria Math" panose="02040503050406030204" pitchFamily="18" charset="0"/>
                          </a:rPr>
                        </m:ctrlPr>
                      </m:sSupPr>
                      <m:e>
                        <m:r>
                          <m:rPr>
                            <m:sty m:val="p"/>
                          </m:rPr>
                          <a:rPr lang="en-US">
                            <a:latin typeface="Cambria Math"/>
                          </a:rPr>
                          <m:t>A</m:t>
                        </m:r>
                      </m:e>
                      <m:sup>
                        <m:r>
                          <m:rPr>
                            <m:sty m:val="p"/>
                          </m:rPr>
                          <a:rPr lang="en-US">
                            <a:latin typeface="Cambria Math"/>
                          </a:rPr>
                          <m:t>γ</m:t>
                        </m:r>
                        <m:r>
                          <a:rPr lang="en-US">
                            <a:latin typeface="Cambria Math"/>
                          </a:rPr>
                          <m:t>+1</m:t>
                        </m:r>
                      </m:sup>
                    </m:sSup>
                    <m:d>
                      <m:dPr>
                        <m:begChr m:val="{"/>
                        <m:endChr m:val="}"/>
                        <m:ctrlPr>
                          <a:rPr lang="en-US" i="1">
                            <a:latin typeface="Cambria Math" panose="02040503050406030204" pitchFamily="18" charset="0"/>
                          </a:rPr>
                        </m:ctrlPr>
                      </m:dPr>
                      <m:e>
                        <m:r>
                          <a:rPr lang="en-US">
                            <a:latin typeface="Cambria Math"/>
                          </a:rPr>
                          <m:t>1+</m:t>
                        </m:r>
                        <m:d>
                          <m:dPr>
                            <m:begChr m:val="["/>
                            <m:endChr m:val="]"/>
                            <m:ctrlPr>
                              <a:rPr lang="en-US" i="1">
                                <a:latin typeface="Cambria Math" panose="02040503050406030204" pitchFamily="18" charset="0"/>
                              </a:rPr>
                            </m:ctrlPr>
                          </m:dPr>
                          <m:e>
                            <m:sSup>
                              <m:sSupPr>
                                <m:ctrlPr>
                                  <a:rPr lang="en-US" i="1">
                                    <a:latin typeface="Cambria Math" panose="02040503050406030204" pitchFamily="18" charset="0"/>
                                  </a:rPr>
                                </m:ctrlPr>
                              </m:sSupPr>
                              <m:e>
                                <m:d>
                                  <m:dPr>
                                    <m:ctrlPr>
                                      <a:rPr lang="en-US" i="1">
                                        <a:latin typeface="Cambria Math" panose="02040503050406030204" pitchFamily="18" charset="0"/>
                                      </a:rPr>
                                    </m:ctrlPr>
                                  </m:dPr>
                                  <m:e>
                                    <m:r>
                                      <m:rPr>
                                        <m:sty m:val="p"/>
                                      </m:rPr>
                                      <a:rPr lang="en-US">
                                        <a:latin typeface="Cambria Math"/>
                                      </a:rPr>
                                      <m:t>γ</m:t>
                                    </m:r>
                                    <m:r>
                                      <a:rPr lang="en-US">
                                        <a:latin typeface="Cambria Math"/>
                                      </a:rPr>
                                      <m:t>+1</m:t>
                                    </m:r>
                                  </m:e>
                                </m:d>
                              </m:e>
                              <m:sup>
                                <m:r>
                                  <a:rPr lang="en-US">
                                    <a:latin typeface="Cambria Math"/>
                                  </a:rPr>
                                  <m:t>2</m:t>
                                </m:r>
                              </m:sup>
                            </m:sSup>
                            <m:r>
                              <a:rPr lang="en-US" i="1">
                                <a:latin typeface="Cambria Math"/>
                              </a:rPr>
                              <m:t>−</m:t>
                            </m:r>
                            <m:d>
                              <m:dPr>
                                <m:ctrlPr>
                                  <a:rPr lang="en-US" i="1">
                                    <a:latin typeface="Cambria Math" panose="02040503050406030204" pitchFamily="18" charset="0"/>
                                  </a:rPr>
                                </m:ctrlPr>
                              </m:dPr>
                              <m:e>
                                <m:r>
                                  <m:rPr>
                                    <m:sty m:val="p"/>
                                  </m:rPr>
                                  <a:rPr lang="en-US">
                                    <a:latin typeface="Cambria Math"/>
                                  </a:rPr>
                                  <m:t>γ</m:t>
                                </m:r>
                                <m:r>
                                  <a:rPr lang="en-US">
                                    <a:latin typeface="Cambria Math"/>
                                  </a:rPr>
                                  <m:t>+1</m:t>
                                </m:r>
                              </m:e>
                            </m:d>
                          </m:e>
                        </m:d>
                        <m:r>
                          <a:rPr lang="en-US">
                            <a:latin typeface="Cambria Math"/>
                          </a:rPr>
                          <m:t> </m:t>
                        </m:r>
                        <m:sSub>
                          <m:sSubPr>
                            <m:ctrlPr>
                              <a:rPr lang="en-US" i="1">
                                <a:latin typeface="Cambria Math" panose="02040503050406030204" pitchFamily="18" charset="0"/>
                              </a:rPr>
                            </m:ctrlPr>
                          </m:sSubPr>
                          <m:e>
                            <m:r>
                              <m:rPr>
                                <m:sty m:val="p"/>
                              </m:rPr>
                              <a:rPr lang="en-US">
                                <a:latin typeface="Cambria Math"/>
                              </a:rPr>
                              <m:t>GE</m:t>
                            </m:r>
                          </m:e>
                          <m:sub>
                            <m:r>
                              <m:rPr>
                                <m:sty m:val="p"/>
                              </m:rPr>
                              <a:rPr lang="en-US">
                                <a:latin typeface="Cambria Math"/>
                              </a:rPr>
                              <m:t>γ</m:t>
                            </m:r>
                            <m:r>
                              <a:rPr lang="en-US">
                                <a:latin typeface="Cambria Math"/>
                              </a:rPr>
                              <m:t>+1</m:t>
                            </m:r>
                          </m:sub>
                        </m:sSub>
                        <m:d>
                          <m:dPr>
                            <m:ctrlPr>
                              <a:rPr lang="en-US" i="1">
                                <a:latin typeface="Cambria Math" panose="02040503050406030204" pitchFamily="18" charset="0"/>
                              </a:rPr>
                            </m:ctrlPr>
                          </m:dPr>
                          <m:e>
                            <m:r>
                              <m:rPr>
                                <m:sty m:val="p"/>
                              </m:rPr>
                              <a:rPr lang="en-US">
                                <a:latin typeface="Cambria Math"/>
                              </a:rPr>
                              <m:t>c</m:t>
                            </m:r>
                          </m:e>
                        </m:d>
                      </m:e>
                    </m:d>
                  </m:oMath>
                </a14:m>
                <a:endParaRPr lang="en-US" dirty="0" smtClean="0">
                  <a:latin typeface="Times New Roman" panose="02020603050405020304" pitchFamily="18" charset="0"/>
                  <a:cs typeface="Times New Roman" panose="02020603050405020304" pitchFamily="18" charset="0"/>
                </a:endParaRPr>
              </a:p>
              <a:p>
                <a:pPr marL="1459269" lvl="3" indent="-429197"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H: Incidence; A: Intensity; GE: The generalized entropy inequality </a:t>
                </a:r>
                <a:r>
                  <a:rPr lang="en-US" dirty="0" smtClean="0">
                    <a:latin typeface="Times New Roman" panose="02020603050405020304" pitchFamily="18" charset="0"/>
                    <a:cs typeface="Times New Roman" panose="02020603050405020304" pitchFamily="18" charset="0"/>
                  </a:rPr>
                  <a:t>index</a:t>
                </a:r>
                <a:endParaRPr lang="en-US" dirty="0" smtClean="0"/>
              </a:p>
              <a:p>
                <a:pPr marL="1115911" lvl="2" indent="-429197" algn="just">
                  <a:buFont typeface="Wingdings" panose="05000000000000000000" pitchFamily="2" charset="2"/>
                  <a:buChar char="Ø"/>
                </a:pPr>
                <a14:m>
                  <m:oMath xmlns:m="http://schemas.openxmlformats.org/officeDocument/2006/math">
                    <m:sSubSup>
                      <m:sSubSupPr>
                        <m:ctrlPr>
                          <a:rPr lang="en-US" i="1">
                            <a:latin typeface="Cambria Math" panose="02040503050406030204" pitchFamily="18" charset="0"/>
                          </a:rPr>
                        </m:ctrlPr>
                      </m:sSubSupPr>
                      <m:e>
                        <m:r>
                          <m:rPr>
                            <m:sty m:val="p"/>
                          </m:rPr>
                          <a:rPr lang="en-US">
                            <a:latin typeface="Cambria Math"/>
                          </a:rPr>
                          <m:t>P</m:t>
                        </m:r>
                      </m:e>
                      <m:sub>
                        <m:r>
                          <m:rPr>
                            <m:sty m:val="p"/>
                          </m:rPr>
                          <a:rPr lang="en-US">
                            <a:latin typeface="Cambria Math"/>
                          </a:rPr>
                          <m:t>CS</m:t>
                        </m:r>
                      </m:sub>
                      <m:sup>
                        <m:r>
                          <m:rPr>
                            <m:sty m:val="p"/>
                          </m:rPr>
                          <a:rPr lang="en-US">
                            <a:latin typeface="Cambria Math"/>
                          </a:rPr>
                          <m:t>γ</m:t>
                        </m:r>
                      </m:sup>
                    </m:sSubSup>
                    <m:d>
                      <m:dPr>
                        <m:ctrlPr>
                          <a:rPr lang="en-US" i="1">
                            <a:latin typeface="Cambria Math" panose="02040503050406030204" pitchFamily="18" charset="0"/>
                          </a:rPr>
                        </m:ctrlPr>
                      </m:dPr>
                      <m:e>
                        <m:r>
                          <m:rPr>
                            <m:sty m:val="p"/>
                          </m:rPr>
                          <a:rPr lang="en-US">
                            <a:latin typeface="Cambria Math"/>
                          </a:rPr>
                          <m:t>X</m:t>
                        </m:r>
                        <m:r>
                          <a:rPr lang="en-US">
                            <a:latin typeface="Cambria Math"/>
                          </a:rPr>
                          <m:t>;</m:t>
                        </m:r>
                        <m:r>
                          <m:rPr>
                            <m:sty m:val="p"/>
                          </m:rPr>
                          <a:rPr lang="en-US">
                            <a:latin typeface="Cambria Math"/>
                          </a:rPr>
                          <m:t>z</m:t>
                        </m:r>
                        <m:r>
                          <a:rPr lang="en-US">
                            <a:latin typeface="Cambria Math"/>
                          </a:rPr>
                          <m:t>;</m:t>
                        </m:r>
                        <m:r>
                          <m:rPr>
                            <m:sty m:val="p"/>
                          </m:rPr>
                          <a:rPr lang="en-US">
                            <a:latin typeface="Cambria Math"/>
                          </a:rPr>
                          <m:t>w</m:t>
                        </m:r>
                      </m:e>
                    </m:d>
                    <m:r>
                      <a:rPr lang="en-US">
                        <a:latin typeface="Cambria Math"/>
                      </a:rPr>
                      <m:t>=</m:t>
                    </m:r>
                    <m:r>
                      <m:rPr>
                        <m:sty m:val="p"/>
                      </m:rPr>
                      <a:rPr lang="en-US">
                        <a:latin typeface="Cambria Math"/>
                      </a:rPr>
                      <m:t>H</m:t>
                    </m:r>
                    <m:sSup>
                      <m:sSupPr>
                        <m:ctrlPr>
                          <a:rPr lang="en-US" i="1">
                            <a:latin typeface="Cambria Math" panose="02040503050406030204" pitchFamily="18" charset="0"/>
                          </a:rPr>
                        </m:ctrlPr>
                      </m:sSupPr>
                      <m:e>
                        <m:r>
                          <m:rPr>
                            <m:sty m:val="p"/>
                          </m:rPr>
                          <a:rPr lang="en-US" b="0" i="0" smtClean="0">
                            <a:latin typeface="Cambria Math"/>
                          </a:rPr>
                          <m:t>A</m:t>
                        </m:r>
                        <m:r>
                          <m:rPr>
                            <m:sty m:val="p"/>
                          </m:rPr>
                          <a:rPr lang="en-US">
                            <a:latin typeface="Cambria Math"/>
                          </a:rPr>
                          <m:t>A</m:t>
                        </m:r>
                      </m:e>
                      <m:sup>
                        <m:r>
                          <m:rPr>
                            <m:sty m:val="p"/>
                          </m:rPr>
                          <a:rPr lang="en-US">
                            <a:latin typeface="Cambria Math"/>
                          </a:rPr>
                          <m:t>γ</m:t>
                        </m:r>
                      </m:sup>
                    </m:sSup>
                    <m:d>
                      <m:dPr>
                        <m:begChr m:val="{"/>
                        <m:endChr m:val="}"/>
                        <m:ctrlPr>
                          <a:rPr lang="en-US" i="1">
                            <a:latin typeface="Cambria Math" panose="02040503050406030204" pitchFamily="18" charset="0"/>
                          </a:rPr>
                        </m:ctrlPr>
                      </m:dPr>
                      <m:e>
                        <m:r>
                          <a:rPr lang="en-US">
                            <a:latin typeface="Cambria Math"/>
                          </a:rPr>
                          <m:t>1+</m:t>
                        </m:r>
                        <m:d>
                          <m:dPr>
                            <m:begChr m:val="["/>
                            <m:endChr m:val="]"/>
                            <m:ctrlPr>
                              <a:rPr lang="en-US" i="1">
                                <a:latin typeface="Cambria Math" panose="02040503050406030204" pitchFamily="18" charset="0"/>
                              </a:rPr>
                            </m:ctrlPr>
                          </m:dPr>
                          <m:e>
                            <m:sSup>
                              <m:sSupPr>
                                <m:ctrlPr>
                                  <a:rPr lang="en-US" i="1">
                                    <a:latin typeface="Cambria Math" panose="02040503050406030204" pitchFamily="18" charset="0"/>
                                  </a:rPr>
                                </m:ctrlPr>
                              </m:sSupPr>
                              <m:e>
                                <m:d>
                                  <m:dPr>
                                    <m:ctrlPr>
                                      <a:rPr lang="en-US" i="1">
                                        <a:latin typeface="Cambria Math" panose="02040503050406030204" pitchFamily="18" charset="0"/>
                                      </a:rPr>
                                    </m:ctrlPr>
                                  </m:dPr>
                                  <m:e>
                                    <m:r>
                                      <m:rPr>
                                        <m:sty m:val="p"/>
                                      </m:rPr>
                                      <a:rPr lang="en-US">
                                        <a:latin typeface="Cambria Math"/>
                                      </a:rPr>
                                      <m:t>γ</m:t>
                                    </m:r>
                                    <m:r>
                                      <a:rPr lang="en-US">
                                        <a:latin typeface="Cambria Math"/>
                                      </a:rPr>
                                      <m:t>+1</m:t>
                                    </m:r>
                                  </m:e>
                                </m:d>
                              </m:e>
                              <m:sup>
                                <m:r>
                                  <a:rPr lang="en-US">
                                    <a:latin typeface="Cambria Math"/>
                                  </a:rPr>
                                  <m:t>2</m:t>
                                </m:r>
                              </m:sup>
                            </m:sSup>
                            <m:r>
                              <a:rPr lang="en-US" i="1">
                                <a:latin typeface="Cambria Math"/>
                              </a:rPr>
                              <m:t>−</m:t>
                            </m:r>
                            <m:d>
                              <m:dPr>
                                <m:ctrlPr>
                                  <a:rPr lang="en-US" i="1">
                                    <a:latin typeface="Cambria Math" panose="02040503050406030204" pitchFamily="18" charset="0"/>
                                  </a:rPr>
                                </m:ctrlPr>
                              </m:dPr>
                              <m:e>
                                <m:r>
                                  <m:rPr>
                                    <m:sty m:val="p"/>
                                  </m:rPr>
                                  <a:rPr lang="en-US">
                                    <a:latin typeface="Cambria Math"/>
                                  </a:rPr>
                                  <m:t>γ</m:t>
                                </m:r>
                                <m:r>
                                  <a:rPr lang="en-US">
                                    <a:latin typeface="Cambria Math"/>
                                  </a:rPr>
                                  <m:t>+1</m:t>
                                </m:r>
                              </m:e>
                            </m:d>
                          </m:e>
                        </m:d>
                        <m:r>
                          <a:rPr lang="en-US">
                            <a:latin typeface="Cambria Math"/>
                          </a:rPr>
                          <m:t> </m:t>
                        </m:r>
                        <m:sSub>
                          <m:sSubPr>
                            <m:ctrlPr>
                              <a:rPr lang="en-US" i="1">
                                <a:latin typeface="Cambria Math" panose="02040503050406030204" pitchFamily="18" charset="0"/>
                              </a:rPr>
                            </m:ctrlPr>
                          </m:sSubPr>
                          <m:e>
                            <m:r>
                              <m:rPr>
                                <m:sty m:val="p"/>
                              </m:rPr>
                              <a:rPr lang="en-US">
                                <a:latin typeface="Cambria Math"/>
                              </a:rPr>
                              <m:t>GE</m:t>
                            </m:r>
                          </m:e>
                          <m:sub>
                            <m:r>
                              <m:rPr>
                                <m:sty m:val="p"/>
                              </m:rPr>
                              <a:rPr lang="en-US">
                                <a:latin typeface="Cambria Math"/>
                              </a:rPr>
                              <m:t>γ</m:t>
                            </m:r>
                            <m:r>
                              <a:rPr lang="en-US">
                                <a:latin typeface="Cambria Math"/>
                              </a:rPr>
                              <m:t>+1</m:t>
                            </m:r>
                          </m:sub>
                        </m:sSub>
                        <m:d>
                          <m:dPr>
                            <m:ctrlPr>
                              <a:rPr lang="en-US" i="1">
                                <a:latin typeface="Cambria Math" panose="02040503050406030204" pitchFamily="18" charset="0"/>
                              </a:rPr>
                            </m:ctrlPr>
                          </m:dPr>
                          <m:e>
                            <m:r>
                              <m:rPr>
                                <m:sty m:val="p"/>
                              </m:rPr>
                              <a:rPr lang="en-US">
                                <a:latin typeface="Cambria Math"/>
                              </a:rPr>
                              <m:t>c</m:t>
                            </m:r>
                          </m:e>
                        </m:d>
                      </m:e>
                    </m:d>
                  </m:oMath>
                </a14:m>
                <a:endParaRPr lang="en-US" dirty="0" smtClean="0">
                  <a:latin typeface="Times New Roman" panose="02020603050405020304" pitchFamily="18" charset="0"/>
                  <a:cs typeface="Times New Roman" panose="02020603050405020304" pitchFamily="18" charset="0"/>
                </a:endParaRPr>
              </a:p>
              <a:p>
                <a:pPr marL="1459269" lvl="3" indent="-429197" algn="just">
                  <a:buFont typeface="Wingdings" panose="05000000000000000000" pitchFamily="2" charset="2"/>
                  <a:buChar char="Ø"/>
                </a:pPr>
                <a14:m>
                  <m:oMath xmlns:m="http://schemas.openxmlformats.org/officeDocument/2006/math">
                    <m:sSubSup>
                      <m:sSubSupPr>
                        <m:ctrlPr>
                          <a:rPr lang="en-US" i="1">
                            <a:latin typeface="Cambria Math" panose="02040503050406030204" pitchFamily="18" charset="0"/>
                          </a:rPr>
                        </m:ctrlPr>
                      </m:sSubSupPr>
                      <m:e>
                        <m:r>
                          <m:rPr>
                            <m:sty m:val="p"/>
                          </m:rPr>
                          <a:rPr lang="en-US">
                            <a:latin typeface="Cambria Math"/>
                          </a:rPr>
                          <m:t>P</m:t>
                        </m:r>
                      </m:e>
                      <m:sub>
                        <m:r>
                          <m:rPr>
                            <m:sty m:val="p"/>
                          </m:rPr>
                          <a:rPr lang="en-US">
                            <a:latin typeface="Cambria Math"/>
                          </a:rPr>
                          <m:t>CS</m:t>
                        </m:r>
                      </m:sub>
                      <m:sup>
                        <m:r>
                          <m:rPr>
                            <m:sty m:val="p"/>
                          </m:rPr>
                          <a:rPr lang="en-US">
                            <a:latin typeface="Cambria Math"/>
                          </a:rPr>
                          <m:t>γ</m:t>
                        </m:r>
                      </m:sup>
                    </m:sSubSup>
                    <m:d>
                      <m:dPr>
                        <m:ctrlPr>
                          <a:rPr lang="en-US" i="1">
                            <a:latin typeface="Cambria Math" panose="02040503050406030204" pitchFamily="18" charset="0"/>
                          </a:rPr>
                        </m:ctrlPr>
                      </m:dPr>
                      <m:e>
                        <m:r>
                          <m:rPr>
                            <m:sty m:val="p"/>
                          </m:rPr>
                          <a:rPr lang="en-US">
                            <a:latin typeface="Cambria Math"/>
                          </a:rPr>
                          <m:t>X</m:t>
                        </m:r>
                        <m:r>
                          <a:rPr lang="en-US">
                            <a:latin typeface="Cambria Math"/>
                          </a:rPr>
                          <m:t>;</m:t>
                        </m:r>
                        <m:r>
                          <m:rPr>
                            <m:sty m:val="p"/>
                          </m:rPr>
                          <a:rPr lang="en-US">
                            <a:latin typeface="Cambria Math"/>
                          </a:rPr>
                          <m:t>z</m:t>
                        </m:r>
                        <m:r>
                          <a:rPr lang="en-US">
                            <a:latin typeface="Cambria Math"/>
                          </a:rPr>
                          <m:t>;</m:t>
                        </m:r>
                        <m:r>
                          <m:rPr>
                            <m:sty m:val="p"/>
                          </m:rPr>
                          <a:rPr lang="en-US">
                            <a:latin typeface="Cambria Math"/>
                          </a:rPr>
                          <m:t>w</m:t>
                        </m:r>
                      </m:e>
                    </m:d>
                    <m:r>
                      <a:rPr lang="en-US">
                        <a:latin typeface="Cambria Math"/>
                      </a:rPr>
                      <m:t>=</m:t>
                    </m:r>
                    <m:sSub>
                      <m:sSubPr>
                        <m:ctrlPr>
                          <a:rPr lang="en-US" i="1">
                            <a:latin typeface="Cambria Math" panose="02040503050406030204" pitchFamily="18" charset="0"/>
                          </a:rPr>
                        </m:ctrlPr>
                      </m:sSubPr>
                      <m:e>
                        <m:r>
                          <m:rPr>
                            <m:sty m:val="p"/>
                          </m:rPr>
                          <a:rPr lang="en-US">
                            <a:latin typeface="Cambria Math"/>
                          </a:rPr>
                          <m:t>M</m:t>
                        </m:r>
                      </m:e>
                      <m:sub>
                        <m:r>
                          <a:rPr lang="en-US">
                            <a:latin typeface="Cambria Math"/>
                          </a:rPr>
                          <m:t>0</m:t>
                        </m:r>
                      </m:sub>
                    </m:sSub>
                    <m:sSup>
                      <m:sSupPr>
                        <m:ctrlPr>
                          <a:rPr lang="en-US" i="1">
                            <a:latin typeface="Cambria Math" panose="02040503050406030204" pitchFamily="18" charset="0"/>
                          </a:rPr>
                        </m:ctrlPr>
                      </m:sSupPr>
                      <m:e>
                        <m:r>
                          <m:rPr>
                            <m:sty m:val="p"/>
                          </m:rPr>
                          <a:rPr lang="en-US">
                            <a:latin typeface="Cambria Math"/>
                          </a:rPr>
                          <m:t>A</m:t>
                        </m:r>
                      </m:e>
                      <m:sup>
                        <m:r>
                          <m:rPr>
                            <m:sty m:val="p"/>
                          </m:rPr>
                          <a:rPr lang="en-US">
                            <a:latin typeface="Cambria Math"/>
                          </a:rPr>
                          <m:t>γ</m:t>
                        </m:r>
                      </m:sup>
                    </m:sSup>
                    <m:d>
                      <m:dPr>
                        <m:begChr m:val="{"/>
                        <m:endChr m:val="}"/>
                        <m:ctrlPr>
                          <a:rPr lang="en-US" i="1">
                            <a:latin typeface="Cambria Math" panose="02040503050406030204" pitchFamily="18" charset="0"/>
                          </a:rPr>
                        </m:ctrlPr>
                      </m:dPr>
                      <m:e>
                        <m:r>
                          <a:rPr lang="en-US">
                            <a:latin typeface="Cambria Math"/>
                          </a:rPr>
                          <m:t>1+</m:t>
                        </m:r>
                        <m:d>
                          <m:dPr>
                            <m:begChr m:val="["/>
                            <m:endChr m:val="]"/>
                            <m:ctrlPr>
                              <a:rPr lang="en-US" i="1">
                                <a:latin typeface="Cambria Math" panose="02040503050406030204" pitchFamily="18" charset="0"/>
                              </a:rPr>
                            </m:ctrlPr>
                          </m:dPr>
                          <m:e>
                            <m:sSup>
                              <m:sSupPr>
                                <m:ctrlPr>
                                  <a:rPr lang="en-US" i="1">
                                    <a:latin typeface="Cambria Math" panose="02040503050406030204" pitchFamily="18" charset="0"/>
                                  </a:rPr>
                                </m:ctrlPr>
                              </m:sSupPr>
                              <m:e>
                                <m:d>
                                  <m:dPr>
                                    <m:ctrlPr>
                                      <a:rPr lang="en-US" i="1">
                                        <a:latin typeface="Cambria Math" panose="02040503050406030204" pitchFamily="18" charset="0"/>
                                      </a:rPr>
                                    </m:ctrlPr>
                                  </m:dPr>
                                  <m:e>
                                    <m:r>
                                      <m:rPr>
                                        <m:sty m:val="p"/>
                                      </m:rPr>
                                      <a:rPr lang="en-US">
                                        <a:latin typeface="Cambria Math"/>
                                      </a:rPr>
                                      <m:t>γ</m:t>
                                    </m:r>
                                    <m:r>
                                      <a:rPr lang="en-US">
                                        <a:latin typeface="Cambria Math"/>
                                      </a:rPr>
                                      <m:t>+1</m:t>
                                    </m:r>
                                  </m:e>
                                </m:d>
                              </m:e>
                              <m:sup>
                                <m:r>
                                  <a:rPr lang="en-US">
                                    <a:latin typeface="Cambria Math"/>
                                  </a:rPr>
                                  <m:t>2</m:t>
                                </m:r>
                              </m:sup>
                            </m:sSup>
                            <m:r>
                              <a:rPr lang="en-US" i="1">
                                <a:latin typeface="Cambria Math"/>
                              </a:rPr>
                              <m:t>−</m:t>
                            </m:r>
                            <m:d>
                              <m:dPr>
                                <m:ctrlPr>
                                  <a:rPr lang="en-US" i="1">
                                    <a:latin typeface="Cambria Math" panose="02040503050406030204" pitchFamily="18" charset="0"/>
                                  </a:rPr>
                                </m:ctrlPr>
                              </m:dPr>
                              <m:e>
                                <m:r>
                                  <m:rPr>
                                    <m:sty m:val="p"/>
                                  </m:rPr>
                                  <a:rPr lang="en-US">
                                    <a:latin typeface="Cambria Math"/>
                                  </a:rPr>
                                  <m:t>γ</m:t>
                                </m:r>
                                <m:r>
                                  <a:rPr lang="en-US">
                                    <a:latin typeface="Cambria Math"/>
                                  </a:rPr>
                                  <m:t>+1</m:t>
                                </m:r>
                              </m:e>
                            </m:d>
                          </m:e>
                        </m:d>
                        <m:r>
                          <a:rPr lang="en-US">
                            <a:latin typeface="Cambria Math"/>
                          </a:rPr>
                          <m:t> </m:t>
                        </m:r>
                        <m:sSub>
                          <m:sSubPr>
                            <m:ctrlPr>
                              <a:rPr lang="en-US" i="1">
                                <a:latin typeface="Cambria Math" panose="02040503050406030204" pitchFamily="18" charset="0"/>
                              </a:rPr>
                            </m:ctrlPr>
                          </m:sSubPr>
                          <m:e>
                            <m:r>
                              <m:rPr>
                                <m:sty m:val="p"/>
                              </m:rPr>
                              <a:rPr lang="en-US">
                                <a:latin typeface="Cambria Math"/>
                              </a:rPr>
                              <m:t>GE</m:t>
                            </m:r>
                          </m:e>
                          <m:sub>
                            <m:r>
                              <m:rPr>
                                <m:sty m:val="p"/>
                              </m:rPr>
                              <a:rPr lang="en-US">
                                <a:latin typeface="Cambria Math"/>
                              </a:rPr>
                              <m:t>γ</m:t>
                            </m:r>
                            <m:r>
                              <a:rPr lang="en-US">
                                <a:latin typeface="Cambria Math"/>
                              </a:rPr>
                              <m:t>+1</m:t>
                            </m:r>
                          </m:sub>
                        </m:sSub>
                        <m:d>
                          <m:dPr>
                            <m:ctrlPr>
                              <a:rPr lang="en-US" i="1">
                                <a:latin typeface="Cambria Math" panose="02040503050406030204" pitchFamily="18" charset="0"/>
                              </a:rPr>
                            </m:ctrlPr>
                          </m:dPr>
                          <m:e>
                            <m:r>
                              <m:rPr>
                                <m:sty m:val="p"/>
                              </m:rPr>
                              <a:rPr lang="en-US">
                                <a:latin typeface="Cambria Math"/>
                              </a:rPr>
                              <m:t>c</m:t>
                            </m:r>
                          </m:e>
                        </m:d>
                      </m:e>
                    </m:d>
                  </m:oMath>
                </a14:m>
                <a:endParaRPr lang="en-US" sz="2500" dirty="0">
                  <a:latin typeface="Times New Roman" panose="02020603050405020304" pitchFamily="18" charset="0"/>
                  <a:cs typeface="Times New Roman" panose="02020603050405020304" pitchFamily="18" charset="0"/>
                </a:endParaRPr>
              </a:p>
            </p:txBody>
          </p:sp>
        </mc:Choice>
        <mc:Fallback>
          <p:sp>
            <p:nvSpPr>
              <p:cNvPr id="38" name="Textfeld 33"/>
              <p:cNvSpPr txBox="1">
                <a:spLocks noRot="1" noChangeAspect="1" noMove="1" noResize="1" noEditPoints="1" noAdjustHandles="1" noChangeArrowheads="1" noChangeShapeType="1" noTextEdit="1"/>
              </p:cNvSpPr>
              <p:nvPr/>
            </p:nvSpPr>
            <p:spPr>
              <a:xfrm>
                <a:off x="702015" y="19658619"/>
                <a:ext cx="10243140" cy="7058564"/>
              </a:xfrm>
              <a:prstGeom prst="rect">
                <a:avLst/>
              </a:prstGeom>
              <a:blipFill>
                <a:blip r:embed="rId5"/>
                <a:stretch>
                  <a:fillRect l="-1012" t="-864" r="-1190"/>
                </a:stretch>
              </a:blipFill>
              <a:ln>
                <a:noFill/>
              </a:ln>
            </p:spPr>
            <p:txBody>
              <a:bodyPr/>
              <a:lstStyle/>
              <a:p>
                <a:r>
                  <a:rPr lang="en-US">
                    <a:noFill/>
                  </a:rPr>
                  <a:t> </a:t>
                </a:r>
              </a:p>
            </p:txBody>
          </p:sp>
        </mc:Fallback>
      </mc:AlternateContent>
      <p:graphicFrame>
        <p:nvGraphicFramePr>
          <p:cNvPr id="4" name="Table 3"/>
          <p:cNvGraphicFramePr>
            <a:graphicFrameLocks noGrp="1"/>
          </p:cNvGraphicFramePr>
          <p:nvPr>
            <p:extLst>
              <p:ext uri="{D42A27DB-BD31-4B8C-83A1-F6EECF244321}">
                <p14:modId xmlns:p14="http://schemas.microsoft.com/office/powerpoint/2010/main" val="3299393032"/>
              </p:ext>
            </p:extLst>
          </p:nvPr>
        </p:nvGraphicFramePr>
        <p:xfrm>
          <a:off x="11122835" y="7523303"/>
          <a:ext cx="10241280" cy="5756910"/>
        </p:xfrm>
        <a:graphic>
          <a:graphicData uri="http://schemas.openxmlformats.org/drawingml/2006/table">
            <a:tbl>
              <a:tblPr firstRow="1" firstCol="1" bandRow="1"/>
              <a:tblGrid>
                <a:gridCol w="1708070">
                  <a:extLst>
                    <a:ext uri="{9D8B030D-6E8A-4147-A177-3AD203B41FA5}">
                      <a16:colId xmlns:a16="http://schemas.microsoft.com/office/drawing/2014/main" val="20000"/>
                    </a:ext>
                  </a:extLst>
                </a:gridCol>
                <a:gridCol w="2809145">
                  <a:extLst>
                    <a:ext uri="{9D8B030D-6E8A-4147-A177-3AD203B41FA5}">
                      <a16:colId xmlns:a16="http://schemas.microsoft.com/office/drawing/2014/main" val="20001"/>
                    </a:ext>
                  </a:extLst>
                </a:gridCol>
                <a:gridCol w="5724065">
                  <a:extLst>
                    <a:ext uri="{9D8B030D-6E8A-4147-A177-3AD203B41FA5}">
                      <a16:colId xmlns:a16="http://schemas.microsoft.com/office/drawing/2014/main" val="20002"/>
                    </a:ext>
                  </a:extLst>
                </a:gridCol>
              </a:tblGrid>
              <a:tr h="238125">
                <a:tc>
                  <a:txBody>
                    <a:bodyPr/>
                    <a:lstStyle/>
                    <a:p>
                      <a:pPr algn="l" rtl="0" fontAlgn="ctr"/>
                      <a:r>
                        <a:rPr lang="en-US" sz="2200" b="1" i="0" u="none" strike="noStrike" dirty="0">
                          <a:solidFill>
                            <a:schemeClr val="tx1"/>
                          </a:solidFill>
                          <a:effectLst/>
                          <a:latin typeface="Times New Roman"/>
                        </a:rPr>
                        <a:t>Dimension (weight)</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l" rtl="0" fontAlgn="ctr"/>
                      <a:r>
                        <a:rPr lang="en-US" sz="2200" b="1" i="0" u="none" strike="noStrike" dirty="0">
                          <a:solidFill>
                            <a:schemeClr val="tx1"/>
                          </a:solidFill>
                          <a:effectLst/>
                          <a:latin typeface="Times New Roman"/>
                        </a:rPr>
                        <a:t>Indicator (weight)</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l" rtl="0" fontAlgn="ctr"/>
                      <a:r>
                        <a:rPr lang="en-US" sz="2200" b="1" i="0" u="none" strike="noStrike" dirty="0">
                          <a:solidFill>
                            <a:schemeClr val="tx1"/>
                          </a:solidFill>
                          <a:effectLst/>
                          <a:latin typeface="Times New Roman"/>
                        </a:rPr>
                        <a:t>Deprivation indicators</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extLst>
                  <a:ext uri="{0D108BD9-81ED-4DB2-BD59-A6C34878D82A}">
                    <a16:rowId xmlns:a16="http://schemas.microsoft.com/office/drawing/2014/main" val="10000"/>
                  </a:ext>
                </a:extLst>
              </a:tr>
              <a:tr h="238125">
                <a:tc rowSpan="3">
                  <a:txBody>
                    <a:bodyPr/>
                    <a:lstStyle/>
                    <a:p>
                      <a:pPr algn="l" rtl="0" fontAlgn="ctr"/>
                      <a:r>
                        <a:rPr lang="en-US" sz="2200" b="1" i="0" u="none" strike="noStrike" dirty="0">
                          <a:solidFill>
                            <a:srgbClr val="000000"/>
                          </a:solidFill>
                          <a:effectLst/>
                          <a:latin typeface="Times New Roman"/>
                        </a:rPr>
                        <a:t>Education (1/3)</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rowSpan="3">
                  <a:txBody>
                    <a:bodyPr/>
                    <a:lstStyle/>
                    <a:p>
                      <a:pPr algn="l" rtl="0" fontAlgn="ctr"/>
                      <a:r>
                        <a:rPr lang="en-US" sz="2200" b="0" i="0" u="none" strike="noStrike" dirty="0">
                          <a:solidFill>
                            <a:srgbClr val="000000"/>
                          </a:solidFill>
                          <a:effectLst/>
                          <a:latin typeface="Times New Roman"/>
                        </a:rPr>
                        <a:t>Schooling </a:t>
                      </a:r>
                      <a:r>
                        <a:rPr lang="en-US" sz="2200" b="0" i="0" u="none" strike="noStrike" dirty="0" smtClean="0">
                          <a:solidFill>
                            <a:srgbClr val="000000"/>
                          </a:solidFill>
                          <a:effectLst/>
                          <a:latin typeface="Times New Roman"/>
                        </a:rPr>
                        <a:t>achievement</a:t>
                      </a:r>
                      <a:endParaRPr lang="en-US" sz="2200" b="0" i="0" u="none" strike="noStrike" dirty="0">
                        <a:solidFill>
                          <a:srgbClr val="000000"/>
                        </a:solidFill>
                        <a:effectLst/>
                        <a:latin typeface="Times New Roman"/>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just" rtl="0" fontAlgn="ctr"/>
                      <a:r>
                        <a:rPr lang="en-US" sz="2200" b="0" i="0" u="none" strike="noStrike" dirty="0">
                          <a:solidFill>
                            <a:srgbClr val="000000"/>
                          </a:solidFill>
                          <a:effectLst/>
                          <a:latin typeface="Times New Roman"/>
                        </a:rPr>
                        <a:t>He/she is not attending nursery school or pre-school or primary school and the head of the household has not completed </a:t>
                      </a:r>
                      <a:r>
                        <a:rPr lang="en-US" sz="2200" b="1" i="0" u="none" strike="noStrike" dirty="0">
                          <a:solidFill>
                            <a:srgbClr val="000000"/>
                          </a:solidFill>
                          <a:effectLst/>
                          <a:latin typeface="Times New Roman"/>
                        </a:rPr>
                        <a:t>the lower secondary school level</a:t>
                      </a:r>
                      <a:r>
                        <a:rPr lang="en-US" sz="2200" b="0" i="0" u="none" strike="noStrike" dirty="0">
                          <a:solidFill>
                            <a:srgbClr val="000000"/>
                          </a:solidFill>
                          <a:effectLst/>
                          <a:latin typeface="Times New Roman"/>
                        </a:rPr>
                        <a:t> (for children aged below 6 years)</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1"/>
                  </a:ext>
                </a:extLst>
              </a:tr>
              <a:tr h="238125">
                <a:tc vMerge="1">
                  <a:txBody>
                    <a:bodyPr/>
                    <a:lstStyle/>
                    <a:p>
                      <a:endParaRPr lang="en-US"/>
                    </a:p>
                  </a:txBody>
                  <a:tcPr/>
                </a:tc>
                <a:tc vMerge="1">
                  <a:txBody>
                    <a:bodyPr/>
                    <a:lstStyle/>
                    <a:p>
                      <a:endParaRPr lang="en-US"/>
                    </a:p>
                  </a:txBody>
                  <a:tcPr/>
                </a:tc>
                <a:tc>
                  <a:txBody>
                    <a:bodyPr/>
                    <a:lstStyle/>
                    <a:p>
                      <a:pPr algn="just" rtl="0" fontAlgn="ctr"/>
                      <a:r>
                        <a:rPr lang="en-US" sz="2200" b="0" i="0" u="none" strike="noStrike" dirty="0">
                          <a:solidFill>
                            <a:srgbClr val="000000"/>
                          </a:solidFill>
                          <a:effectLst/>
                          <a:latin typeface="Times New Roman"/>
                        </a:rPr>
                        <a:t>He/she is not on track to complete </a:t>
                      </a:r>
                      <a:r>
                        <a:rPr lang="en-US" sz="2200" b="1" i="0" u="none" strike="noStrike" dirty="0">
                          <a:solidFill>
                            <a:srgbClr val="000000"/>
                          </a:solidFill>
                          <a:effectLst/>
                          <a:latin typeface="Times New Roman"/>
                        </a:rPr>
                        <a:t>the lower secondary school level</a:t>
                      </a:r>
                      <a:r>
                        <a:rPr lang="en-US" sz="2200" b="0" i="0" u="none" strike="noStrike" dirty="0">
                          <a:solidFill>
                            <a:srgbClr val="000000"/>
                          </a:solidFill>
                          <a:effectLst/>
                          <a:latin typeface="Times New Roman"/>
                        </a:rPr>
                        <a:t> by 17 years old (for children aged between 6 and 17 years)</a:t>
                      </a:r>
                    </a:p>
                  </a:txBody>
                  <a:tcPr marL="9525" marR="9525" marT="9525" marB="0" anchor="ctr">
                    <a:lnL>
                      <a:noFill/>
                    </a:lnL>
                    <a:lnR>
                      <a:noFill/>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2"/>
                  </a:ext>
                </a:extLst>
              </a:tr>
              <a:tr h="238125">
                <a:tc vMerge="1">
                  <a:txBody>
                    <a:bodyPr/>
                    <a:lstStyle/>
                    <a:p>
                      <a:endParaRPr lang="en-US"/>
                    </a:p>
                  </a:txBody>
                  <a:tcPr/>
                </a:tc>
                <a:tc vMerge="1">
                  <a:txBody>
                    <a:bodyPr/>
                    <a:lstStyle/>
                    <a:p>
                      <a:endParaRPr lang="en-US"/>
                    </a:p>
                  </a:txBody>
                  <a:tcPr/>
                </a:tc>
                <a:tc>
                  <a:txBody>
                    <a:bodyPr/>
                    <a:lstStyle/>
                    <a:p>
                      <a:pPr algn="just" rtl="0" fontAlgn="ctr"/>
                      <a:r>
                        <a:rPr lang="en-US" sz="2200" b="0" i="0" u="none" strike="noStrike" dirty="0">
                          <a:solidFill>
                            <a:srgbClr val="000000"/>
                          </a:solidFill>
                          <a:effectLst/>
                          <a:latin typeface="Times New Roman"/>
                        </a:rPr>
                        <a:t>He/she has not completed </a:t>
                      </a:r>
                      <a:r>
                        <a:rPr lang="en-US" sz="2200" b="1" i="0" u="none" strike="noStrike" dirty="0">
                          <a:solidFill>
                            <a:srgbClr val="000000"/>
                          </a:solidFill>
                          <a:effectLst/>
                          <a:latin typeface="Times New Roman"/>
                        </a:rPr>
                        <a:t>the lower secondary school level</a:t>
                      </a:r>
                      <a:r>
                        <a:rPr lang="en-US" sz="2200" b="0" i="0" u="none" strike="noStrike" dirty="0">
                          <a:solidFill>
                            <a:srgbClr val="000000"/>
                          </a:solidFill>
                          <a:effectLst/>
                          <a:latin typeface="Times New Roman"/>
                        </a:rPr>
                        <a:t> (for people aged 18 years or older)</a:t>
                      </a:r>
                    </a:p>
                  </a:txBody>
                  <a:tcPr marL="9525" marR="9525" marT="9525" marB="0" anchor="ctr">
                    <a:lnL>
                      <a:noFill/>
                    </a:lnL>
                    <a:lnR>
                      <a:noFill/>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3"/>
                  </a:ext>
                </a:extLst>
              </a:tr>
              <a:tr h="238125">
                <a:tc>
                  <a:txBody>
                    <a:bodyPr/>
                    <a:lstStyle/>
                    <a:p>
                      <a:pPr algn="l" rtl="0" fontAlgn="ctr"/>
                      <a:r>
                        <a:rPr lang="en-US" sz="2200" b="1" i="0" u="none" strike="noStrike">
                          <a:solidFill>
                            <a:srgbClr val="000000"/>
                          </a:solidFill>
                          <a:effectLst/>
                          <a:latin typeface="Times New Roman"/>
                        </a:rPr>
                        <a:t>Health (1/3)</a:t>
                      </a:r>
                    </a:p>
                  </a:txBody>
                  <a:tcPr marL="9525" marR="9525" marT="9525" marB="0" anchor="ctr">
                    <a:lnL>
                      <a:noFill/>
                    </a:lnL>
                    <a:lnR>
                      <a:noFill/>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l" rtl="0" fontAlgn="ctr"/>
                      <a:r>
                        <a:rPr lang="en-US" sz="2200" b="0" i="0" u="none" strike="noStrike" dirty="0">
                          <a:solidFill>
                            <a:srgbClr val="000000"/>
                          </a:solidFill>
                          <a:effectLst/>
                          <a:latin typeface="Times New Roman"/>
                        </a:rPr>
                        <a:t>Health functioning </a:t>
                      </a:r>
                      <a:r>
                        <a:rPr lang="en-US" sz="2200" b="0" i="0" u="none" strike="noStrike" dirty="0" smtClean="0">
                          <a:solidFill>
                            <a:srgbClr val="000000"/>
                          </a:solidFill>
                          <a:effectLst/>
                          <a:latin typeface="Times New Roman"/>
                        </a:rPr>
                        <a:t>failure</a:t>
                      </a:r>
                      <a:endParaRPr lang="en-US" sz="2200" b="0" i="0" u="none" strike="noStrike" dirty="0">
                        <a:solidFill>
                          <a:srgbClr val="000000"/>
                        </a:solidFill>
                        <a:effectLst/>
                        <a:latin typeface="Times New Roman"/>
                      </a:endParaRPr>
                    </a:p>
                  </a:txBody>
                  <a:tcPr marL="9525" marR="9525" marT="9525" marB="0" anchor="ctr">
                    <a:lnL>
                      <a:noFill/>
                    </a:lnL>
                    <a:lnR>
                      <a:noFill/>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just" rtl="0" fontAlgn="ctr"/>
                      <a:r>
                        <a:rPr lang="en-US" sz="2200" b="0" i="0" u="none" strike="noStrike" dirty="0">
                          <a:solidFill>
                            <a:srgbClr val="000000"/>
                          </a:solidFill>
                          <a:effectLst/>
                          <a:latin typeface="Times New Roman"/>
                        </a:rPr>
                        <a:t>He/she suffered from a </a:t>
                      </a:r>
                      <a:r>
                        <a:rPr lang="en-US" sz="2200" b="1" i="0" u="none" strike="noStrike" dirty="0">
                          <a:solidFill>
                            <a:srgbClr val="000000"/>
                          </a:solidFill>
                          <a:effectLst/>
                          <a:latin typeface="Times New Roman"/>
                        </a:rPr>
                        <a:t>chronic disease</a:t>
                      </a:r>
                      <a:r>
                        <a:rPr lang="en-US" sz="2200" b="0" i="0" u="none" strike="noStrike" dirty="0">
                          <a:solidFill>
                            <a:srgbClr val="000000"/>
                          </a:solidFill>
                          <a:effectLst/>
                          <a:latin typeface="Times New Roman"/>
                        </a:rPr>
                        <a:t> or multiple diseases or an </a:t>
                      </a:r>
                      <a:r>
                        <a:rPr lang="en-US" sz="2200" b="1" i="0" u="none" strike="noStrike" dirty="0">
                          <a:solidFill>
                            <a:srgbClr val="000000"/>
                          </a:solidFill>
                          <a:effectLst/>
                          <a:latin typeface="Times New Roman"/>
                        </a:rPr>
                        <a:t>accident</a:t>
                      </a:r>
                      <a:r>
                        <a:rPr lang="en-US" sz="2200" b="0" i="0" u="none" strike="noStrike" dirty="0">
                          <a:solidFill>
                            <a:srgbClr val="000000"/>
                          </a:solidFill>
                          <a:effectLst/>
                          <a:latin typeface="Times New Roman"/>
                        </a:rPr>
                        <a:t> and/or an </a:t>
                      </a:r>
                      <a:r>
                        <a:rPr lang="en-US" sz="2200" b="1" i="0" u="none" strike="noStrike" dirty="0">
                          <a:solidFill>
                            <a:srgbClr val="000000"/>
                          </a:solidFill>
                          <a:effectLst/>
                          <a:latin typeface="Times New Roman"/>
                        </a:rPr>
                        <a:t>aggression</a:t>
                      </a:r>
                      <a:r>
                        <a:rPr lang="en-US" sz="2200" b="0" i="0" u="none" strike="noStrike" dirty="0">
                          <a:solidFill>
                            <a:srgbClr val="000000"/>
                          </a:solidFill>
                          <a:effectLst/>
                          <a:latin typeface="Times New Roman"/>
                        </a:rPr>
                        <a:t> in the month preceding the survey</a:t>
                      </a:r>
                    </a:p>
                  </a:txBody>
                  <a:tcPr marL="9525" marR="9525" marT="9525" marB="0" anchor="ctr">
                    <a:lnL>
                      <a:noFill/>
                    </a:lnL>
                    <a:lnR>
                      <a:noFill/>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4"/>
                  </a:ext>
                </a:extLst>
              </a:tr>
              <a:tr h="238125">
                <a:tc>
                  <a:txBody>
                    <a:bodyPr/>
                    <a:lstStyle/>
                    <a:p>
                      <a:pPr algn="l" rtl="0" fontAlgn="ctr"/>
                      <a:r>
                        <a:rPr lang="en-US" sz="2200" b="1" i="0" u="none" strike="noStrike" dirty="0">
                          <a:solidFill>
                            <a:srgbClr val="000000"/>
                          </a:solidFill>
                          <a:effectLst/>
                          <a:latin typeface="Times New Roman"/>
                        </a:rPr>
                        <a:t>Standard of Living (1/3)</a:t>
                      </a:r>
                    </a:p>
                  </a:txBody>
                  <a:tcPr marL="9525" marR="9525" marT="9525" marB="0" anchor="ctr">
                    <a:lnL>
                      <a:noFill/>
                    </a:lnL>
                    <a:lnR>
                      <a:noFill/>
                    </a:lnR>
                    <a:lnT w="635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en-US" sz="2200" b="0" i="0" u="none" strike="noStrike" dirty="0" smtClean="0">
                          <a:solidFill>
                            <a:srgbClr val="000000"/>
                          </a:solidFill>
                          <a:effectLst/>
                          <a:latin typeface="Times New Roman"/>
                        </a:rPr>
                        <a:t>Housing, Water, Sanitation, Electricity, Energy, </a:t>
                      </a:r>
                      <a:r>
                        <a:rPr lang="en-US" sz="2200" b="0" i="0" u="none" strike="noStrike" noProof="0" dirty="0" smtClean="0">
                          <a:solidFill>
                            <a:srgbClr val="000000"/>
                          </a:solidFill>
                          <a:effectLst/>
                          <a:latin typeface="Times New Roman"/>
                        </a:rPr>
                        <a:t>Assets</a:t>
                      </a:r>
                      <a:endParaRPr lang="en-US" sz="2200" b="0" i="0" u="none" strike="noStrike" dirty="0">
                        <a:solidFill>
                          <a:srgbClr val="000000"/>
                        </a:solidFill>
                        <a:effectLst/>
                        <a:latin typeface="Times New Roman"/>
                      </a:endParaRPr>
                    </a:p>
                  </a:txBody>
                  <a:tcPr marL="9525" marR="9525" marT="9525" marB="0" anchor="ctr">
                    <a:lnL>
                      <a:noFill/>
                    </a:lnL>
                    <a:lnR>
                      <a:noFill/>
                    </a:lnR>
                    <a:lnT w="635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fontAlgn="ctr"/>
                      <a:r>
                        <a:rPr lang="en-US" sz="2200" b="0" i="0" u="none" strike="noStrike" dirty="0">
                          <a:solidFill>
                            <a:srgbClr val="000000"/>
                          </a:solidFill>
                          <a:effectLst/>
                          <a:latin typeface="Times New Roman"/>
                        </a:rPr>
                        <a:t>He/she does not have </a:t>
                      </a:r>
                      <a:r>
                        <a:rPr lang="en-US" sz="2200" b="1" i="0" u="none" strike="noStrike" dirty="0">
                          <a:solidFill>
                            <a:srgbClr val="000000"/>
                          </a:solidFill>
                          <a:effectLst/>
                          <a:latin typeface="Times New Roman"/>
                        </a:rPr>
                        <a:t>access to</a:t>
                      </a:r>
                      <a:r>
                        <a:rPr lang="en-US" sz="2200" b="0" i="0" u="none" strike="noStrike" dirty="0">
                          <a:solidFill>
                            <a:srgbClr val="000000"/>
                          </a:solidFill>
                          <a:effectLst/>
                          <a:latin typeface="Times New Roman"/>
                        </a:rPr>
                        <a:t>…</a:t>
                      </a:r>
                    </a:p>
                  </a:txBody>
                  <a:tcPr marL="9525" marR="9525" marT="9525" marB="0" anchor="ctr">
                    <a:lnL>
                      <a:noFill/>
                    </a:lnL>
                    <a:lnR>
                      <a:noFill/>
                    </a:lnR>
                    <a:lnT w="635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29" name="Rechteck 32"/>
          <p:cNvSpPr/>
          <p:nvPr/>
        </p:nvSpPr>
        <p:spPr bwMode="auto">
          <a:xfrm>
            <a:off x="11139703" y="13341730"/>
            <a:ext cx="10241280" cy="591293"/>
          </a:xfrm>
          <a:prstGeom prst="rect">
            <a:avLst/>
          </a:prstGeom>
          <a:solidFill>
            <a:srgbClr val="CCCCCC"/>
          </a:solidFill>
          <a:ln>
            <a:headEnd type="none" w="med" len="med"/>
            <a:tailEnd type="none" w="med" len="med"/>
          </a:ln>
          <a:scene3d>
            <a:camera prst="orthographicFront"/>
            <a:lightRig rig="threePt" dir="t"/>
          </a:scene3d>
          <a:sp3d>
            <a:bevelT/>
          </a:sp3d>
        </p:spPr>
        <p:style>
          <a:lnRef idx="2">
            <a:schemeClr val="accent2"/>
          </a:lnRef>
          <a:fillRef idx="1">
            <a:schemeClr val="lt1"/>
          </a:fillRef>
          <a:effectRef idx="0">
            <a:schemeClr val="accent2"/>
          </a:effectRef>
          <a:fontRef idx="minor">
            <a:schemeClr val="dk1"/>
          </a:fontRef>
        </p:style>
        <p:txBody>
          <a:bodyPr vert="horz" wrap="square" lIns="68671" tIns="34336" rIns="68671" bIns="34336" numCol="1" rtlCol="0" anchor="ctr" anchorCtr="0" compatLnSpc="1">
            <a:prstTxWarp prst="textNoShape">
              <a:avLst/>
            </a:prstTxWarp>
          </a:bodyPr>
          <a:lstStyle/>
          <a:p>
            <a:r>
              <a:rPr lang="en-US" sz="2500" b="1" dirty="0" smtClean="0">
                <a:solidFill>
                  <a:srgbClr val="00008E"/>
                </a:solidFill>
                <a:latin typeface="Times New Roman" panose="02020603050405020304" pitchFamily="18" charset="0"/>
                <a:cs typeface="Times New Roman" panose="02020603050405020304" pitchFamily="18" charset="0"/>
              </a:rPr>
              <a:t>V. Some </a:t>
            </a:r>
            <a:r>
              <a:rPr lang="en-US" sz="2500" b="1" dirty="0" smtClean="0">
                <a:solidFill>
                  <a:srgbClr val="00008E"/>
                </a:solidFill>
                <a:latin typeface="Times New Roman" panose="02020603050405020304" pitchFamily="18" charset="0"/>
                <a:cs typeface="Times New Roman" panose="02020603050405020304" pitchFamily="18" charset="0"/>
              </a:rPr>
              <a:t>preliminary results</a:t>
            </a:r>
            <a:endParaRPr lang="en-US" sz="2500" b="1" dirty="0">
              <a:solidFill>
                <a:srgbClr val="00008E"/>
              </a:solidFill>
              <a:latin typeface="Times New Roman" panose="02020603050405020304" pitchFamily="18" charset="0"/>
              <a:cs typeface="Times New Roman" panose="02020603050405020304" pitchFamily="18" charset="0"/>
            </a:endParaRPr>
          </a:p>
        </p:txBody>
      </p:sp>
      <p:pic>
        <p:nvPicPr>
          <p:cNvPr id="1026" name="Picture 2" descr="P:\0. GOETTINGEN_RESEARCH\CONFERENCES\WB_IARIW_2019\FIG_1_TIP.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53224" y="14809502"/>
            <a:ext cx="10241280" cy="3828280"/>
          </a:xfrm>
          <a:prstGeom prst="rect">
            <a:avLst/>
          </a:prstGeom>
          <a:noFill/>
          <a:ln w="15875">
            <a:solidFill>
              <a:schemeClr val="tx1"/>
            </a:solidFill>
          </a:ln>
          <a:extLst>
            <a:ext uri="{909E8E84-426E-40DD-AFC4-6F175D3DCCD1}">
              <a14:hiddenFill xmlns:a14="http://schemas.microsoft.com/office/drawing/2010/main">
                <a:solidFill>
                  <a:srgbClr val="FFFFFF"/>
                </a:solidFill>
              </a14:hiddenFill>
            </a:ext>
          </a:extLst>
        </p:spPr>
      </p:pic>
      <p:sp>
        <p:nvSpPr>
          <p:cNvPr id="36" name="Textfeld 40"/>
          <p:cNvSpPr txBox="1"/>
          <p:nvPr/>
        </p:nvSpPr>
        <p:spPr>
          <a:xfrm>
            <a:off x="11139703" y="13974680"/>
            <a:ext cx="10241280" cy="746451"/>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lIns="68671" tIns="34336" rIns="68671" bIns="34336" rtlCol="0">
            <a:spAutoFit/>
          </a:bodyPr>
          <a:lstStyle/>
          <a:p>
            <a:pPr algn="just"/>
            <a:r>
              <a:rPr lang="en-US" sz="2200" b="1" dirty="0" smtClean="0">
                <a:solidFill>
                  <a:schemeClr val="tx1"/>
                </a:solidFill>
                <a:latin typeface="Times New Roman" panose="02020603050405020304" pitchFamily="18" charset="0"/>
                <a:cs typeface="Times New Roman" panose="02020603050405020304" pitchFamily="18" charset="0"/>
              </a:rPr>
              <a:t>Figure 1: </a:t>
            </a:r>
            <a:r>
              <a:rPr lang="en-US" sz="2200" b="1" dirty="0" smtClean="0">
                <a:solidFill>
                  <a:schemeClr val="tx1"/>
                </a:solidFill>
                <a:latin typeface="Times New Roman" panose="02020603050405020304" pitchFamily="18" charset="0"/>
                <a:cs typeface="Times New Roman" panose="02020603050405020304" pitchFamily="18" charset="0"/>
              </a:rPr>
              <a:t>Cumulative </a:t>
            </a:r>
            <a:r>
              <a:rPr lang="en-US" sz="2200" b="1" dirty="0" smtClean="0">
                <a:solidFill>
                  <a:schemeClr val="tx1"/>
                </a:solidFill>
                <a:latin typeface="Times New Roman" panose="02020603050405020304" pitchFamily="18" charset="0"/>
                <a:cs typeface="Times New Roman" panose="02020603050405020304" pitchFamily="18" charset="0"/>
              </a:rPr>
              <a:t>multidimensional </a:t>
            </a:r>
            <a:r>
              <a:rPr lang="en-US" sz="2200" b="1" dirty="0">
                <a:solidFill>
                  <a:schemeClr val="tx1"/>
                </a:solidFill>
                <a:latin typeface="Times New Roman" panose="02020603050405020304" pitchFamily="18" charset="0"/>
                <a:cs typeface="Times New Roman" panose="02020603050405020304" pitchFamily="18" charset="0"/>
              </a:rPr>
              <a:t>poverty by population percentile, ordered from the poorest to the </a:t>
            </a:r>
            <a:r>
              <a:rPr lang="en-US" sz="2200" b="1" dirty="0" smtClean="0">
                <a:solidFill>
                  <a:schemeClr val="tx1"/>
                </a:solidFill>
                <a:latin typeface="Times New Roman" panose="02020603050405020304" pitchFamily="18" charset="0"/>
                <a:cs typeface="Times New Roman" panose="02020603050405020304" pitchFamily="18" charset="0"/>
              </a:rPr>
              <a:t>richest.</a:t>
            </a:r>
            <a:endParaRPr lang="en-US" sz="22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5589494"/>
              </p:ext>
            </p:extLst>
          </p:nvPr>
        </p:nvGraphicFramePr>
        <p:xfrm>
          <a:off x="11139700" y="24395638"/>
          <a:ext cx="10241280" cy="2646284"/>
        </p:xfrm>
        <a:graphic>
          <a:graphicData uri="http://schemas.openxmlformats.org/drawingml/2006/table">
            <a:tbl>
              <a:tblPr firstRow="1" firstCol="1" bandRow="1"/>
              <a:tblGrid>
                <a:gridCol w="2048256">
                  <a:extLst>
                    <a:ext uri="{9D8B030D-6E8A-4147-A177-3AD203B41FA5}">
                      <a16:colId xmlns:a16="http://schemas.microsoft.com/office/drawing/2014/main" val="20000"/>
                    </a:ext>
                  </a:extLst>
                </a:gridCol>
                <a:gridCol w="2048256">
                  <a:extLst>
                    <a:ext uri="{9D8B030D-6E8A-4147-A177-3AD203B41FA5}">
                      <a16:colId xmlns:a16="http://schemas.microsoft.com/office/drawing/2014/main" val="20001"/>
                    </a:ext>
                  </a:extLst>
                </a:gridCol>
                <a:gridCol w="2048256">
                  <a:extLst>
                    <a:ext uri="{9D8B030D-6E8A-4147-A177-3AD203B41FA5}">
                      <a16:colId xmlns:a16="http://schemas.microsoft.com/office/drawing/2014/main" val="20002"/>
                    </a:ext>
                  </a:extLst>
                </a:gridCol>
                <a:gridCol w="2048256">
                  <a:extLst>
                    <a:ext uri="{9D8B030D-6E8A-4147-A177-3AD203B41FA5}">
                      <a16:colId xmlns:a16="http://schemas.microsoft.com/office/drawing/2014/main" val="20003"/>
                    </a:ext>
                  </a:extLst>
                </a:gridCol>
                <a:gridCol w="2048256">
                  <a:extLst>
                    <a:ext uri="{9D8B030D-6E8A-4147-A177-3AD203B41FA5}">
                      <a16:colId xmlns:a16="http://schemas.microsoft.com/office/drawing/2014/main" val="20004"/>
                    </a:ext>
                  </a:extLst>
                </a:gridCol>
              </a:tblGrid>
              <a:tr h="581834">
                <a:tc gridSpan="5">
                  <a:txBody>
                    <a:bodyPr/>
                    <a:lstStyle/>
                    <a:p>
                      <a:pPr marL="0" marR="0" algn="just">
                        <a:lnSpc>
                          <a:spcPct val="100000"/>
                        </a:lnSpc>
                        <a:spcBef>
                          <a:spcPts val="0"/>
                        </a:spcBef>
                        <a:spcAft>
                          <a:spcPts val="0"/>
                        </a:spcAft>
                      </a:pPr>
                      <a:r>
                        <a:rPr lang="en-US" sz="2200" b="1" dirty="0">
                          <a:solidFill>
                            <a:schemeClr val="tx1"/>
                          </a:solidFill>
                          <a:effectLst/>
                          <a:latin typeface="Times New Roman" panose="02020603050405020304" pitchFamily="18" charset="0"/>
                          <a:ea typeface="Times New Roman"/>
                          <a:cs typeface="Times New Roman" panose="02020603050405020304" pitchFamily="18" charset="0"/>
                        </a:rPr>
                        <a:t>Table 2: Progress in relative terms (%) in multi-dimensional poverty reduction among children, adults, and elderly between 2001 and </a:t>
                      </a:r>
                      <a:r>
                        <a:rPr lang="en-US" sz="2200" b="1" dirty="0" smtClean="0">
                          <a:solidFill>
                            <a:schemeClr val="tx1"/>
                          </a:solidFill>
                          <a:effectLst/>
                          <a:latin typeface="Times New Roman" panose="02020603050405020304" pitchFamily="18" charset="0"/>
                          <a:ea typeface="Times New Roman"/>
                          <a:cs typeface="Times New Roman" panose="02020603050405020304" pitchFamily="18" charset="0"/>
                        </a:rPr>
                        <a:t>2014</a:t>
                      </a:r>
                      <a:endParaRPr lang="en-US" sz="22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81834">
                <a:tc>
                  <a:txBody>
                    <a:bodyPr/>
                    <a:lstStyle/>
                    <a:p>
                      <a:pPr marL="0" marR="0">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Value of gamma</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CCCCCC"/>
                    </a:solidFill>
                  </a:tcPr>
                </a:tc>
                <a:tc>
                  <a:txBody>
                    <a:bodyPr/>
                    <a:lstStyle/>
                    <a:p>
                      <a:pPr marL="0" marR="0">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Children</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CCCCCC"/>
                    </a:solidFill>
                  </a:tcPr>
                </a:tc>
                <a:tc>
                  <a:txBody>
                    <a:bodyPr/>
                    <a:lstStyle/>
                    <a:p>
                      <a:pPr marL="0" marR="0">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Adults</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CCCCCC"/>
                    </a:solidFill>
                  </a:tcPr>
                </a:tc>
                <a:tc>
                  <a:txBody>
                    <a:bodyPr/>
                    <a:lstStyle/>
                    <a:p>
                      <a:pPr marL="0" marR="0">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Elderly</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CCCCCC"/>
                    </a:solidFill>
                  </a:tcPr>
                </a:tc>
                <a:tc>
                  <a:txBody>
                    <a:bodyPr/>
                    <a:lstStyle/>
                    <a:p>
                      <a:pPr marL="0" marR="0">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The whole population</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CCCCCC"/>
                    </a:solidFill>
                  </a:tcPr>
                </a:tc>
                <a:extLst>
                  <a:ext uri="{0D108BD9-81ED-4DB2-BD59-A6C34878D82A}">
                    <a16:rowId xmlns:a16="http://schemas.microsoft.com/office/drawing/2014/main" val="10001"/>
                  </a:ext>
                </a:extLst>
              </a:tr>
              <a:tr h="278778">
                <a:tc>
                  <a:txBody>
                    <a:bodyPr/>
                    <a:lstStyle/>
                    <a:p>
                      <a:pPr marL="0" marR="0">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0.50</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dot"/>
                      <a:round/>
                      <a:headEnd type="none" w="med" len="med"/>
                      <a:tailEnd type="none" w="med" len="med"/>
                    </a:lnT>
                    <a:lnB>
                      <a:noFill/>
                    </a:lnB>
                  </a:tcPr>
                </a:tc>
                <a:tc>
                  <a:txBody>
                    <a:bodyPr/>
                    <a:lstStyle/>
                    <a:p>
                      <a:pPr marL="0" marR="0">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-32.81***</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dot"/>
                      <a:round/>
                      <a:headEnd type="none" w="med" len="med"/>
                      <a:tailEnd type="none" w="med" len="med"/>
                    </a:lnT>
                    <a:lnB>
                      <a:noFill/>
                    </a:lnB>
                  </a:tcPr>
                </a:tc>
                <a:tc>
                  <a:txBody>
                    <a:bodyPr/>
                    <a:lstStyle/>
                    <a:p>
                      <a:pPr marL="0" marR="0">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-21.06***</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dot"/>
                      <a:round/>
                      <a:headEnd type="none" w="med" len="med"/>
                      <a:tailEnd type="none" w="med" len="med"/>
                    </a:lnT>
                    <a:lnB>
                      <a:noFill/>
                    </a:lnB>
                  </a:tcPr>
                </a:tc>
                <a:tc>
                  <a:txBody>
                    <a:bodyPr/>
                    <a:lstStyle/>
                    <a:p>
                      <a:pPr marL="0" marR="0">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-9.13***</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dot"/>
                      <a:round/>
                      <a:headEnd type="none" w="med" len="med"/>
                      <a:tailEnd type="none" w="med" len="med"/>
                    </a:lnT>
                    <a:lnB>
                      <a:noFill/>
                    </a:lnB>
                  </a:tcPr>
                </a:tc>
                <a:tc>
                  <a:txBody>
                    <a:bodyPr/>
                    <a:lstStyle/>
                    <a:p>
                      <a:pPr marL="0" marR="0">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-20.40***</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dot"/>
                      <a:round/>
                      <a:headEnd type="none" w="med" len="med"/>
                      <a:tailEnd type="none" w="med" len="med"/>
                    </a:lnT>
                    <a:lnB>
                      <a:noFill/>
                    </a:lnB>
                  </a:tcPr>
                </a:tc>
                <a:extLst>
                  <a:ext uri="{0D108BD9-81ED-4DB2-BD59-A6C34878D82A}">
                    <a16:rowId xmlns:a16="http://schemas.microsoft.com/office/drawing/2014/main" val="10002"/>
                  </a:ext>
                </a:extLst>
              </a:tr>
              <a:tr h="278778">
                <a:tc>
                  <a:txBody>
                    <a:bodyPr/>
                    <a:lstStyle/>
                    <a:p>
                      <a:pPr marL="0" marR="0">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1.00</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-36.90***</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-23.47***</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-10.35***</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-22.52***</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0003"/>
                  </a:ext>
                </a:extLst>
              </a:tr>
              <a:tr h="278778">
                <a:tc>
                  <a:txBody>
                    <a:bodyPr/>
                    <a:lstStyle/>
                    <a:p>
                      <a:pPr marL="0" marR="0">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1.50</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-40.20***</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-25.66***</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-11.20***</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-24.26***</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0004"/>
                  </a:ext>
                </a:extLst>
              </a:tr>
              <a:tr h="278778">
                <a:tc>
                  <a:txBody>
                    <a:bodyPr/>
                    <a:lstStyle/>
                    <a:p>
                      <a:pPr marL="0" marR="0">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2.00</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-42.71***</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-27.32***</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-11.95***</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-25.66***</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78778">
                <a:tc gridSpan="5">
                  <a:txBody>
                    <a:bodyPr/>
                    <a:lstStyle/>
                    <a:p>
                      <a:pPr marL="0" marR="0" algn="just">
                        <a:lnSpc>
                          <a:spcPct val="100000"/>
                        </a:lnSpc>
                        <a:spcBef>
                          <a:spcPts val="0"/>
                        </a:spcBef>
                        <a:spcAft>
                          <a:spcPts val="0"/>
                        </a:spcAft>
                      </a:pPr>
                      <a:r>
                        <a:rPr lang="en-US" sz="1800" i="1" dirty="0">
                          <a:solidFill>
                            <a:srgbClr val="000000"/>
                          </a:solidFill>
                          <a:effectLst/>
                          <a:latin typeface="Times New Roman" panose="02020603050405020304" pitchFamily="18" charset="0"/>
                          <a:ea typeface="Times New Roman"/>
                          <a:cs typeface="Times New Roman" panose="02020603050405020304" pitchFamily="18" charset="0"/>
                        </a:rPr>
                        <a:t>Notes</a:t>
                      </a:r>
                      <a:r>
                        <a:rPr lang="en-US" sz="1800" dirty="0">
                          <a:solidFill>
                            <a:srgbClr val="000000"/>
                          </a:solidFill>
                          <a:effectLst/>
                          <a:latin typeface="Times New Roman" panose="02020603050405020304" pitchFamily="18" charset="0"/>
                          <a:ea typeface="Times New Roman"/>
                          <a:cs typeface="Times New Roman" panose="02020603050405020304" pitchFamily="18" charset="0"/>
                        </a:rPr>
                        <a:t>: Survey weights used. </a:t>
                      </a:r>
                      <a:r>
                        <a:rPr lang="en-US" sz="1800" i="1" dirty="0">
                          <a:solidFill>
                            <a:srgbClr val="000000"/>
                          </a:solidFill>
                          <a:effectLst/>
                          <a:latin typeface="Times New Roman" panose="02020603050405020304" pitchFamily="18" charset="0"/>
                          <a:ea typeface="Times New Roman"/>
                          <a:cs typeface="Times New Roman" panose="02020603050405020304" pitchFamily="18" charset="0"/>
                        </a:rPr>
                        <a:t>Significance levels</a:t>
                      </a:r>
                      <a:r>
                        <a:rPr lang="en-US" sz="1800" dirty="0">
                          <a:solidFill>
                            <a:srgbClr val="000000"/>
                          </a:solidFill>
                          <a:effectLst/>
                          <a:latin typeface="Times New Roman" panose="02020603050405020304" pitchFamily="18" charset="0"/>
                          <a:ea typeface="Times New Roman"/>
                          <a:cs typeface="Times New Roman" panose="02020603050405020304" pitchFamily="18" charset="0"/>
                        </a:rPr>
                        <a:t>: *p &lt; 0.1.; **p &lt; 0.05; ***p &lt; 0.01.</a:t>
                      </a:r>
                      <a:endParaRPr lang="en-US" sz="1800"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bl>
          </a:graphicData>
        </a:graphic>
      </p:graphicFrame>
      <mc:AlternateContent xmlns:mc="http://schemas.openxmlformats.org/markup-compatibility/2006">
        <mc:Choice xmlns:a14="http://schemas.microsoft.com/office/drawing/2010/main" Requires="a14">
          <p:graphicFrame>
            <p:nvGraphicFramePr>
              <p:cNvPr id="9" name="Table 8"/>
              <p:cNvGraphicFramePr>
                <a:graphicFrameLocks noGrp="1"/>
              </p:cNvGraphicFramePr>
              <p:nvPr>
                <p:extLst>
                  <p:ext uri="{D42A27DB-BD31-4B8C-83A1-F6EECF244321}">
                    <p14:modId xmlns:p14="http://schemas.microsoft.com/office/powerpoint/2010/main" val="1833750516"/>
                  </p:ext>
                </p:extLst>
              </p:nvPr>
            </p:nvGraphicFramePr>
            <p:xfrm>
              <a:off x="11139703" y="18817649"/>
              <a:ext cx="10241277" cy="5224248"/>
            </p:xfrm>
            <a:graphic>
              <a:graphicData uri="http://schemas.openxmlformats.org/drawingml/2006/table">
                <a:tbl>
                  <a:tblPr firstRow="1" firstCol="1" bandRow="1"/>
                  <a:tblGrid>
                    <a:gridCol w="828313">
                      <a:extLst>
                        <a:ext uri="{9D8B030D-6E8A-4147-A177-3AD203B41FA5}">
                          <a16:colId xmlns:a16="http://schemas.microsoft.com/office/drawing/2014/main" val="20000"/>
                        </a:ext>
                      </a:extLst>
                    </a:gridCol>
                    <a:gridCol w="1033739">
                      <a:extLst>
                        <a:ext uri="{9D8B030D-6E8A-4147-A177-3AD203B41FA5}">
                          <a16:colId xmlns:a16="http://schemas.microsoft.com/office/drawing/2014/main" val="20001"/>
                        </a:ext>
                      </a:extLst>
                    </a:gridCol>
                    <a:gridCol w="931025">
                      <a:extLst>
                        <a:ext uri="{9D8B030D-6E8A-4147-A177-3AD203B41FA5}">
                          <a16:colId xmlns:a16="http://schemas.microsoft.com/office/drawing/2014/main" val="20002"/>
                        </a:ext>
                      </a:extLst>
                    </a:gridCol>
                    <a:gridCol w="931025">
                      <a:extLst>
                        <a:ext uri="{9D8B030D-6E8A-4147-A177-3AD203B41FA5}">
                          <a16:colId xmlns:a16="http://schemas.microsoft.com/office/drawing/2014/main" val="20003"/>
                        </a:ext>
                      </a:extLst>
                    </a:gridCol>
                    <a:gridCol w="931025">
                      <a:extLst>
                        <a:ext uri="{9D8B030D-6E8A-4147-A177-3AD203B41FA5}">
                          <a16:colId xmlns:a16="http://schemas.microsoft.com/office/drawing/2014/main" val="20004"/>
                        </a:ext>
                      </a:extLst>
                    </a:gridCol>
                    <a:gridCol w="931025">
                      <a:extLst>
                        <a:ext uri="{9D8B030D-6E8A-4147-A177-3AD203B41FA5}">
                          <a16:colId xmlns:a16="http://schemas.microsoft.com/office/drawing/2014/main" val="20005"/>
                        </a:ext>
                      </a:extLst>
                    </a:gridCol>
                    <a:gridCol w="931025">
                      <a:extLst>
                        <a:ext uri="{9D8B030D-6E8A-4147-A177-3AD203B41FA5}">
                          <a16:colId xmlns:a16="http://schemas.microsoft.com/office/drawing/2014/main" val="20006"/>
                        </a:ext>
                      </a:extLst>
                    </a:gridCol>
                    <a:gridCol w="931025">
                      <a:extLst>
                        <a:ext uri="{9D8B030D-6E8A-4147-A177-3AD203B41FA5}">
                          <a16:colId xmlns:a16="http://schemas.microsoft.com/office/drawing/2014/main" val="20007"/>
                        </a:ext>
                      </a:extLst>
                    </a:gridCol>
                    <a:gridCol w="931025">
                      <a:extLst>
                        <a:ext uri="{9D8B030D-6E8A-4147-A177-3AD203B41FA5}">
                          <a16:colId xmlns:a16="http://schemas.microsoft.com/office/drawing/2014/main" val="20008"/>
                        </a:ext>
                      </a:extLst>
                    </a:gridCol>
                    <a:gridCol w="931025">
                      <a:extLst>
                        <a:ext uri="{9D8B030D-6E8A-4147-A177-3AD203B41FA5}">
                          <a16:colId xmlns:a16="http://schemas.microsoft.com/office/drawing/2014/main" val="20009"/>
                        </a:ext>
                      </a:extLst>
                    </a:gridCol>
                    <a:gridCol w="931025">
                      <a:extLst>
                        <a:ext uri="{9D8B030D-6E8A-4147-A177-3AD203B41FA5}">
                          <a16:colId xmlns:a16="http://schemas.microsoft.com/office/drawing/2014/main" val="20010"/>
                        </a:ext>
                      </a:extLst>
                    </a:gridCol>
                  </a:tblGrid>
                  <a:tr h="325620">
                    <a:tc gridSpan="11">
                      <a:txBody>
                        <a:bodyPr/>
                        <a:lstStyle/>
                        <a:p>
                          <a:pPr marL="0" marR="0" algn="just">
                            <a:lnSpc>
                              <a:spcPct val="100000"/>
                            </a:lnSpc>
                            <a:spcBef>
                              <a:spcPts val="0"/>
                            </a:spcBef>
                            <a:spcAft>
                              <a:spcPts val="0"/>
                            </a:spcAft>
                          </a:pPr>
                          <a:r>
                            <a:rPr lang="en-US" sz="2200" b="1" dirty="0" smtClean="0">
                              <a:solidFill>
                                <a:schemeClr val="tx1"/>
                              </a:solidFill>
                              <a:effectLst/>
                              <a:latin typeface="Times New Roman" panose="02020603050405020304" pitchFamily="18" charset="0"/>
                              <a:ea typeface="Times New Roman"/>
                              <a:cs typeface="Times New Roman" panose="02020603050405020304" pitchFamily="18" charset="0"/>
                            </a:rPr>
                            <a:t>Table</a:t>
                          </a:r>
                          <a:r>
                            <a:rPr lang="en-US" sz="2200" b="1" baseline="0" dirty="0" smtClean="0">
                              <a:solidFill>
                                <a:schemeClr val="tx1"/>
                              </a:solidFill>
                              <a:effectLst/>
                              <a:latin typeface="Times New Roman" panose="02020603050405020304" pitchFamily="18" charset="0"/>
                              <a:ea typeface="Times New Roman"/>
                              <a:cs typeface="Times New Roman" panose="02020603050405020304" pitchFamily="18" charset="0"/>
                            </a:rPr>
                            <a:t> </a:t>
                          </a:r>
                          <a:r>
                            <a:rPr lang="en-US" sz="2200" b="1" baseline="0" dirty="0" smtClean="0">
                              <a:solidFill>
                                <a:schemeClr val="tx1"/>
                              </a:solidFill>
                              <a:effectLst/>
                              <a:latin typeface="Times New Roman" panose="02020603050405020304" pitchFamily="18" charset="0"/>
                              <a:ea typeface="Times New Roman"/>
                              <a:cs typeface="Times New Roman" panose="02020603050405020304" pitchFamily="18" charset="0"/>
                            </a:rPr>
                            <a:t>1</a:t>
                          </a:r>
                          <a:r>
                            <a:rPr lang="en-US" sz="2200" b="1" dirty="0" smtClean="0">
                              <a:solidFill>
                                <a:schemeClr val="tx1"/>
                              </a:solidFill>
                              <a:effectLst/>
                              <a:latin typeface="Times New Roman" panose="02020603050405020304" pitchFamily="18" charset="0"/>
                              <a:ea typeface="Times New Roman"/>
                              <a:cs typeface="Times New Roman" panose="02020603050405020304" pitchFamily="18" charset="0"/>
                            </a:rPr>
                            <a:t>: </a:t>
                          </a:r>
                          <a:r>
                            <a:rPr lang="en-US" sz="2200" b="1" dirty="0">
                              <a:solidFill>
                                <a:schemeClr val="tx1"/>
                              </a:solidFill>
                              <a:effectLst/>
                              <a:latin typeface="Times New Roman" panose="02020603050405020304" pitchFamily="18" charset="0"/>
                              <a:ea typeface="Times New Roman"/>
                              <a:cs typeface="Times New Roman" panose="02020603050405020304" pitchFamily="18" charset="0"/>
                            </a:rPr>
                            <a:t>The three I's of </a:t>
                          </a:r>
                          <a:r>
                            <a:rPr lang="en-US" sz="2200" b="1" dirty="0" smtClean="0">
                              <a:solidFill>
                                <a:schemeClr val="tx1"/>
                              </a:solidFill>
                              <a:effectLst/>
                              <a:latin typeface="Times New Roman" panose="02020603050405020304" pitchFamily="18" charset="0"/>
                              <a:ea typeface="Times New Roman"/>
                              <a:cs typeface="Times New Roman" panose="02020603050405020304" pitchFamily="18" charset="0"/>
                            </a:rPr>
                            <a:t>multidimensional </a:t>
                          </a:r>
                          <a:r>
                            <a:rPr lang="en-US" sz="2200" b="1" dirty="0">
                              <a:solidFill>
                                <a:schemeClr val="tx1"/>
                              </a:solidFill>
                              <a:effectLst/>
                              <a:latin typeface="Times New Roman" panose="02020603050405020304" pitchFamily="18" charset="0"/>
                              <a:ea typeface="Times New Roman"/>
                              <a:cs typeface="Times New Roman" panose="02020603050405020304" pitchFamily="18" charset="0"/>
                            </a:rPr>
                            <a:t>poverty in </a:t>
                          </a:r>
                          <a:r>
                            <a:rPr lang="en-US" sz="2200" b="1" dirty="0" smtClean="0">
                              <a:solidFill>
                                <a:schemeClr val="tx1"/>
                              </a:solidFill>
                              <a:effectLst/>
                              <a:latin typeface="Times New Roman" panose="02020603050405020304" pitchFamily="18" charset="0"/>
                              <a:ea typeface="Times New Roman"/>
                              <a:cs typeface="Times New Roman" panose="02020603050405020304" pitchFamily="18" charset="0"/>
                            </a:rPr>
                            <a:t>Nicaragua</a:t>
                          </a:r>
                          <a:r>
                            <a:rPr lang="en-US" sz="2200" b="1" baseline="0" dirty="0" smtClean="0">
                              <a:solidFill>
                                <a:schemeClr val="tx1"/>
                              </a:solidFill>
                              <a:effectLst/>
                              <a:latin typeface="Times New Roman" panose="02020603050405020304" pitchFamily="18" charset="0"/>
                              <a:ea typeface="Times New Roman"/>
                              <a:cs typeface="Times New Roman" panose="02020603050405020304" pitchFamily="18" charset="0"/>
                            </a:rPr>
                            <a:t> between </a:t>
                          </a:r>
                          <a:r>
                            <a:rPr lang="en-US" sz="2200" b="1" baseline="0" dirty="0" smtClean="0">
                              <a:solidFill>
                                <a:schemeClr val="tx1"/>
                              </a:solidFill>
                              <a:effectLst/>
                              <a:latin typeface="Times New Roman" panose="02020603050405020304" pitchFamily="18" charset="0"/>
                              <a:ea typeface="Times New Roman"/>
                              <a:cs typeface="Times New Roman" panose="02020603050405020304" pitchFamily="18" charset="0"/>
                            </a:rPr>
                            <a:t>2001-14</a:t>
                          </a:r>
                          <a:endParaRPr lang="en-US" sz="22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56426">
                    <a:tc gridSpan="11">
                      <a:txBody>
                        <a:bodyPr/>
                        <a:lstStyle/>
                        <a:p>
                          <a:pPr marL="0" marR="0" algn="l">
                            <a:lnSpc>
                              <a:spcPct val="100000"/>
                            </a:lnSpc>
                            <a:spcBef>
                              <a:spcPts val="0"/>
                            </a:spcBef>
                            <a:spcAft>
                              <a:spcPts val="0"/>
                            </a:spcAft>
                          </a:pPr>
                          <a:r>
                            <a:rPr lang="en-US" sz="2000" b="1" dirty="0" smtClean="0">
                              <a:solidFill>
                                <a:schemeClr val="tx1"/>
                              </a:solidFill>
                              <a:effectLst/>
                              <a:latin typeface="Times New Roman" panose="02020603050405020304" pitchFamily="18" charset="0"/>
                              <a:ea typeface="Times New Roman"/>
                              <a:cs typeface="Times New Roman" panose="02020603050405020304" pitchFamily="18" charset="0"/>
                            </a:rPr>
                            <a:t>Panel I: Estimates of Incidence (</a:t>
                          </a:r>
                          <a14:m>
                            <m:oMath xmlns:m="http://schemas.openxmlformats.org/officeDocument/2006/math">
                              <m:r>
                                <a:rPr lang="en-US" sz="2000" b="1" i="1">
                                  <a:solidFill>
                                    <a:schemeClr val="tx1"/>
                                  </a:solidFill>
                                  <a:effectLst/>
                                  <a:latin typeface="Cambria Math"/>
                                  <a:ea typeface="Times New Roman"/>
                                  <a:cs typeface="Times New Roman"/>
                                </a:rPr>
                                <m:t>𝐇</m:t>
                              </m:r>
                            </m:oMath>
                          </a14:m>
                          <a:r>
                            <a:rPr lang="en-US" sz="2000" b="1" dirty="0">
                              <a:solidFill>
                                <a:schemeClr val="tx1"/>
                              </a:solidFill>
                              <a:effectLst/>
                              <a:latin typeface="Times New Roman" panose="02020603050405020304" pitchFamily="18" charset="0"/>
                              <a:ea typeface="Times New Roman"/>
                              <a:cs typeface="Times New Roman" panose="02020603050405020304" pitchFamily="18" charset="0"/>
                            </a:rPr>
                            <a:t>), Intensity (</a:t>
                          </a:r>
                          <a14:m>
                            <m:oMath xmlns:m="http://schemas.openxmlformats.org/officeDocument/2006/math">
                              <m:r>
                                <a:rPr lang="en-US" sz="2000" b="1" i="1">
                                  <a:solidFill>
                                    <a:schemeClr val="tx1"/>
                                  </a:solidFill>
                                  <a:effectLst/>
                                  <a:latin typeface="Cambria Math"/>
                                  <a:ea typeface="Times New Roman"/>
                                  <a:cs typeface="Times New Roman"/>
                                </a:rPr>
                                <m:t>𝐀</m:t>
                              </m:r>
                            </m:oMath>
                          </a14:m>
                          <a:r>
                            <a:rPr lang="en-US" sz="2000" b="1" dirty="0">
                              <a:solidFill>
                                <a:schemeClr val="tx1"/>
                              </a:solidFill>
                              <a:effectLst/>
                              <a:latin typeface="Times New Roman" panose="02020603050405020304" pitchFamily="18" charset="0"/>
                              <a:ea typeface="Times New Roman"/>
                              <a:cs typeface="Times New Roman" panose="02020603050405020304" pitchFamily="18" charset="0"/>
                            </a:rPr>
                            <a:t>), and Inequality [</a:t>
                          </a:r>
                          <a14:m>
                            <m:oMath xmlns:m="http://schemas.openxmlformats.org/officeDocument/2006/math">
                              <m:sSub>
                                <m:sSubPr>
                                  <m:ctrlPr>
                                    <a:rPr lang="en-US" sz="2000" b="1" i="1">
                                      <a:solidFill>
                                        <a:schemeClr val="tx1"/>
                                      </a:solidFill>
                                      <a:effectLst/>
                                      <a:latin typeface="Cambria Math" panose="02040503050406030204" pitchFamily="18" charset="0"/>
                                      <a:ea typeface="Times New Roman"/>
                                      <a:cs typeface="Times New Roman"/>
                                    </a:rPr>
                                  </m:ctrlPr>
                                </m:sSubPr>
                                <m:e>
                                  <m:r>
                                    <a:rPr lang="en-US" sz="2000" b="1" i="1">
                                      <a:solidFill>
                                        <a:schemeClr val="tx1"/>
                                      </a:solidFill>
                                      <a:effectLst/>
                                      <a:latin typeface="Cambria Math"/>
                                      <a:ea typeface="Times New Roman"/>
                                      <a:cs typeface="Times New Roman"/>
                                    </a:rPr>
                                    <m:t>𝑮𝑬</m:t>
                                  </m:r>
                                </m:e>
                                <m:sub>
                                  <m:r>
                                    <a:rPr lang="en-US" sz="2000" b="1" i="1">
                                      <a:solidFill>
                                        <a:schemeClr val="tx1"/>
                                      </a:solidFill>
                                      <a:effectLst/>
                                      <a:latin typeface="Cambria Math"/>
                                      <a:ea typeface="Times New Roman"/>
                                      <a:cs typeface="Times New Roman"/>
                                    </a:rPr>
                                    <m:t>𝛄</m:t>
                                  </m:r>
                                  <m:r>
                                    <a:rPr lang="en-US" sz="2000" b="1">
                                      <a:solidFill>
                                        <a:schemeClr val="tx1"/>
                                      </a:solidFill>
                                      <a:effectLst/>
                                      <a:latin typeface="Cambria Math"/>
                                      <a:ea typeface="Times New Roman"/>
                                      <a:cs typeface="Times New Roman"/>
                                    </a:rPr>
                                    <m:t>+</m:t>
                                  </m:r>
                                  <m:r>
                                    <a:rPr lang="en-US" sz="2000" b="1" i="1">
                                      <a:solidFill>
                                        <a:schemeClr val="tx1"/>
                                      </a:solidFill>
                                      <a:effectLst/>
                                      <a:latin typeface="Cambria Math"/>
                                      <a:ea typeface="Times New Roman"/>
                                      <a:cs typeface="Times New Roman"/>
                                    </a:rPr>
                                    <m:t>𝟏</m:t>
                                  </m:r>
                                </m:sub>
                              </m:sSub>
                              <m:r>
                                <a:rPr lang="en-US" sz="2000" b="1">
                                  <a:solidFill>
                                    <a:schemeClr val="tx1"/>
                                  </a:solidFill>
                                  <a:effectLst/>
                                  <a:latin typeface="Cambria Math"/>
                                  <a:ea typeface="Times New Roman"/>
                                  <a:cs typeface="Times New Roman"/>
                                </a:rPr>
                                <m:t>(</m:t>
                              </m:r>
                              <m:r>
                                <a:rPr lang="en-US" sz="2000" b="1" i="1">
                                  <a:solidFill>
                                    <a:schemeClr val="tx1"/>
                                  </a:solidFill>
                                  <a:effectLst/>
                                  <a:latin typeface="Cambria Math"/>
                                  <a:ea typeface="Times New Roman"/>
                                  <a:cs typeface="Times New Roman"/>
                                </a:rPr>
                                <m:t>𝐜</m:t>
                              </m:r>
                              <m:r>
                                <a:rPr lang="en-US" sz="2000" b="1">
                                  <a:solidFill>
                                    <a:schemeClr val="tx1"/>
                                  </a:solidFill>
                                  <a:effectLst/>
                                  <a:latin typeface="Cambria Math"/>
                                  <a:ea typeface="Times New Roman"/>
                                  <a:cs typeface="Times New Roman"/>
                                </a:rPr>
                                <m:t>)]</m:t>
                              </m:r>
                            </m:oMath>
                          </a14:m>
                          <a:endParaRPr lang="en-US" sz="20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65038">
                    <a:tc rowSpan="2">
                      <a:txBody>
                        <a:bodyPr/>
                        <a:lstStyle/>
                        <a:p>
                          <a:pPr marL="0" marR="0" algn="l">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Year</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rowSpan="2">
                      <a:txBody>
                        <a:bodyPr/>
                        <a:lstStyle/>
                        <a:p>
                          <a:pPr marL="0" marR="0" algn="l">
                            <a:lnSpc>
                              <a:spcPct val="100000"/>
                            </a:lnSpc>
                            <a:spcBef>
                              <a:spcPts val="0"/>
                            </a:spcBef>
                            <a:spcAft>
                              <a:spcPts val="0"/>
                            </a:spcAft>
                          </a:pPr>
                          <a14:m>
                            <m:oMath xmlns:m="http://schemas.openxmlformats.org/officeDocument/2006/math">
                              <m:r>
                                <a:rPr lang="en-US" sz="1900" b="1" i="1" smtClean="0">
                                  <a:solidFill>
                                    <a:schemeClr val="tx1"/>
                                  </a:solidFill>
                                  <a:effectLst/>
                                  <a:latin typeface="Cambria Math"/>
                                  <a:ea typeface="Times New Roman"/>
                                  <a:cs typeface="Times New Roman"/>
                                </a:rPr>
                                <m:t>𝐇</m:t>
                              </m:r>
                            </m:oMath>
                          </a14:m>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 (%)</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rowSpan="2">
                      <a:txBody>
                        <a:bodyPr/>
                        <a:lstStyle/>
                        <a:p>
                          <a:pPr marL="0" marR="0" algn="l">
                            <a:lnSpc>
                              <a:spcPct val="100000"/>
                            </a:lnSpc>
                            <a:spcBef>
                              <a:spcPts val="0"/>
                            </a:spcBef>
                            <a:spcAft>
                              <a:spcPts val="0"/>
                            </a:spcAft>
                          </a:pPr>
                          <a14:m>
                            <m:oMathPara xmlns:m="http://schemas.openxmlformats.org/officeDocument/2006/math">
                              <m:oMathParaPr>
                                <m:jc m:val="centerGroup"/>
                              </m:oMathParaPr>
                              <m:oMath xmlns:m="http://schemas.openxmlformats.org/officeDocument/2006/math">
                                <m:r>
                                  <a:rPr lang="en-US" sz="1900" b="1" i="1" smtClean="0">
                                    <a:solidFill>
                                      <a:schemeClr val="tx1"/>
                                    </a:solidFill>
                                    <a:effectLst/>
                                    <a:latin typeface="Cambria Math"/>
                                    <a:ea typeface="Times New Roman"/>
                                    <a:cs typeface="Times New Roman"/>
                                  </a:rPr>
                                  <m:t>𝐀</m:t>
                                </m:r>
                              </m:oMath>
                            </m:oMathPara>
                          </a14:m>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gridSpan="8">
                      <a:txBody>
                        <a:bodyPr/>
                        <a:lstStyle/>
                        <a:p>
                          <a:pPr marL="0" marR="0" algn="l">
                            <a:lnSpc>
                              <a:spcPct val="100000"/>
                            </a:lnSpc>
                            <a:spcBef>
                              <a:spcPts val="0"/>
                            </a:spcBef>
                            <a:spcAft>
                              <a:spcPts val="0"/>
                            </a:spcAft>
                          </a:pPr>
                          <a14:m>
                            <m:oMath xmlns:m="http://schemas.openxmlformats.org/officeDocument/2006/math">
                              <m:sSub>
                                <m:sSubPr>
                                  <m:ctrlPr>
                                    <a:rPr lang="en-US" sz="1900" b="1" i="1" smtClean="0">
                                      <a:solidFill>
                                        <a:schemeClr val="tx1"/>
                                      </a:solidFill>
                                      <a:effectLst/>
                                      <a:latin typeface="Cambria Math" panose="02040503050406030204" pitchFamily="18" charset="0"/>
                                      <a:ea typeface="Times New Roman"/>
                                      <a:cs typeface="Times New Roman"/>
                                    </a:rPr>
                                  </m:ctrlPr>
                                </m:sSubPr>
                                <m:e>
                                  <m:r>
                                    <a:rPr lang="en-US" sz="1900" b="1" i="1">
                                      <a:solidFill>
                                        <a:schemeClr val="tx1"/>
                                      </a:solidFill>
                                      <a:effectLst/>
                                      <a:latin typeface="Cambria Math"/>
                                      <a:ea typeface="Times New Roman"/>
                                      <a:cs typeface="Times New Roman"/>
                                    </a:rPr>
                                    <m:t>𝑮𝑬</m:t>
                                  </m:r>
                                </m:e>
                                <m:sub>
                                  <m:r>
                                    <a:rPr lang="en-US" sz="1900" b="1" i="1">
                                      <a:solidFill>
                                        <a:schemeClr val="tx1"/>
                                      </a:solidFill>
                                      <a:effectLst/>
                                      <a:latin typeface="Cambria Math"/>
                                      <a:ea typeface="Times New Roman"/>
                                      <a:cs typeface="Times New Roman"/>
                                    </a:rPr>
                                    <m:t>𝛄</m:t>
                                  </m:r>
                                  <m:r>
                                    <a:rPr lang="en-US" sz="1900" b="1">
                                      <a:solidFill>
                                        <a:schemeClr val="tx1"/>
                                      </a:solidFill>
                                      <a:effectLst/>
                                      <a:latin typeface="Cambria Math"/>
                                      <a:ea typeface="Times New Roman"/>
                                      <a:cs typeface="Times New Roman"/>
                                    </a:rPr>
                                    <m:t>+</m:t>
                                  </m:r>
                                  <m:r>
                                    <a:rPr lang="en-US" sz="1900" b="1" i="1">
                                      <a:solidFill>
                                        <a:schemeClr val="tx1"/>
                                      </a:solidFill>
                                      <a:effectLst/>
                                      <a:latin typeface="Cambria Math"/>
                                      <a:ea typeface="Times New Roman"/>
                                      <a:cs typeface="Times New Roman"/>
                                    </a:rPr>
                                    <m:t>𝟏</m:t>
                                  </m:r>
                                </m:sub>
                              </m:sSub>
                              <m:r>
                                <a:rPr lang="en-US" sz="1900" b="1">
                                  <a:solidFill>
                                    <a:schemeClr val="tx1"/>
                                  </a:solidFill>
                                  <a:effectLst/>
                                  <a:latin typeface="Cambria Math"/>
                                  <a:ea typeface="Times New Roman"/>
                                  <a:cs typeface="Times New Roman"/>
                                </a:rPr>
                                <m:t>(</m:t>
                              </m:r>
                              <m:r>
                                <a:rPr lang="en-US" sz="1900" b="1" i="1">
                                  <a:solidFill>
                                    <a:schemeClr val="tx1"/>
                                  </a:solidFill>
                                  <a:effectLst/>
                                  <a:latin typeface="Cambria Math"/>
                                  <a:ea typeface="Times New Roman"/>
                                  <a:cs typeface="Times New Roman"/>
                                </a:rPr>
                                <m:t>𝐜</m:t>
                              </m:r>
                              <m:r>
                                <a:rPr lang="en-US" sz="1900" b="1">
                                  <a:solidFill>
                                    <a:schemeClr val="tx1"/>
                                  </a:solidFill>
                                  <a:effectLst/>
                                  <a:latin typeface="Cambria Math"/>
                                  <a:ea typeface="Times New Roman"/>
                                  <a:cs typeface="Times New Roman"/>
                                </a:rPr>
                                <m:t>)</m:t>
                              </m:r>
                            </m:oMath>
                          </a14:m>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 considering several values of γ</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CC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24421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0.25</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marL="0" marR="0" algn="l">
                            <a:lnSpc>
                              <a:spcPct val="100000"/>
                            </a:lnSpc>
                            <a:spcBef>
                              <a:spcPts val="0"/>
                            </a:spcBef>
                            <a:spcAft>
                              <a:spcPts val="0"/>
                            </a:spcAft>
                          </a:pPr>
                          <a:r>
                            <a:rPr lang="en-US" sz="1900" b="1">
                              <a:solidFill>
                                <a:schemeClr val="tx1"/>
                              </a:solidFill>
                              <a:effectLst/>
                              <a:latin typeface="Times New Roman" panose="02020603050405020304" pitchFamily="18" charset="0"/>
                              <a:ea typeface="Times New Roman"/>
                              <a:cs typeface="Times New Roman" panose="02020603050405020304" pitchFamily="18" charset="0"/>
                            </a:rPr>
                            <a:t>0.50</a:t>
                          </a:r>
                          <a:endParaRPr lang="en-US" sz="1900" b="1">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CCCCC"/>
                        </a:solidFill>
                      </a:tcPr>
                    </a:tc>
                    <a:tc>
                      <a:txBody>
                        <a:bodyPr/>
                        <a:lstStyle/>
                        <a:p>
                          <a:pPr marL="0" marR="0" algn="l">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0.75</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CCCCC"/>
                        </a:solidFill>
                      </a:tcPr>
                    </a:tc>
                    <a:tc>
                      <a:txBody>
                        <a:bodyPr/>
                        <a:lstStyle/>
                        <a:p>
                          <a:pPr marL="0" marR="0" algn="l">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1.00</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CCCCC"/>
                        </a:solidFill>
                      </a:tcPr>
                    </a:tc>
                    <a:tc>
                      <a:txBody>
                        <a:bodyPr/>
                        <a:lstStyle/>
                        <a:p>
                          <a:pPr marL="0" marR="0" algn="l">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1.25</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CCCCC"/>
                        </a:solidFill>
                      </a:tcPr>
                    </a:tc>
                    <a:tc>
                      <a:txBody>
                        <a:bodyPr/>
                        <a:lstStyle/>
                        <a:p>
                          <a:pPr marL="0" marR="0" algn="l">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1.50</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CCCCC"/>
                        </a:solidFill>
                      </a:tcPr>
                    </a:tc>
                    <a:tc>
                      <a:txBody>
                        <a:bodyPr/>
                        <a:lstStyle/>
                        <a:p>
                          <a:pPr marL="0" marR="0" algn="l">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1.75</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CCCCC"/>
                        </a:solidFill>
                      </a:tcPr>
                    </a:tc>
                    <a:tc>
                      <a:txBody>
                        <a:bodyPr/>
                        <a:lstStyle/>
                        <a:p>
                          <a:pPr marL="0" marR="0" algn="l">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2.00</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CCCCC"/>
                        </a:solidFill>
                      </a:tcPr>
                    </a:tc>
                    <a:extLst>
                      <a:ext uri="{0D108BD9-81ED-4DB2-BD59-A6C34878D82A}">
                        <a16:rowId xmlns:a16="http://schemas.microsoft.com/office/drawing/2014/main" val="10003"/>
                      </a:ext>
                    </a:extLst>
                  </a:tr>
                  <a:tr h="244215">
                    <a:tc rowSpan="2">
                      <a:txBody>
                        <a:bodyPr/>
                        <a:lstStyle/>
                        <a:p>
                          <a:pPr marL="0" marR="0" algn="l">
                            <a:lnSpc>
                              <a:spcPct val="100000"/>
                            </a:lnSpc>
                            <a:spcBef>
                              <a:spcPts val="0"/>
                            </a:spcBef>
                            <a:spcAft>
                              <a:spcPts val="0"/>
                            </a:spcAft>
                          </a:pPr>
                          <a:r>
                            <a:rPr lang="en-US" sz="1700" b="1" dirty="0">
                              <a:solidFill>
                                <a:schemeClr val="tx1"/>
                              </a:solidFill>
                              <a:effectLst/>
                              <a:latin typeface="Times New Roman" panose="02020603050405020304" pitchFamily="18" charset="0"/>
                              <a:ea typeface="Times New Roman"/>
                              <a:cs typeface="Times New Roman" panose="02020603050405020304" pitchFamily="18" charset="0"/>
                            </a:rPr>
                            <a:t>2001</a:t>
                          </a:r>
                          <a:endParaRPr lang="en-US" sz="17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CCCCC"/>
                        </a:solidFill>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90.2</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0.4794</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0.1405</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0.1355</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0.1320</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0.1297</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0.1285</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0.1284</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0.1291</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0.1305</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4"/>
                      </a:ext>
                    </a:extLst>
                  </a:tr>
                  <a:tr h="244215">
                    <a:tc vMerge="1">
                      <a:txBody>
                        <a:bodyPr/>
                        <a:lstStyle/>
                        <a:p>
                          <a:endParaRPr lang="en-US"/>
                        </a:p>
                      </a:txBody>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(0.2144)</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(0.0016)</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(0.0017)</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(0.0015)</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(0.0016)</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(0.0015)</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(0.0015)</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(0.0016)</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(0.0016)</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(0.0016)</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5"/>
                      </a:ext>
                    </a:extLst>
                  </a:tr>
                  <a:tr h="244215">
                    <a:tc rowSpan="2">
                      <a:txBody>
                        <a:bodyPr/>
                        <a:lstStyle/>
                        <a:p>
                          <a:pPr marL="0" marR="0" algn="l">
                            <a:lnSpc>
                              <a:spcPct val="100000"/>
                            </a:lnSpc>
                            <a:spcBef>
                              <a:spcPts val="0"/>
                            </a:spcBef>
                            <a:spcAft>
                              <a:spcPts val="0"/>
                            </a:spcAft>
                          </a:pPr>
                          <a:r>
                            <a:rPr lang="en-US" sz="1700" b="1" dirty="0">
                              <a:solidFill>
                                <a:schemeClr val="tx1"/>
                              </a:solidFill>
                              <a:effectLst/>
                              <a:latin typeface="Times New Roman" panose="02020603050405020304" pitchFamily="18" charset="0"/>
                              <a:ea typeface="Times New Roman"/>
                              <a:cs typeface="Times New Roman" panose="02020603050405020304" pitchFamily="18" charset="0"/>
                            </a:rPr>
                            <a:t>2005</a:t>
                          </a:r>
                          <a:endParaRPr lang="en-US" sz="17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solidFill>
                          <a:srgbClr val="CCCCCC"/>
                        </a:solidFill>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87.8</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0.4548</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0.1506</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0.1452</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0.1416</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0.1393</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0.1383</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0.1385</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0.1395</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0.1416</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6"/>
                      </a:ext>
                    </a:extLst>
                  </a:tr>
                  <a:tr h="244215">
                    <a:tc vMerge="1">
                      <a:txBody>
                        <a:bodyPr/>
                        <a:lstStyle/>
                        <a:p>
                          <a:endParaRPr lang="en-US"/>
                        </a:p>
                      </a:txBody>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(0.1933)</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(0.0013)</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(0.0014)</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(0.0014)</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(0.0013)</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(0.0013)</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(0.0014)</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(0.0013)</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(0.0014)</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(0.0014)</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7"/>
                      </a:ext>
                    </a:extLst>
                  </a:tr>
                  <a:tr h="244215">
                    <a:tc rowSpan="2">
                      <a:txBody>
                        <a:bodyPr/>
                        <a:lstStyle/>
                        <a:p>
                          <a:pPr marL="0" marR="0" algn="l">
                            <a:lnSpc>
                              <a:spcPct val="100000"/>
                            </a:lnSpc>
                            <a:spcBef>
                              <a:spcPts val="0"/>
                            </a:spcBef>
                            <a:spcAft>
                              <a:spcPts val="0"/>
                            </a:spcAft>
                          </a:pPr>
                          <a:r>
                            <a:rPr lang="en-US" sz="1700" b="1" dirty="0">
                              <a:solidFill>
                                <a:schemeClr val="tx1"/>
                              </a:solidFill>
                              <a:effectLst/>
                              <a:latin typeface="Times New Roman" panose="02020603050405020304" pitchFamily="18" charset="0"/>
                              <a:ea typeface="Times New Roman"/>
                              <a:cs typeface="Times New Roman" panose="02020603050405020304" pitchFamily="18" charset="0"/>
                            </a:rPr>
                            <a:t>2009</a:t>
                          </a:r>
                          <a:endParaRPr lang="en-US" sz="17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solidFill>
                          <a:srgbClr val="CCCCCC"/>
                        </a:solidFill>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86.8</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0.4520</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0.1563</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0.1511</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0.1474</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0.1453</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0.1444</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0.1446</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0.1459</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0.1483</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8"/>
                      </a:ext>
                    </a:extLst>
                  </a:tr>
                  <a:tr h="244215">
                    <a:tc vMerge="1">
                      <a:txBody>
                        <a:bodyPr/>
                        <a:lstStyle/>
                        <a:p>
                          <a:endParaRPr lang="en-US"/>
                        </a:p>
                      </a:txBody>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(0.1769)</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(0.0016)</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(0.0016)</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(0.0015)</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(0.0015)</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(0.0015)</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(0.0016)</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(0.0015)</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(0.0017)</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(0.0018)</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9"/>
                      </a:ext>
                    </a:extLst>
                  </a:tr>
                  <a:tr h="244215">
                    <a:tc rowSpan="2">
                      <a:txBody>
                        <a:bodyPr/>
                        <a:lstStyle/>
                        <a:p>
                          <a:pPr marL="0" marR="0" algn="l">
                            <a:lnSpc>
                              <a:spcPct val="100000"/>
                            </a:lnSpc>
                            <a:spcBef>
                              <a:spcPts val="0"/>
                            </a:spcBef>
                            <a:spcAft>
                              <a:spcPts val="0"/>
                            </a:spcAft>
                          </a:pPr>
                          <a:r>
                            <a:rPr lang="en-US" sz="1700" b="1" dirty="0">
                              <a:solidFill>
                                <a:schemeClr val="tx1"/>
                              </a:solidFill>
                              <a:effectLst/>
                              <a:latin typeface="Times New Roman" panose="02020603050405020304" pitchFamily="18" charset="0"/>
                              <a:ea typeface="Times New Roman"/>
                              <a:cs typeface="Times New Roman" panose="02020603050405020304" pitchFamily="18" charset="0"/>
                            </a:rPr>
                            <a:t>2014</a:t>
                          </a:r>
                          <a:endParaRPr lang="en-US" sz="17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CCCCC"/>
                        </a:solidFill>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83.4</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0.4269</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0.1753</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0.1701</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0.1666</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0.1648</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0.1646</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0.1655</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0.1679</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0.1715</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10"/>
                      </a:ext>
                    </a:extLst>
                  </a:tr>
                  <a:tr h="244215">
                    <a:tc vMerge="1">
                      <a:txBody>
                        <a:bodyPr/>
                        <a:lstStyle/>
                        <a:p>
                          <a:endParaRPr lang="en-US"/>
                        </a:p>
                      </a:txBody>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(0.1697)</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(0.0017)</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(0.0017)</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(0.0016)</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(0.0017)</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(0.0018)</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(0.0018)</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(0.0019)</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(0.0020)</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(0.0021)</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44215">
                    <a:tc gridSpan="11">
                      <a:txBody>
                        <a:bodyPr/>
                        <a:lstStyle/>
                        <a:p>
                          <a:pPr marL="0" marR="0" algn="l">
                            <a:lnSpc>
                              <a:spcPct val="100000"/>
                            </a:lnSpc>
                            <a:spcBef>
                              <a:spcPts val="0"/>
                            </a:spcBef>
                            <a:spcAft>
                              <a:spcPts val="0"/>
                            </a:spcAft>
                          </a:pPr>
                          <a:r>
                            <a:rPr lang="en-US" sz="2000" b="1" dirty="0">
                              <a:solidFill>
                                <a:schemeClr val="tx1"/>
                              </a:solidFill>
                              <a:effectLst/>
                              <a:latin typeface="Times New Roman" panose="02020603050405020304" pitchFamily="18" charset="0"/>
                              <a:ea typeface="Times New Roman"/>
                              <a:cs typeface="Times New Roman" panose="02020603050405020304" pitchFamily="18" charset="0"/>
                            </a:rPr>
                            <a:t>Panel II: Variations in relative terms (%)</a:t>
                          </a:r>
                          <a:endParaRPr lang="en-US" sz="20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2"/>
                      </a:ext>
                    </a:extLst>
                  </a:tr>
                  <a:tr h="265038">
                    <a:tc rowSpan="2">
                      <a:txBody>
                        <a:bodyPr/>
                        <a:lstStyle/>
                        <a:p>
                          <a:pPr marL="0" marR="0" algn="l">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Period</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rowSpan="2">
                      <a:txBody>
                        <a:bodyPr/>
                        <a:lstStyle/>
                        <a:p>
                          <a:pPr marL="0" marR="0" algn="l">
                            <a:lnSpc>
                              <a:spcPct val="100000"/>
                            </a:lnSpc>
                            <a:spcBef>
                              <a:spcPts val="0"/>
                            </a:spcBef>
                            <a:spcAft>
                              <a:spcPts val="0"/>
                            </a:spcAft>
                          </a:pPr>
                          <a14:m>
                            <m:oMathPara xmlns:m="http://schemas.openxmlformats.org/officeDocument/2006/math">
                              <m:oMathParaPr>
                                <m:jc m:val="centerGroup"/>
                              </m:oMathParaPr>
                              <m:oMath xmlns:m="http://schemas.openxmlformats.org/officeDocument/2006/math">
                                <m:r>
                                  <a:rPr lang="en-US" sz="1900" b="1" i="1" smtClean="0">
                                    <a:solidFill>
                                      <a:schemeClr val="tx1"/>
                                    </a:solidFill>
                                    <a:effectLst/>
                                    <a:latin typeface="Cambria Math"/>
                                    <a:ea typeface="Times New Roman"/>
                                    <a:cs typeface="Times New Roman"/>
                                  </a:rPr>
                                  <m:t>𝐇</m:t>
                                </m:r>
                              </m:oMath>
                            </m:oMathPara>
                          </a14:m>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rowSpan="2">
                      <a:txBody>
                        <a:bodyPr/>
                        <a:lstStyle/>
                        <a:p>
                          <a:pPr marL="0" marR="0" algn="l">
                            <a:lnSpc>
                              <a:spcPct val="100000"/>
                            </a:lnSpc>
                            <a:spcBef>
                              <a:spcPts val="0"/>
                            </a:spcBef>
                            <a:spcAft>
                              <a:spcPts val="0"/>
                            </a:spcAft>
                          </a:pPr>
                          <a14:m>
                            <m:oMathPara xmlns:m="http://schemas.openxmlformats.org/officeDocument/2006/math">
                              <m:oMathParaPr>
                                <m:jc m:val="centerGroup"/>
                              </m:oMathParaPr>
                              <m:oMath xmlns:m="http://schemas.openxmlformats.org/officeDocument/2006/math">
                                <m:r>
                                  <a:rPr lang="en-US" sz="1900" b="1" i="1" smtClean="0">
                                    <a:solidFill>
                                      <a:schemeClr val="tx1"/>
                                    </a:solidFill>
                                    <a:effectLst/>
                                    <a:latin typeface="Cambria Math"/>
                                    <a:ea typeface="Times New Roman"/>
                                    <a:cs typeface="Times New Roman"/>
                                  </a:rPr>
                                  <m:t>𝐀</m:t>
                                </m:r>
                              </m:oMath>
                            </m:oMathPara>
                          </a14:m>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gridSpan="8">
                      <a:txBody>
                        <a:bodyPr/>
                        <a:lstStyle/>
                        <a:p>
                          <a:pPr marL="0" marR="0" algn="l">
                            <a:lnSpc>
                              <a:spcPct val="100000"/>
                            </a:lnSpc>
                            <a:spcBef>
                              <a:spcPts val="0"/>
                            </a:spcBef>
                            <a:spcAft>
                              <a:spcPts val="0"/>
                            </a:spcAft>
                          </a:pPr>
                          <a14:m>
                            <m:oMath xmlns:m="http://schemas.openxmlformats.org/officeDocument/2006/math">
                              <m:sSub>
                                <m:sSubPr>
                                  <m:ctrlPr>
                                    <a:rPr lang="en-US" sz="1900" b="1" i="1" smtClean="0">
                                      <a:solidFill>
                                        <a:schemeClr val="tx1"/>
                                      </a:solidFill>
                                      <a:effectLst/>
                                      <a:latin typeface="Cambria Math" panose="02040503050406030204" pitchFamily="18" charset="0"/>
                                      <a:ea typeface="Times New Roman"/>
                                      <a:cs typeface="Times New Roman"/>
                                    </a:rPr>
                                  </m:ctrlPr>
                                </m:sSubPr>
                                <m:e>
                                  <m:r>
                                    <a:rPr lang="en-US" sz="1900" b="1" i="1">
                                      <a:solidFill>
                                        <a:schemeClr val="tx1"/>
                                      </a:solidFill>
                                      <a:effectLst/>
                                      <a:latin typeface="Cambria Math"/>
                                      <a:ea typeface="Times New Roman"/>
                                      <a:cs typeface="Times New Roman"/>
                                    </a:rPr>
                                    <m:t>𝑮𝑬</m:t>
                                  </m:r>
                                </m:e>
                                <m:sub>
                                  <m:r>
                                    <a:rPr lang="en-US" sz="1900" b="1" i="1">
                                      <a:solidFill>
                                        <a:schemeClr val="tx1"/>
                                      </a:solidFill>
                                      <a:effectLst/>
                                      <a:latin typeface="Cambria Math"/>
                                      <a:ea typeface="Times New Roman"/>
                                      <a:cs typeface="Times New Roman"/>
                                    </a:rPr>
                                    <m:t>𝛄</m:t>
                                  </m:r>
                                  <m:r>
                                    <a:rPr lang="en-US" sz="1900" b="1">
                                      <a:solidFill>
                                        <a:schemeClr val="tx1"/>
                                      </a:solidFill>
                                      <a:effectLst/>
                                      <a:latin typeface="Cambria Math"/>
                                      <a:ea typeface="Times New Roman"/>
                                      <a:cs typeface="Times New Roman"/>
                                    </a:rPr>
                                    <m:t>+</m:t>
                                  </m:r>
                                  <m:r>
                                    <a:rPr lang="en-US" sz="1900" b="1" i="1">
                                      <a:solidFill>
                                        <a:schemeClr val="tx1"/>
                                      </a:solidFill>
                                      <a:effectLst/>
                                      <a:latin typeface="Cambria Math"/>
                                      <a:ea typeface="Times New Roman"/>
                                      <a:cs typeface="Times New Roman"/>
                                    </a:rPr>
                                    <m:t>𝟏</m:t>
                                  </m:r>
                                </m:sub>
                              </m:sSub>
                              <m:r>
                                <a:rPr lang="en-US" sz="1900" b="1">
                                  <a:solidFill>
                                    <a:schemeClr val="tx1"/>
                                  </a:solidFill>
                                  <a:effectLst/>
                                  <a:latin typeface="Cambria Math"/>
                                  <a:ea typeface="Times New Roman"/>
                                  <a:cs typeface="Times New Roman"/>
                                </a:rPr>
                                <m:t>(</m:t>
                              </m:r>
                              <m:r>
                                <a:rPr lang="en-US" sz="1900" b="1" i="1">
                                  <a:solidFill>
                                    <a:schemeClr val="tx1"/>
                                  </a:solidFill>
                                  <a:effectLst/>
                                  <a:latin typeface="Cambria Math"/>
                                  <a:ea typeface="Times New Roman"/>
                                  <a:cs typeface="Times New Roman"/>
                                </a:rPr>
                                <m:t>𝐜</m:t>
                              </m:r>
                              <m:r>
                                <a:rPr lang="en-US" sz="1900" b="1">
                                  <a:solidFill>
                                    <a:schemeClr val="tx1"/>
                                  </a:solidFill>
                                  <a:effectLst/>
                                  <a:latin typeface="Cambria Math"/>
                                  <a:ea typeface="Times New Roman"/>
                                  <a:cs typeface="Times New Roman"/>
                                </a:rPr>
                                <m:t>)</m:t>
                              </m:r>
                            </m:oMath>
                          </a14:m>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 considering several values of γ</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CC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3"/>
                      </a:ext>
                    </a:extLst>
                  </a:tr>
                  <a:tr h="24421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0.25</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marL="0" marR="0" algn="l">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0.50</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CCCCC"/>
                        </a:solidFill>
                      </a:tcPr>
                    </a:tc>
                    <a:tc>
                      <a:txBody>
                        <a:bodyPr/>
                        <a:lstStyle/>
                        <a:p>
                          <a:pPr marL="0" marR="0" algn="l">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0.75</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CCCCC"/>
                        </a:solidFill>
                      </a:tcPr>
                    </a:tc>
                    <a:tc>
                      <a:txBody>
                        <a:bodyPr/>
                        <a:lstStyle/>
                        <a:p>
                          <a:pPr marL="0" marR="0" algn="l">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1.00</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CCCCC"/>
                        </a:solidFill>
                      </a:tcPr>
                    </a:tc>
                    <a:tc>
                      <a:txBody>
                        <a:bodyPr/>
                        <a:lstStyle/>
                        <a:p>
                          <a:pPr marL="0" marR="0" algn="l">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1.25</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CCCCC"/>
                        </a:solidFill>
                      </a:tcPr>
                    </a:tc>
                    <a:tc>
                      <a:txBody>
                        <a:bodyPr/>
                        <a:lstStyle/>
                        <a:p>
                          <a:pPr marL="0" marR="0" algn="l">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1.50</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CCCCC"/>
                        </a:solidFill>
                      </a:tcPr>
                    </a:tc>
                    <a:tc>
                      <a:txBody>
                        <a:bodyPr/>
                        <a:lstStyle/>
                        <a:p>
                          <a:pPr marL="0" marR="0" algn="l">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1.75</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CCCCC"/>
                        </a:solidFill>
                      </a:tcPr>
                    </a:tc>
                    <a:tc>
                      <a:txBody>
                        <a:bodyPr/>
                        <a:lstStyle/>
                        <a:p>
                          <a:pPr marL="0" marR="0" algn="l">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2.00</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CCCCC"/>
                        </a:solidFill>
                      </a:tcPr>
                    </a:tc>
                    <a:extLst>
                      <a:ext uri="{0D108BD9-81ED-4DB2-BD59-A6C34878D82A}">
                        <a16:rowId xmlns:a16="http://schemas.microsoft.com/office/drawing/2014/main" val="10014"/>
                      </a:ext>
                    </a:extLst>
                  </a:tr>
                  <a:tr h="244215">
                    <a:tc>
                      <a:txBody>
                        <a:bodyPr/>
                        <a:lstStyle/>
                        <a:p>
                          <a:pPr marL="0" marR="0" algn="l">
                            <a:lnSpc>
                              <a:spcPct val="100000"/>
                            </a:lnSpc>
                            <a:spcBef>
                              <a:spcPts val="0"/>
                            </a:spcBef>
                            <a:spcAft>
                              <a:spcPts val="0"/>
                            </a:spcAft>
                          </a:pPr>
                          <a:r>
                            <a:rPr lang="en-US" sz="1700" b="1" dirty="0" smtClean="0">
                              <a:solidFill>
                                <a:schemeClr val="tx1"/>
                              </a:solidFill>
                              <a:effectLst/>
                              <a:latin typeface="Times New Roman" panose="02020603050405020304" pitchFamily="18" charset="0"/>
                              <a:ea typeface="Times New Roman"/>
                              <a:cs typeface="Times New Roman" panose="02020603050405020304" pitchFamily="18" charset="0"/>
                            </a:rPr>
                            <a:t>01-05</a:t>
                          </a:r>
                          <a:endParaRPr lang="en-US" sz="17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CCCCCC"/>
                        </a:solidFill>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-2.6***</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-5.1***</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7.2***</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7.1***</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7.3***</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7.4***</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7.7***</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7.9***</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8.1***</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8.5***</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5"/>
                      </a:ext>
                    </a:extLst>
                  </a:tr>
                  <a:tr h="244215">
                    <a:tc>
                      <a:txBody>
                        <a:bodyPr/>
                        <a:lstStyle/>
                        <a:p>
                          <a:pPr marL="0" marR="0" algn="l">
                            <a:lnSpc>
                              <a:spcPct val="100000"/>
                            </a:lnSpc>
                            <a:spcBef>
                              <a:spcPts val="0"/>
                            </a:spcBef>
                            <a:spcAft>
                              <a:spcPts val="0"/>
                            </a:spcAft>
                          </a:pPr>
                          <a:r>
                            <a:rPr lang="en-US" sz="1700" b="1" dirty="0" smtClean="0">
                              <a:solidFill>
                                <a:schemeClr val="tx1"/>
                              </a:solidFill>
                              <a:effectLst/>
                              <a:latin typeface="Times New Roman" panose="02020603050405020304" pitchFamily="18" charset="0"/>
                              <a:ea typeface="Times New Roman"/>
                              <a:cs typeface="Times New Roman" panose="02020603050405020304" pitchFamily="18" charset="0"/>
                            </a:rPr>
                            <a:t>05-09</a:t>
                          </a:r>
                          <a:endParaRPr lang="en-US" sz="17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a:noFill/>
                        </a:lnB>
                        <a:solidFill>
                          <a:srgbClr val="CCCCCC"/>
                        </a:solidFill>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-1.2***</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-0.6***</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3.8***</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4.0***</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4.1***</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4.3***</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4.4***</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4.5***</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4.6***</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4.7***</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0016"/>
                      </a:ext>
                    </a:extLst>
                  </a:tr>
                  <a:tr h="244215">
                    <a:tc>
                      <a:txBody>
                        <a:bodyPr/>
                        <a:lstStyle/>
                        <a:p>
                          <a:pPr marL="0" marR="0" algn="l">
                            <a:lnSpc>
                              <a:spcPct val="100000"/>
                            </a:lnSpc>
                            <a:spcBef>
                              <a:spcPts val="0"/>
                            </a:spcBef>
                            <a:spcAft>
                              <a:spcPts val="0"/>
                            </a:spcAft>
                          </a:pPr>
                          <a:r>
                            <a:rPr lang="en-US" sz="1700" b="1" dirty="0" smtClean="0">
                              <a:solidFill>
                                <a:schemeClr val="tx1"/>
                              </a:solidFill>
                              <a:effectLst/>
                              <a:latin typeface="Times New Roman" panose="02020603050405020304" pitchFamily="18" charset="0"/>
                              <a:ea typeface="Times New Roman"/>
                              <a:cs typeface="Times New Roman" panose="02020603050405020304" pitchFamily="18" charset="0"/>
                            </a:rPr>
                            <a:t>09-14</a:t>
                          </a:r>
                          <a:endParaRPr lang="en-US" sz="17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dot"/>
                          <a:round/>
                          <a:headEnd type="none" w="med" len="med"/>
                          <a:tailEnd type="none" w="med" len="med"/>
                        </a:lnB>
                        <a:solidFill>
                          <a:srgbClr val="CCCCCC"/>
                        </a:solidFill>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-3.9***</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dot"/>
                          <a:round/>
                          <a:headEnd type="none" w="med" len="med"/>
                          <a:tailEnd type="none" w="med" len="med"/>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-5.6***</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dot"/>
                          <a:round/>
                          <a:headEnd type="none" w="med" len="med"/>
                          <a:tailEnd type="none" w="med" len="med"/>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12.2***</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dot"/>
                          <a:round/>
                          <a:headEnd type="none" w="med" len="med"/>
                          <a:tailEnd type="none" w="med" len="med"/>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12.6***</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dot"/>
                          <a:round/>
                          <a:headEnd type="none" w="med" len="med"/>
                          <a:tailEnd type="none" w="med" len="med"/>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13.1***</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dot"/>
                          <a:round/>
                          <a:headEnd type="none" w="med" len="med"/>
                          <a:tailEnd type="none" w="med" len="med"/>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13.4***</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dot"/>
                          <a:round/>
                          <a:headEnd type="none" w="med" len="med"/>
                          <a:tailEnd type="none" w="med" len="med"/>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14.0***</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dot"/>
                          <a:round/>
                          <a:headEnd type="none" w="med" len="med"/>
                          <a:tailEnd type="none" w="med" len="med"/>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14.5***</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dot"/>
                          <a:round/>
                          <a:headEnd type="none" w="med" len="med"/>
                          <a:tailEnd type="none" w="med" len="med"/>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15.1***</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dot"/>
                          <a:round/>
                          <a:headEnd type="none" w="med" len="med"/>
                          <a:tailEnd type="none" w="med" len="med"/>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15.7***</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7"/>
                      </a:ext>
                    </a:extLst>
                  </a:tr>
                  <a:tr h="244215">
                    <a:tc>
                      <a:txBody>
                        <a:bodyPr/>
                        <a:lstStyle/>
                        <a:p>
                          <a:pPr marL="0" marR="0" algn="l">
                            <a:lnSpc>
                              <a:spcPct val="100000"/>
                            </a:lnSpc>
                            <a:spcBef>
                              <a:spcPts val="0"/>
                            </a:spcBef>
                            <a:spcAft>
                              <a:spcPts val="0"/>
                            </a:spcAft>
                          </a:pPr>
                          <a:r>
                            <a:rPr lang="en-US" sz="1700" b="1" dirty="0" smtClean="0">
                              <a:solidFill>
                                <a:schemeClr val="tx1"/>
                              </a:solidFill>
                              <a:effectLst/>
                              <a:latin typeface="Times New Roman" panose="02020603050405020304" pitchFamily="18" charset="0"/>
                              <a:ea typeface="Times New Roman"/>
                              <a:cs typeface="Times New Roman" panose="02020603050405020304" pitchFamily="18" charset="0"/>
                            </a:rPr>
                            <a:t>01-14</a:t>
                          </a:r>
                          <a:endParaRPr lang="en-US" sz="17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marL="0" marR="0" algn="l">
                            <a:lnSpc>
                              <a:spcPct val="100000"/>
                            </a:lnSpc>
                            <a:spcBef>
                              <a:spcPts val="0"/>
                            </a:spcBef>
                            <a:spcAft>
                              <a:spcPts val="0"/>
                            </a:spcAft>
                          </a:pPr>
                          <a:r>
                            <a:rPr lang="en-US" sz="1700" b="1" dirty="0">
                              <a:solidFill>
                                <a:srgbClr val="000000"/>
                              </a:solidFill>
                              <a:effectLst/>
                              <a:latin typeface="Times New Roman" panose="02020603050405020304" pitchFamily="18" charset="0"/>
                              <a:ea typeface="Times New Roman"/>
                              <a:cs typeface="Times New Roman" panose="02020603050405020304" pitchFamily="18" charset="0"/>
                            </a:rPr>
                            <a:t>-7.5***</a:t>
                          </a:r>
                          <a:endParaRPr lang="en-US" sz="1700" b="1"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700" b="1" dirty="0">
                              <a:solidFill>
                                <a:srgbClr val="000000"/>
                              </a:solidFill>
                              <a:effectLst/>
                              <a:latin typeface="Times New Roman" panose="02020603050405020304" pitchFamily="18" charset="0"/>
                              <a:ea typeface="Times New Roman"/>
                              <a:cs typeface="Times New Roman" panose="02020603050405020304" pitchFamily="18" charset="0"/>
                            </a:rPr>
                            <a:t>-11.0***</a:t>
                          </a:r>
                          <a:endParaRPr lang="en-US" sz="1700" b="1"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700" b="1" dirty="0">
                              <a:solidFill>
                                <a:srgbClr val="000000"/>
                              </a:solidFill>
                              <a:effectLst/>
                              <a:latin typeface="Times New Roman" panose="02020603050405020304" pitchFamily="18" charset="0"/>
                              <a:ea typeface="Times New Roman"/>
                              <a:cs typeface="Times New Roman" panose="02020603050405020304" pitchFamily="18" charset="0"/>
                            </a:rPr>
                            <a:t>24.8***</a:t>
                          </a:r>
                          <a:endParaRPr lang="en-US" sz="1700" b="1"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700" b="1" dirty="0">
                              <a:solidFill>
                                <a:srgbClr val="000000"/>
                              </a:solidFill>
                              <a:effectLst/>
                              <a:latin typeface="Times New Roman" panose="02020603050405020304" pitchFamily="18" charset="0"/>
                              <a:ea typeface="Times New Roman"/>
                              <a:cs typeface="Times New Roman" panose="02020603050405020304" pitchFamily="18" charset="0"/>
                            </a:rPr>
                            <a:t>25.5***</a:t>
                          </a:r>
                          <a:endParaRPr lang="en-US" sz="1700" b="1"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700" b="1" dirty="0">
                              <a:solidFill>
                                <a:srgbClr val="000000"/>
                              </a:solidFill>
                              <a:effectLst/>
                              <a:latin typeface="Times New Roman" panose="02020603050405020304" pitchFamily="18" charset="0"/>
                              <a:ea typeface="Times New Roman"/>
                              <a:cs typeface="Times New Roman" panose="02020603050405020304" pitchFamily="18" charset="0"/>
                            </a:rPr>
                            <a:t>26.2***</a:t>
                          </a:r>
                          <a:endParaRPr lang="en-US" sz="1700" b="1"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700" b="1" dirty="0">
                              <a:solidFill>
                                <a:srgbClr val="000000"/>
                              </a:solidFill>
                              <a:effectLst/>
                              <a:latin typeface="Times New Roman" panose="02020603050405020304" pitchFamily="18" charset="0"/>
                              <a:ea typeface="Times New Roman"/>
                              <a:cs typeface="Times New Roman" panose="02020603050405020304" pitchFamily="18" charset="0"/>
                            </a:rPr>
                            <a:t>27.1***</a:t>
                          </a:r>
                          <a:endParaRPr lang="en-US" sz="1700" b="1"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700" b="1" dirty="0">
                              <a:solidFill>
                                <a:srgbClr val="000000"/>
                              </a:solidFill>
                              <a:effectLst/>
                              <a:latin typeface="Times New Roman" panose="02020603050405020304" pitchFamily="18" charset="0"/>
                              <a:ea typeface="Times New Roman"/>
                              <a:cs typeface="Times New Roman" panose="02020603050405020304" pitchFamily="18" charset="0"/>
                            </a:rPr>
                            <a:t>28.1***</a:t>
                          </a:r>
                          <a:endParaRPr lang="en-US" sz="1700" b="1"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700" b="1" dirty="0">
                              <a:solidFill>
                                <a:srgbClr val="000000"/>
                              </a:solidFill>
                              <a:effectLst/>
                              <a:latin typeface="Times New Roman" panose="02020603050405020304" pitchFamily="18" charset="0"/>
                              <a:ea typeface="Times New Roman"/>
                              <a:cs typeface="Times New Roman" panose="02020603050405020304" pitchFamily="18" charset="0"/>
                            </a:rPr>
                            <a:t>29.0***</a:t>
                          </a:r>
                          <a:endParaRPr lang="en-US" sz="1700" b="1"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700" b="1" dirty="0">
                              <a:solidFill>
                                <a:srgbClr val="000000"/>
                              </a:solidFill>
                              <a:effectLst/>
                              <a:latin typeface="Times New Roman" panose="02020603050405020304" pitchFamily="18" charset="0"/>
                              <a:ea typeface="Times New Roman"/>
                              <a:cs typeface="Times New Roman" panose="02020603050405020304" pitchFamily="18" charset="0"/>
                            </a:rPr>
                            <a:t>30.1***</a:t>
                          </a:r>
                          <a:endParaRPr lang="en-US" sz="1700" b="1"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700" b="1" dirty="0">
                              <a:solidFill>
                                <a:srgbClr val="000000"/>
                              </a:solidFill>
                              <a:effectLst/>
                              <a:latin typeface="Times New Roman" panose="02020603050405020304" pitchFamily="18" charset="0"/>
                              <a:ea typeface="Times New Roman"/>
                              <a:cs typeface="Times New Roman" panose="02020603050405020304" pitchFamily="18" charset="0"/>
                            </a:rPr>
                            <a:t>31.4***</a:t>
                          </a:r>
                          <a:endParaRPr lang="en-US" sz="1700" b="1"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bl>
              </a:graphicData>
            </a:graphic>
          </p:graphicFrame>
        </mc:Choice>
        <mc:Fallback>
          <p:graphicFrame>
            <p:nvGraphicFramePr>
              <p:cNvPr id="9" name="Table 8"/>
              <p:cNvGraphicFramePr>
                <a:graphicFrameLocks noGrp="1"/>
              </p:cNvGraphicFramePr>
              <p:nvPr>
                <p:extLst>
                  <p:ext uri="{D42A27DB-BD31-4B8C-83A1-F6EECF244321}">
                    <p14:modId xmlns:p14="http://schemas.microsoft.com/office/powerpoint/2010/main" val="1833750516"/>
                  </p:ext>
                </p:extLst>
              </p:nvPr>
            </p:nvGraphicFramePr>
            <p:xfrm>
              <a:off x="11139703" y="18817649"/>
              <a:ext cx="10241277" cy="5224248"/>
            </p:xfrm>
            <a:graphic>
              <a:graphicData uri="http://schemas.openxmlformats.org/drawingml/2006/table">
                <a:tbl>
                  <a:tblPr firstRow="1" firstCol="1" bandRow="1"/>
                  <a:tblGrid>
                    <a:gridCol w="828313">
                      <a:extLst>
                        <a:ext uri="{9D8B030D-6E8A-4147-A177-3AD203B41FA5}">
                          <a16:colId xmlns:a16="http://schemas.microsoft.com/office/drawing/2014/main" val="20000"/>
                        </a:ext>
                      </a:extLst>
                    </a:gridCol>
                    <a:gridCol w="1033739">
                      <a:extLst>
                        <a:ext uri="{9D8B030D-6E8A-4147-A177-3AD203B41FA5}">
                          <a16:colId xmlns:a16="http://schemas.microsoft.com/office/drawing/2014/main" val="20001"/>
                        </a:ext>
                      </a:extLst>
                    </a:gridCol>
                    <a:gridCol w="931025">
                      <a:extLst>
                        <a:ext uri="{9D8B030D-6E8A-4147-A177-3AD203B41FA5}">
                          <a16:colId xmlns:a16="http://schemas.microsoft.com/office/drawing/2014/main" val="20002"/>
                        </a:ext>
                      </a:extLst>
                    </a:gridCol>
                    <a:gridCol w="931025">
                      <a:extLst>
                        <a:ext uri="{9D8B030D-6E8A-4147-A177-3AD203B41FA5}">
                          <a16:colId xmlns:a16="http://schemas.microsoft.com/office/drawing/2014/main" val="20003"/>
                        </a:ext>
                      </a:extLst>
                    </a:gridCol>
                    <a:gridCol w="931025">
                      <a:extLst>
                        <a:ext uri="{9D8B030D-6E8A-4147-A177-3AD203B41FA5}">
                          <a16:colId xmlns:a16="http://schemas.microsoft.com/office/drawing/2014/main" val="20004"/>
                        </a:ext>
                      </a:extLst>
                    </a:gridCol>
                    <a:gridCol w="931025">
                      <a:extLst>
                        <a:ext uri="{9D8B030D-6E8A-4147-A177-3AD203B41FA5}">
                          <a16:colId xmlns:a16="http://schemas.microsoft.com/office/drawing/2014/main" val="20005"/>
                        </a:ext>
                      </a:extLst>
                    </a:gridCol>
                    <a:gridCol w="931025">
                      <a:extLst>
                        <a:ext uri="{9D8B030D-6E8A-4147-A177-3AD203B41FA5}">
                          <a16:colId xmlns:a16="http://schemas.microsoft.com/office/drawing/2014/main" val="20006"/>
                        </a:ext>
                      </a:extLst>
                    </a:gridCol>
                    <a:gridCol w="931025">
                      <a:extLst>
                        <a:ext uri="{9D8B030D-6E8A-4147-A177-3AD203B41FA5}">
                          <a16:colId xmlns:a16="http://schemas.microsoft.com/office/drawing/2014/main" val="20007"/>
                        </a:ext>
                      </a:extLst>
                    </a:gridCol>
                    <a:gridCol w="931025">
                      <a:extLst>
                        <a:ext uri="{9D8B030D-6E8A-4147-A177-3AD203B41FA5}">
                          <a16:colId xmlns:a16="http://schemas.microsoft.com/office/drawing/2014/main" val="20008"/>
                        </a:ext>
                      </a:extLst>
                    </a:gridCol>
                    <a:gridCol w="931025">
                      <a:extLst>
                        <a:ext uri="{9D8B030D-6E8A-4147-A177-3AD203B41FA5}">
                          <a16:colId xmlns:a16="http://schemas.microsoft.com/office/drawing/2014/main" val="20009"/>
                        </a:ext>
                      </a:extLst>
                    </a:gridCol>
                    <a:gridCol w="931025">
                      <a:extLst>
                        <a:ext uri="{9D8B030D-6E8A-4147-A177-3AD203B41FA5}">
                          <a16:colId xmlns:a16="http://schemas.microsoft.com/office/drawing/2014/main" val="20010"/>
                        </a:ext>
                      </a:extLst>
                    </a:gridCol>
                  </a:tblGrid>
                  <a:tr h="335280">
                    <a:tc gridSpan="11">
                      <a:txBody>
                        <a:bodyPr/>
                        <a:lstStyle/>
                        <a:p>
                          <a:pPr marL="0" marR="0" algn="just">
                            <a:lnSpc>
                              <a:spcPct val="100000"/>
                            </a:lnSpc>
                            <a:spcBef>
                              <a:spcPts val="0"/>
                            </a:spcBef>
                            <a:spcAft>
                              <a:spcPts val="0"/>
                            </a:spcAft>
                          </a:pPr>
                          <a:r>
                            <a:rPr lang="en-US" sz="2200" b="1" dirty="0" smtClean="0">
                              <a:solidFill>
                                <a:schemeClr val="tx1"/>
                              </a:solidFill>
                              <a:effectLst/>
                              <a:latin typeface="Times New Roman" panose="02020603050405020304" pitchFamily="18" charset="0"/>
                              <a:ea typeface="Times New Roman"/>
                              <a:cs typeface="Times New Roman" panose="02020603050405020304" pitchFamily="18" charset="0"/>
                            </a:rPr>
                            <a:t>Table</a:t>
                          </a:r>
                          <a:r>
                            <a:rPr lang="en-US" sz="2200" b="1" baseline="0" dirty="0" smtClean="0">
                              <a:solidFill>
                                <a:schemeClr val="tx1"/>
                              </a:solidFill>
                              <a:effectLst/>
                              <a:latin typeface="Times New Roman" panose="02020603050405020304" pitchFamily="18" charset="0"/>
                              <a:ea typeface="Times New Roman"/>
                              <a:cs typeface="Times New Roman" panose="02020603050405020304" pitchFamily="18" charset="0"/>
                            </a:rPr>
                            <a:t> </a:t>
                          </a:r>
                          <a:r>
                            <a:rPr lang="en-US" sz="2200" b="1" baseline="0" dirty="0" smtClean="0">
                              <a:solidFill>
                                <a:schemeClr val="tx1"/>
                              </a:solidFill>
                              <a:effectLst/>
                              <a:latin typeface="Times New Roman" panose="02020603050405020304" pitchFamily="18" charset="0"/>
                              <a:ea typeface="Times New Roman"/>
                              <a:cs typeface="Times New Roman" panose="02020603050405020304" pitchFamily="18" charset="0"/>
                            </a:rPr>
                            <a:t>1</a:t>
                          </a:r>
                          <a:r>
                            <a:rPr lang="en-US" sz="2200" b="1" dirty="0" smtClean="0">
                              <a:solidFill>
                                <a:schemeClr val="tx1"/>
                              </a:solidFill>
                              <a:effectLst/>
                              <a:latin typeface="Times New Roman" panose="02020603050405020304" pitchFamily="18" charset="0"/>
                              <a:ea typeface="Times New Roman"/>
                              <a:cs typeface="Times New Roman" panose="02020603050405020304" pitchFamily="18" charset="0"/>
                            </a:rPr>
                            <a:t>: </a:t>
                          </a:r>
                          <a:r>
                            <a:rPr lang="en-US" sz="2200" b="1" dirty="0">
                              <a:solidFill>
                                <a:schemeClr val="tx1"/>
                              </a:solidFill>
                              <a:effectLst/>
                              <a:latin typeface="Times New Roman" panose="02020603050405020304" pitchFamily="18" charset="0"/>
                              <a:ea typeface="Times New Roman"/>
                              <a:cs typeface="Times New Roman" panose="02020603050405020304" pitchFamily="18" charset="0"/>
                            </a:rPr>
                            <a:t>The three I's of </a:t>
                          </a:r>
                          <a:r>
                            <a:rPr lang="en-US" sz="2200" b="1" dirty="0" smtClean="0">
                              <a:solidFill>
                                <a:schemeClr val="tx1"/>
                              </a:solidFill>
                              <a:effectLst/>
                              <a:latin typeface="Times New Roman" panose="02020603050405020304" pitchFamily="18" charset="0"/>
                              <a:ea typeface="Times New Roman"/>
                              <a:cs typeface="Times New Roman" panose="02020603050405020304" pitchFamily="18" charset="0"/>
                            </a:rPr>
                            <a:t>multidimensional </a:t>
                          </a:r>
                          <a:r>
                            <a:rPr lang="en-US" sz="2200" b="1" dirty="0">
                              <a:solidFill>
                                <a:schemeClr val="tx1"/>
                              </a:solidFill>
                              <a:effectLst/>
                              <a:latin typeface="Times New Roman" panose="02020603050405020304" pitchFamily="18" charset="0"/>
                              <a:ea typeface="Times New Roman"/>
                              <a:cs typeface="Times New Roman" panose="02020603050405020304" pitchFamily="18" charset="0"/>
                            </a:rPr>
                            <a:t>poverty in </a:t>
                          </a:r>
                          <a:r>
                            <a:rPr lang="en-US" sz="2200" b="1" dirty="0" smtClean="0">
                              <a:solidFill>
                                <a:schemeClr val="tx1"/>
                              </a:solidFill>
                              <a:effectLst/>
                              <a:latin typeface="Times New Roman" panose="02020603050405020304" pitchFamily="18" charset="0"/>
                              <a:ea typeface="Times New Roman"/>
                              <a:cs typeface="Times New Roman" panose="02020603050405020304" pitchFamily="18" charset="0"/>
                            </a:rPr>
                            <a:t>Nicaragua</a:t>
                          </a:r>
                          <a:r>
                            <a:rPr lang="en-US" sz="2200" b="1" baseline="0" dirty="0" smtClean="0">
                              <a:solidFill>
                                <a:schemeClr val="tx1"/>
                              </a:solidFill>
                              <a:effectLst/>
                              <a:latin typeface="Times New Roman" panose="02020603050405020304" pitchFamily="18" charset="0"/>
                              <a:ea typeface="Times New Roman"/>
                              <a:cs typeface="Times New Roman" panose="02020603050405020304" pitchFamily="18" charset="0"/>
                            </a:rPr>
                            <a:t> between </a:t>
                          </a:r>
                          <a:r>
                            <a:rPr lang="en-US" sz="2200" b="1" baseline="0" dirty="0" smtClean="0">
                              <a:solidFill>
                                <a:schemeClr val="tx1"/>
                              </a:solidFill>
                              <a:effectLst/>
                              <a:latin typeface="Times New Roman" panose="02020603050405020304" pitchFamily="18" charset="0"/>
                              <a:ea typeface="Times New Roman"/>
                              <a:cs typeface="Times New Roman" panose="02020603050405020304" pitchFamily="18" charset="0"/>
                            </a:rPr>
                            <a:t>2001-14</a:t>
                          </a:r>
                          <a:endParaRPr lang="en-US" sz="22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29438">
                    <a:tc gridSpan="11">
                      <a:txBody>
                        <a:bodyPr/>
                        <a:lstStyle/>
                        <a:p>
                          <a:endParaRPr lang="en-US"/>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7"/>
                          <a:stretch>
                            <a:fillRect t="-125926" r="-59" b="-1427778"/>
                          </a:stretch>
                        </a:blip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13055">
                    <a:tc rowSpan="2">
                      <a:txBody>
                        <a:bodyPr/>
                        <a:lstStyle/>
                        <a:p>
                          <a:pPr marL="0" marR="0" algn="l">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Year</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rowSpan="2">
                      <a:txBody>
                        <a:bodyPr/>
                        <a:lstStyle/>
                        <a:p>
                          <a:endParaRPr lang="en-US"/>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7"/>
                          <a:stretch>
                            <a:fillRect l="-80000" t="-123232" r="-809412" b="-678788"/>
                          </a:stretch>
                        </a:blipFill>
                      </a:tcPr>
                    </a:tc>
                    <a:tc rowSpan="2">
                      <a:txBody>
                        <a:bodyPr/>
                        <a:lstStyle/>
                        <a:p>
                          <a:endParaRPr lang="en-US"/>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7"/>
                          <a:stretch>
                            <a:fillRect l="-201316" t="-123232" r="-805263" b="-678788"/>
                          </a:stretch>
                        </a:blipFill>
                      </a:tcPr>
                    </a:tc>
                    <a:tc gridSpan="8">
                      <a:txBody>
                        <a:bodyPr/>
                        <a:lstStyle/>
                        <a:p>
                          <a:endParaRPr lang="en-US"/>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blipFill>
                          <a:blip r:embed="rId7"/>
                          <a:stretch>
                            <a:fillRect l="-37449" t="-234615" r="-82" b="-1382692"/>
                          </a:stretch>
                        </a:blip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28956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0.25</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marL="0" marR="0" algn="l">
                            <a:lnSpc>
                              <a:spcPct val="100000"/>
                            </a:lnSpc>
                            <a:spcBef>
                              <a:spcPts val="0"/>
                            </a:spcBef>
                            <a:spcAft>
                              <a:spcPts val="0"/>
                            </a:spcAft>
                          </a:pPr>
                          <a:r>
                            <a:rPr lang="en-US" sz="1900" b="1">
                              <a:solidFill>
                                <a:schemeClr val="tx1"/>
                              </a:solidFill>
                              <a:effectLst/>
                              <a:latin typeface="Times New Roman" panose="02020603050405020304" pitchFamily="18" charset="0"/>
                              <a:ea typeface="Times New Roman"/>
                              <a:cs typeface="Times New Roman" panose="02020603050405020304" pitchFamily="18" charset="0"/>
                            </a:rPr>
                            <a:t>0.50</a:t>
                          </a:r>
                          <a:endParaRPr lang="en-US" sz="1900" b="1">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CCCCC"/>
                        </a:solidFill>
                      </a:tcPr>
                    </a:tc>
                    <a:tc>
                      <a:txBody>
                        <a:bodyPr/>
                        <a:lstStyle/>
                        <a:p>
                          <a:pPr marL="0" marR="0" algn="l">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0.75</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CCCCC"/>
                        </a:solidFill>
                      </a:tcPr>
                    </a:tc>
                    <a:tc>
                      <a:txBody>
                        <a:bodyPr/>
                        <a:lstStyle/>
                        <a:p>
                          <a:pPr marL="0" marR="0" algn="l">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1.00</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CCCCC"/>
                        </a:solidFill>
                      </a:tcPr>
                    </a:tc>
                    <a:tc>
                      <a:txBody>
                        <a:bodyPr/>
                        <a:lstStyle/>
                        <a:p>
                          <a:pPr marL="0" marR="0" algn="l">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1.25</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CCCCC"/>
                        </a:solidFill>
                      </a:tcPr>
                    </a:tc>
                    <a:tc>
                      <a:txBody>
                        <a:bodyPr/>
                        <a:lstStyle/>
                        <a:p>
                          <a:pPr marL="0" marR="0" algn="l">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1.50</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CCCCC"/>
                        </a:solidFill>
                      </a:tcPr>
                    </a:tc>
                    <a:tc>
                      <a:txBody>
                        <a:bodyPr/>
                        <a:lstStyle/>
                        <a:p>
                          <a:pPr marL="0" marR="0" algn="l">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1.75</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CCCCC"/>
                        </a:solidFill>
                      </a:tcPr>
                    </a:tc>
                    <a:tc>
                      <a:txBody>
                        <a:bodyPr/>
                        <a:lstStyle/>
                        <a:p>
                          <a:pPr marL="0" marR="0" algn="l">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2.00</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CCCCC"/>
                        </a:solidFill>
                      </a:tcPr>
                    </a:tc>
                    <a:extLst>
                      <a:ext uri="{0D108BD9-81ED-4DB2-BD59-A6C34878D82A}">
                        <a16:rowId xmlns:a16="http://schemas.microsoft.com/office/drawing/2014/main" val="10003"/>
                      </a:ext>
                    </a:extLst>
                  </a:tr>
                  <a:tr h="259080">
                    <a:tc rowSpan="2">
                      <a:txBody>
                        <a:bodyPr/>
                        <a:lstStyle/>
                        <a:p>
                          <a:pPr marL="0" marR="0" algn="l">
                            <a:lnSpc>
                              <a:spcPct val="100000"/>
                            </a:lnSpc>
                            <a:spcBef>
                              <a:spcPts val="0"/>
                            </a:spcBef>
                            <a:spcAft>
                              <a:spcPts val="0"/>
                            </a:spcAft>
                          </a:pPr>
                          <a:r>
                            <a:rPr lang="en-US" sz="1700" b="1" dirty="0">
                              <a:solidFill>
                                <a:schemeClr val="tx1"/>
                              </a:solidFill>
                              <a:effectLst/>
                              <a:latin typeface="Times New Roman" panose="02020603050405020304" pitchFamily="18" charset="0"/>
                              <a:ea typeface="Times New Roman"/>
                              <a:cs typeface="Times New Roman" panose="02020603050405020304" pitchFamily="18" charset="0"/>
                            </a:rPr>
                            <a:t>2001</a:t>
                          </a:r>
                          <a:endParaRPr lang="en-US" sz="17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CCCCCC"/>
                        </a:solidFill>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90.2</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0.4794</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0.1405</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0.1355</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0.1320</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0.1297</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0.1285</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0.1284</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0.1291</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0.1305</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4"/>
                      </a:ext>
                    </a:extLst>
                  </a:tr>
                  <a:tr h="244215">
                    <a:tc vMerge="1">
                      <a:txBody>
                        <a:bodyPr/>
                        <a:lstStyle/>
                        <a:p>
                          <a:endParaRPr lang="en-US"/>
                        </a:p>
                      </a:txBody>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(0.2144)</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(0.0016)</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(0.0017)</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(0.0015)</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(0.0016)</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(0.0015)</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(0.0015)</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(0.0016)</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(0.0016)</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(0.0016)</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5"/>
                      </a:ext>
                    </a:extLst>
                  </a:tr>
                  <a:tr h="259080">
                    <a:tc rowSpan="2">
                      <a:txBody>
                        <a:bodyPr/>
                        <a:lstStyle/>
                        <a:p>
                          <a:pPr marL="0" marR="0" algn="l">
                            <a:lnSpc>
                              <a:spcPct val="100000"/>
                            </a:lnSpc>
                            <a:spcBef>
                              <a:spcPts val="0"/>
                            </a:spcBef>
                            <a:spcAft>
                              <a:spcPts val="0"/>
                            </a:spcAft>
                          </a:pPr>
                          <a:r>
                            <a:rPr lang="en-US" sz="1700" b="1" dirty="0">
                              <a:solidFill>
                                <a:schemeClr val="tx1"/>
                              </a:solidFill>
                              <a:effectLst/>
                              <a:latin typeface="Times New Roman" panose="02020603050405020304" pitchFamily="18" charset="0"/>
                              <a:ea typeface="Times New Roman"/>
                              <a:cs typeface="Times New Roman" panose="02020603050405020304" pitchFamily="18" charset="0"/>
                            </a:rPr>
                            <a:t>2005</a:t>
                          </a:r>
                          <a:endParaRPr lang="en-US" sz="17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solidFill>
                          <a:srgbClr val="CCCCCC"/>
                        </a:solidFill>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87.8</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0.4548</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0.1506</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0.1452</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0.1416</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0.1393</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0.1383</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0.1385</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0.1395</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0.1416</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6"/>
                      </a:ext>
                    </a:extLst>
                  </a:tr>
                  <a:tr h="244215">
                    <a:tc vMerge="1">
                      <a:txBody>
                        <a:bodyPr/>
                        <a:lstStyle/>
                        <a:p>
                          <a:endParaRPr lang="en-US"/>
                        </a:p>
                      </a:txBody>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(0.1933)</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(0.0013)</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(0.0014)</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(0.0014)</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(0.0013)</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(0.0013)</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(0.0014)</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(0.0013)</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(0.0014)</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(0.0014)</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7"/>
                      </a:ext>
                    </a:extLst>
                  </a:tr>
                  <a:tr h="259080">
                    <a:tc rowSpan="2">
                      <a:txBody>
                        <a:bodyPr/>
                        <a:lstStyle/>
                        <a:p>
                          <a:pPr marL="0" marR="0" algn="l">
                            <a:lnSpc>
                              <a:spcPct val="100000"/>
                            </a:lnSpc>
                            <a:spcBef>
                              <a:spcPts val="0"/>
                            </a:spcBef>
                            <a:spcAft>
                              <a:spcPts val="0"/>
                            </a:spcAft>
                          </a:pPr>
                          <a:r>
                            <a:rPr lang="en-US" sz="1700" b="1" dirty="0">
                              <a:solidFill>
                                <a:schemeClr val="tx1"/>
                              </a:solidFill>
                              <a:effectLst/>
                              <a:latin typeface="Times New Roman" panose="02020603050405020304" pitchFamily="18" charset="0"/>
                              <a:ea typeface="Times New Roman"/>
                              <a:cs typeface="Times New Roman" panose="02020603050405020304" pitchFamily="18" charset="0"/>
                            </a:rPr>
                            <a:t>2009</a:t>
                          </a:r>
                          <a:endParaRPr lang="en-US" sz="17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solidFill>
                          <a:srgbClr val="CCCCCC"/>
                        </a:solidFill>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86.8</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0.4520</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0.1563</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0.1511</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0.1474</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0.1453</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0.1444</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0.1446</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0.1459</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0.1483</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8"/>
                      </a:ext>
                    </a:extLst>
                  </a:tr>
                  <a:tr h="244215">
                    <a:tc vMerge="1">
                      <a:txBody>
                        <a:bodyPr/>
                        <a:lstStyle/>
                        <a:p>
                          <a:endParaRPr lang="en-US"/>
                        </a:p>
                      </a:txBody>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(0.1769)</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(0.0016)</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(0.0016)</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(0.0015)</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(0.0015)</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(0.0015)</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(0.0016)</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(0.0015)</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(0.0017)</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(0.0018)</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09"/>
                      </a:ext>
                    </a:extLst>
                  </a:tr>
                  <a:tr h="259080">
                    <a:tc rowSpan="2">
                      <a:txBody>
                        <a:bodyPr/>
                        <a:lstStyle/>
                        <a:p>
                          <a:pPr marL="0" marR="0" algn="l">
                            <a:lnSpc>
                              <a:spcPct val="100000"/>
                            </a:lnSpc>
                            <a:spcBef>
                              <a:spcPts val="0"/>
                            </a:spcBef>
                            <a:spcAft>
                              <a:spcPts val="0"/>
                            </a:spcAft>
                          </a:pPr>
                          <a:r>
                            <a:rPr lang="en-US" sz="1700" b="1" dirty="0">
                              <a:solidFill>
                                <a:schemeClr val="tx1"/>
                              </a:solidFill>
                              <a:effectLst/>
                              <a:latin typeface="Times New Roman" panose="02020603050405020304" pitchFamily="18" charset="0"/>
                              <a:ea typeface="Times New Roman"/>
                              <a:cs typeface="Times New Roman" panose="02020603050405020304" pitchFamily="18" charset="0"/>
                            </a:rPr>
                            <a:t>2014</a:t>
                          </a:r>
                          <a:endParaRPr lang="en-US" sz="17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CCCCCC"/>
                        </a:solidFill>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83.4</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0.4269</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0.1753</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0.1701</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0.1666</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0.1648</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0.1646</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0.1655</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0.1679</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0.1715</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10010"/>
                      </a:ext>
                    </a:extLst>
                  </a:tr>
                  <a:tr h="244215">
                    <a:tc vMerge="1">
                      <a:txBody>
                        <a:bodyPr/>
                        <a:lstStyle/>
                        <a:p>
                          <a:endParaRPr lang="en-US"/>
                        </a:p>
                      </a:txBody>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(0.1697)</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(0.0017)</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(0.0017)</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(0.0016)</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(0.0017)</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(0.0018)</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(0.0018)</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(0.0019)</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(0.0020)</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500" dirty="0">
                              <a:solidFill>
                                <a:srgbClr val="000000"/>
                              </a:solidFill>
                              <a:effectLst/>
                              <a:latin typeface="Times New Roman" panose="02020603050405020304" pitchFamily="18" charset="0"/>
                              <a:ea typeface="Times New Roman"/>
                              <a:cs typeface="Times New Roman" panose="02020603050405020304" pitchFamily="18" charset="0"/>
                            </a:rPr>
                            <a:t>(0.0021)</a:t>
                          </a:r>
                          <a:endParaRPr lang="en-US" sz="1500" dirty="0">
                            <a:effectLst/>
                            <a:latin typeface="Times New Roman" panose="02020603050405020304" pitchFamily="18" charset="0"/>
                            <a:ea typeface="Calibri"/>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04800">
                    <a:tc gridSpan="11">
                      <a:txBody>
                        <a:bodyPr/>
                        <a:lstStyle/>
                        <a:p>
                          <a:pPr marL="0" marR="0" algn="l">
                            <a:lnSpc>
                              <a:spcPct val="100000"/>
                            </a:lnSpc>
                            <a:spcBef>
                              <a:spcPts val="0"/>
                            </a:spcBef>
                            <a:spcAft>
                              <a:spcPts val="0"/>
                            </a:spcAft>
                          </a:pPr>
                          <a:r>
                            <a:rPr lang="en-US" sz="2000" b="1" dirty="0">
                              <a:solidFill>
                                <a:schemeClr val="tx1"/>
                              </a:solidFill>
                              <a:effectLst/>
                              <a:latin typeface="Times New Roman" panose="02020603050405020304" pitchFamily="18" charset="0"/>
                              <a:ea typeface="Times New Roman"/>
                              <a:cs typeface="Times New Roman" panose="02020603050405020304" pitchFamily="18" charset="0"/>
                            </a:rPr>
                            <a:t>Panel II: Variations in relative terms (%)</a:t>
                          </a:r>
                          <a:endParaRPr lang="en-US" sz="20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2"/>
                      </a:ext>
                    </a:extLst>
                  </a:tr>
                  <a:tr h="313055">
                    <a:tc rowSpan="2">
                      <a:txBody>
                        <a:bodyPr/>
                        <a:lstStyle/>
                        <a:p>
                          <a:pPr marL="0" marR="0" algn="l">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Period</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rowSpan="2">
                      <a:txBody>
                        <a:bodyPr/>
                        <a:lstStyle/>
                        <a:p>
                          <a:endParaRPr lang="en-US"/>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7"/>
                          <a:stretch>
                            <a:fillRect l="-80000" t="-608081" r="-809412" b="-193939"/>
                          </a:stretch>
                        </a:blipFill>
                      </a:tcPr>
                    </a:tc>
                    <a:tc rowSpan="2">
                      <a:txBody>
                        <a:bodyPr/>
                        <a:lstStyle/>
                        <a:p>
                          <a:endParaRPr lang="en-US"/>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7"/>
                          <a:stretch>
                            <a:fillRect l="-201316" t="-608081" r="-805263" b="-193939"/>
                          </a:stretch>
                        </a:blipFill>
                      </a:tcPr>
                    </a:tc>
                    <a:tc gridSpan="8">
                      <a:txBody>
                        <a:bodyPr/>
                        <a:lstStyle/>
                        <a:p>
                          <a:endParaRPr lang="en-US"/>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blipFill>
                          <a:blip r:embed="rId7"/>
                          <a:stretch>
                            <a:fillRect l="-37449" t="-1180392" r="-82" b="-470588"/>
                          </a:stretch>
                        </a:blip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3"/>
                      </a:ext>
                    </a:extLst>
                  </a:tr>
                  <a:tr h="28956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0.25</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marL="0" marR="0" algn="l">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0.50</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CCCCC"/>
                        </a:solidFill>
                      </a:tcPr>
                    </a:tc>
                    <a:tc>
                      <a:txBody>
                        <a:bodyPr/>
                        <a:lstStyle/>
                        <a:p>
                          <a:pPr marL="0" marR="0" algn="l">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0.75</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CCCCC"/>
                        </a:solidFill>
                      </a:tcPr>
                    </a:tc>
                    <a:tc>
                      <a:txBody>
                        <a:bodyPr/>
                        <a:lstStyle/>
                        <a:p>
                          <a:pPr marL="0" marR="0" algn="l">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1.00</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CCCCC"/>
                        </a:solidFill>
                      </a:tcPr>
                    </a:tc>
                    <a:tc>
                      <a:txBody>
                        <a:bodyPr/>
                        <a:lstStyle/>
                        <a:p>
                          <a:pPr marL="0" marR="0" algn="l">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1.25</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CCCCC"/>
                        </a:solidFill>
                      </a:tcPr>
                    </a:tc>
                    <a:tc>
                      <a:txBody>
                        <a:bodyPr/>
                        <a:lstStyle/>
                        <a:p>
                          <a:pPr marL="0" marR="0" algn="l">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1.50</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CCCCC"/>
                        </a:solidFill>
                      </a:tcPr>
                    </a:tc>
                    <a:tc>
                      <a:txBody>
                        <a:bodyPr/>
                        <a:lstStyle/>
                        <a:p>
                          <a:pPr marL="0" marR="0" algn="l">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1.75</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CCCCC"/>
                        </a:solidFill>
                      </a:tcPr>
                    </a:tc>
                    <a:tc>
                      <a:txBody>
                        <a:bodyPr/>
                        <a:lstStyle/>
                        <a:p>
                          <a:pPr marL="0" marR="0" algn="l">
                            <a:lnSpc>
                              <a:spcPct val="100000"/>
                            </a:lnSpc>
                            <a:spcBef>
                              <a:spcPts val="0"/>
                            </a:spcBef>
                            <a:spcAft>
                              <a:spcPts val="0"/>
                            </a:spcAft>
                          </a:pPr>
                          <a:r>
                            <a:rPr lang="en-US" sz="1900" b="1" dirty="0">
                              <a:solidFill>
                                <a:schemeClr val="tx1"/>
                              </a:solidFill>
                              <a:effectLst/>
                              <a:latin typeface="Times New Roman" panose="02020603050405020304" pitchFamily="18" charset="0"/>
                              <a:ea typeface="Times New Roman"/>
                              <a:cs typeface="Times New Roman" panose="02020603050405020304" pitchFamily="18" charset="0"/>
                            </a:rPr>
                            <a:t>2.00</a:t>
                          </a:r>
                          <a:endParaRPr lang="en-US" sz="19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solidFill>
                          <a:srgbClr val="CCCCCC"/>
                        </a:solidFill>
                      </a:tcPr>
                    </a:tc>
                    <a:extLst>
                      <a:ext uri="{0D108BD9-81ED-4DB2-BD59-A6C34878D82A}">
                        <a16:rowId xmlns:a16="http://schemas.microsoft.com/office/drawing/2014/main" val="10014"/>
                      </a:ext>
                    </a:extLst>
                  </a:tr>
                  <a:tr h="259080">
                    <a:tc>
                      <a:txBody>
                        <a:bodyPr/>
                        <a:lstStyle/>
                        <a:p>
                          <a:pPr marL="0" marR="0" algn="l">
                            <a:lnSpc>
                              <a:spcPct val="100000"/>
                            </a:lnSpc>
                            <a:spcBef>
                              <a:spcPts val="0"/>
                            </a:spcBef>
                            <a:spcAft>
                              <a:spcPts val="0"/>
                            </a:spcAft>
                          </a:pPr>
                          <a:r>
                            <a:rPr lang="en-US" sz="1700" b="1" dirty="0" smtClean="0">
                              <a:solidFill>
                                <a:schemeClr val="tx1"/>
                              </a:solidFill>
                              <a:effectLst/>
                              <a:latin typeface="Times New Roman" panose="02020603050405020304" pitchFamily="18" charset="0"/>
                              <a:ea typeface="Times New Roman"/>
                              <a:cs typeface="Times New Roman" panose="02020603050405020304" pitchFamily="18" charset="0"/>
                            </a:rPr>
                            <a:t>01-05</a:t>
                          </a:r>
                          <a:endParaRPr lang="en-US" sz="17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solidFill>
                          <a:srgbClr val="CCCCCC"/>
                        </a:solidFill>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-2.6***</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-5.1***</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7.2***</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7.1***</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7.3***</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7.4***</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7.7***</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7.9***</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8.1***</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8.5***</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5"/>
                      </a:ext>
                    </a:extLst>
                  </a:tr>
                  <a:tr h="259080">
                    <a:tc>
                      <a:txBody>
                        <a:bodyPr/>
                        <a:lstStyle/>
                        <a:p>
                          <a:pPr marL="0" marR="0" algn="l">
                            <a:lnSpc>
                              <a:spcPct val="100000"/>
                            </a:lnSpc>
                            <a:spcBef>
                              <a:spcPts val="0"/>
                            </a:spcBef>
                            <a:spcAft>
                              <a:spcPts val="0"/>
                            </a:spcAft>
                          </a:pPr>
                          <a:r>
                            <a:rPr lang="en-US" sz="1700" b="1" dirty="0" smtClean="0">
                              <a:solidFill>
                                <a:schemeClr val="tx1"/>
                              </a:solidFill>
                              <a:effectLst/>
                              <a:latin typeface="Times New Roman" panose="02020603050405020304" pitchFamily="18" charset="0"/>
                              <a:ea typeface="Times New Roman"/>
                              <a:cs typeface="Times New Roman" panose="02020603050405020304" pitchFamily="18" charset="0"/>
                            </a:rPr>
                            <a:t>05-09</a:t>
                          </a:r>
                          <a:endParaRPr lang="en-US" sz="17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a:noFill/>
                        </a:lnB>
                        <a:solidFill>
                          <a:srgbClr val="CCCCCC"/>
                        </a:solidFill>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-1.2***</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-0.6***</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3.8***</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4.0***</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4.1***</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4.3***</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4.4***</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4.5***</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4.6***</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4.7***</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10016"/>
                      </a:ext>
                    </a:extLst>
                  </a:tr>
                  <a:tr h="259080">
                    <a:tc>
                      <a:txBody>
                        <a:bodyPr/>
                        <a:lstStyle/>
                        <a:p>
                          <a:pPr marL="0" marR="0" algn="l">
                            <a:lnSpc>
                              <a:spcPct val="100000"/>
                            </a:lnSpc>
                            <a:spcBef>
                              <a:spcPts val="0"/>
                            </a:spcBef>
                            <a:spcAft>
                              <a:spcPts val="0"/>
                            </a:spcAft>
                          </a:pPr>
                          <a:r>
                            <a:rPr lang="en-US" sz="1700" b="1" dirty="0" smtClean="0">
                              <a:solidFill>
                                <a:schemeClr val="tx1"/>
                              </a:solidFill>
                              <a:effectLst/>
                              <a:latin typeface="Times New Roman" panose="02020603050405020304" pitchFamily="18" charset="0"/>
                              <a:ea typeface="Times New Roman"/>
                              <a:cs typeface="Times New Roman" panose="02020603050405020304" pitchFamily="18" charset="0"/>
                            </a:rPr>
                            <a:t>09-14</a:t>
                          </a:r>
                          <a:endParaRPr lang="en-US" sz="17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dot"/>
                          <a:round/>
                          <a:headEnd type="none" w="med" len="med"/>
                          <a:tailEnd type="none" w="med" len="med"/>
                        </a:lnB>
                        <a:solidFill>
                          <a:srgbClr val="CCCCCC"/>
                        </a:solidFill>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-3.9***</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dot"/>
                          <a:round/>
                          <a:headEnd type="none" w="med" len="med"/>
                          <a:tailEnd type="none" w="med" len="med"/>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-5.6***</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dot"/>
                          <a:round/>
                          <a:headEnd type="none" w="med" len="med"/>
                          <a:tailEnd type="none" w="med" len="med"/>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12.2***</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dot"/>
                          <a:round/>
                          <a:headEnd type="none" w="med" len="med"/>
                          <a:tailEnd type="none" w="med" len="med"/>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12.6***</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dot"/>
                          <a:round/>
                          <a:headEnd type="none" w="med" len="med"/>
                          <a:tailEnd type="none" w="med" len="med"/>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13.1***</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dot"/>
                          <a:round/>
                          <a:headEnd type="none" w="med" len="med"/>
                          <a:tailEnd type="none" w="med" len="med"/>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13.4***</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dot"/>
                          <a:round/>
                          <a:headEnd type="none" w="med" len="med"/>
                          <a:tailEnd type="none" w="med" len="med"/>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14.0***</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dot"/>
                          <a:round/>
                          <a:headEnd type="none" w="med" len="med"/>
                          <a:tailEnd type="none" w="med" len="med"/>
                        </a:lnB>
                      </a:tcPr>
                    </a:tc>
                    <a:tc>
                      <a:txBody>
                        <a:bodyPr/>
                        <a:lstStyle/>
                        <a:p>
                          <a:pPr marL="0" marR="0" algn="l">
                            <a:lnSpc>
                              <a:spcPct val="100000"/>
                            </a:lnSpc>
                            <a:spcBef>
                              <a:spcPts val="0"/>
                            </a:spcBef>
                            <a:spcAft>
                              <a:spcPts val="0"/>
                            </a:spcAft>
                          </a:pPr>
                          <a:r>
                            <a:rPr lang="en-US" sz="1700">
                              <a:solidFill>
                                <a:srgbClr val="000000"/>
                              </a:solidFill>
                              <a:effectLst/>
                              <a:latin typeface="Times New Roman" panose="02020603050405020304" pitchFamily="18" charset="0"/>
                              <a:ea typeface="Times New Roman"/>
                              <a:cs typeface="Times New Roman" panose="02020603050405020304" pitchFamily="18" charset="0"/>
                            </a:rPr>
                            <a:t>14.5***</a:t>
                          </a:r>
                          <a:endParaRPr lang="en-US" sz="170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dot"/>
                          <a:round/>
                          <a:headEnd type="none" w="med" len="med"/>
                          <a:tailEnd type="none" w="med" len="med"/>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15.1***</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dot"/>
                          <a:round/>
                          <a:headEnd type="none" w="med" len="med"/>
                          <a:tailEnd type="none" w="med" len="med"/>
                        </a:lnB>
                      </a:tcPr>
                    </a:tc>
                    <a:tc>
                      <a:txBody>
                        <a:bodyPr/>
                        <a:lstStyle/>
                        <a:p>
                          <a:pPr marL="0" marR="0" algn="l">
                            <a:lnSpc>
                              <a:spcPct val="100000"/>
                            </a:lnSpc>
                            <a:spcBef>
                              <a:spcPts val="0"/>
                            </a:spcBef>
                            <a:spcAft>
                              <a:spcPts val="0"/>
                            </a:spcAft>
                          </a:pPr>
                          <a:r>
                            <a:rPr lang="en-US" sz="1700" dirty="0">
                              <a:solidFill>
                                <a:srgbClr val="000000"/>
                              </a:solidFill>
                              <a:effectLst/>
                              <a:latin typeface="Times New Roman" panose="02020603050405020304" pitchFamily="18" charset="0"/>
                              <a:ea typeface="Times New Roman"/>
                              <a:cs typeface="Times New Roman" panose="02020603050405020304" pitchFamily="18" charset="0"/>
                            </a:rPr>
                            <a:t>15.7***</a:t>
                          </a:r>
                          <a:endParaRPr lang="en-US" sz="1700"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17"/>
                      </a:ext>
                    </a:extLst>
                  </a:tr>
                  <a:tr h="259080">
                    <a:tc>
                      <a:txBody>
                        <a:bodyPr/>
                        <a:lstStyle/>
                        <a:p>
                          <a:pPr marL="0" marR="0" algn="l">
                            <a:lnSpc>
                              <a:spcPct val="100000"/>
                            </a:lnSpc>
                            <a:spcBef>
                              <a:spcPts val="0"/>
                            </a:spcBef>
                            <a:spcAft>
                              <a:spcPts val="0"/>
                            </a:spcAft>
                          </a:pPr>
                          <a:r>
                            <a:rPr lang="en-US" sz="1700" b="1" dirty="0" smtClean="0">
                              <a:solidFill>
                                <a:schemeClr val="tx1"/>
                              </a:solidFill>
                              <a:effectLst/>
                              <a:latin typeface="Times New Roman" panose="02020603050405020304" pitchFamily="18" charset="0"/>
                              <a:ea typeface="Times New Roman"/>
                              <a:cs typeface="Times New Roman" panose="02020603050405020304" pitchFamily="18" charset="0"/>
                            </a:rPr>
                            <a:t>01-14</a:t>
                          </a:r>
                          <a:endParaRPr lang="en-US" sz="1700" b="1" dirty="0">
                            <a:solidFill>
                              <a:schemeClr val="tx1"/>
                            </a:solidFill>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marL="0" marR="0" algn="l">
                            <a:lnSpc>
                              <a:spcPct val="100000"/>
                            </a:lnSpc>
                            <a:spcBef>
                              <a:spcPts val="0"/>
                            </a:spcBef>
                            <a:spcAft>
                              <a:spcPts val="0"/>
                            </a:spcAft>
                          </a:pPr>
                          <a:r>
                            <a:rPr lang="en-US" sz="1700" b="1" dirty="0">
                              <a:solidFill>
                                <a:srgbClr val="000000"/>
                              </a:solidFill>
                              <a:effectLst/>
                              <a:latin typeface="Times New Roman" panose="02020603050405020304" pitchFamily="18" charset="0"/>
                              <a:ea typeface="Times New Roman"/>
                              <a:cs typeface="Times New Roman" panose="02020603050405020304" pitchFamily="18" charset="0"/>
                            </a:rPr>
                            <a:t>-7.5***</a:t>
                          </a:r>
                          <a:endParaRPr lang="en-US" sz="1700" b="1"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700" b="1" dirty="0">
                              <a:solidFill>
                                <a:srgbClr val="000000"/>
                              </a:solidFill>
                              <a:effectLst/>
                              <a:latin typeface="Times New Roman" panose="02020603050405020304" pitchFamily="18" charset="0"/>
                              <a:ea typeface="Times New Roman"/>
                              <a:cs typeface="Times New Roman" panose="02020603050405020304" pitchFamily="18" charset="0"/>
                            </a:rPr>
                            <a:t>-11.0***</a:t>
                          </a:r>
                          <a:endParaRPr lang="en-US" sz="1700" b="1"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700" b="1" dirty="0">
                              <a:solidFill>
                                <a:srgbClr val="000000"/>
                              </a:solidFill>
                              <a:effectLst/>
                              <a:latin typeface="Times New Roman" panose="02020603050405020304" pitchFamily="18" charset="0"/>
                              <a:ea typeface="Times New Roman"/>
                              <a:cs typeface="Times New Roman" panose="02020603050405020304" pitchFamily="18" charset="0"/>
                            </a:rPr>
                            <a:t>24.8***</a:t>
                          </a:r>
                          <a:endParaRPr lang="en-US" sz="1700" b="1"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700" b="1" dirty="0">
                              <a:solidFill>
                                <a:srgbClr val="000000"/>
                              </a:solidFill>
                              <a:effectLst/>
                              <a:latin typeface="Times New Roman" panose="02020603050405020304" pitchFamily="18" charset="0"/>
                              <a:ea typeface="Times New Roman"/>
                              <a:cs typeface="Times New Roman" panose="02020603050405020304" pitchFamily="18" charset="0"/>
                            </a:rPr>
                            <a:t>25.5***</a:t>
                          </a:r>
                          <a:endParaRPr lang="en-US" sz="1700" b="1"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700" b="1" dirty="0">
                              <a:solidFill>
                                <a:srgbClr val="000000"/>
                              </a:solidFill>
                              <a:effectLst/>
                              <a:latin typeface="Times New Roman" panose="02020603050405020304" pitchFamily="18" charset="0"/>
                              <a:ea typeface="Times New Roman"/>
                              <a:cs typeface="Times New Roman" panose="02020603050405020304" pitchFamily="18" charset="0"/>
                            </a:rPr>
                            <a:t>26.2***</a:t>
                          </a:r>
                          <a:endParaRPr lang="en-US" sz="1700" b="1"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700" b="1" dirty="0">
                              <a:solidFill>
                                <a:srgbClr val="000000"/>
                              </a:solidFill>
                              <a:effectLst/>
                              <a:latin typeface="Times New Roman" panose="02020603050405020304" pitchFamily="18" charset="0"/>
                              <a:ea typeface="Times New Roman"/>
                              <a:cs typeface="Times New Roman" panose="02020603050405020304" pitchFamily="18" charset="0"/>
                            </a:rPr>
                            <a:t>27.1***</a:t>
                          </a:r>
                          <a:endParaRPr lang="en-US" sz="1700" b="1"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700" b="1" dirty="0">
                              <a:solidFill>
                                <a:srgbClr val="000000"/>
                              </a:solidFill>
                              <a:effectLst/>
                              <a:latin typeface="Times New Roman" panose="02020603050405020304" pitchFamily="18" charset="0"/>
                              <a:ea typeface="Times New Roman"/>
                              <a:cs typeface="Times New Roman" panose="02020603050405020304" pitchFamily="18" charset="0"/>
                            </a:rPr>
                            <a:t>28.1***</a:t>
                          </a:r>
                          <a:endParaRPr lang="en-US" sz="1700" b="1"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700" b="1" dirty="0">
                              <a:solidFill>
                                <a:srgbClr val="000000"/>
                              </a:solidFill>
                              <a:effectLst/>
                              <a:latin typeface="Times New Roman" panose="02020603050405020304" pitchFamily="18" charset="0"/>
                              <a:ea typeface="Times New Roman"/>
                              <a:cs typeface="Times New Roman" panose="02020603050405020304" pitchFamily="18" charset="0"/>
                            </a:rPr>
                            <a:t>29.0***</a:t>
                          </a:r>
                          <a:endParaRPr lang="en-US" sz="1700" b="1"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700" b="1" dirty="0">
                              <a:solidFill>
                                <a:srgbClr val="000000"/>
                              </a:solidFill>
                              <a:effectLst/>
                              <a:latin typeface="Times New Roman" panose="02020603050405020304" pitchFamily="18" charset="0"/>
                              <a:ea typeface="Times New Roman"/>
                              <a:cs typeface="Times New Roman" panose="02020603050405020304" pitchFamily="18" charset="0"/>
                            </a:rPr>
                            <a:t>30.1***</a:t>
                          </a:r>
                          <a:endParaRPr lang="en-US" sz="1700" b="1"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700" b="1" dirty="0">
                              <a:solidFill>
                                <a:srgbClr val="000000"/>
                              </a:solidFill>
                              <a:effectLst/>
                              <a:latin typeface="Times New Roman" panose="02020603050405020304" pitchFamily="18" charset="0"/>
                              <a:ea typeface="Times New Roman"/>
                              <a:cs typeface="Times New Roman" panose="02020603050405020304" pitchFamily="18" charset="0"/>
                            </a:rPr>
                            <a:t>31.4***</a:t>
                          </a:r>
                          <a:endParaRPr lang="en-US" sz="1700" b="1" dirty="0">
                            <a:effectLst/>
                            <a:latin typeface="Times New Roman" panose="02020603050405020304" pitchFamily="18" charset="0"/>
                            <a:ea typeface="Calibri"/>
                            <a:cs typeface="Times New Roman" panose="02020603050405020304" pitchFamily="18" charset="0"/>
                          </a:endParaRPr>
                        </a:p>
                      </a:txBody>
                      <a:tcPr marL="68580" marR="68580" marT="0" marB="0" anchor="ctr">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bl>
              </a:graphicData>
            </a:graphic>
          </p:graphicFrame>
        </mc:Fallback>
      </mc:AlternateContent>
      <p:sp>
        <p:nvSpPr>
          <p:cNvPr id="39" name="Rechteck 32"/>
          <p:cNvSpPr/>
          <p:nvPr/>
        </p:nvSpPr>
        <p:spPr bwMode="auto">
          <a:xfrm>
            <a:off x="740528" y="26877676"/>
            <a:ext cx="10242231" cy="591293"/>
          </a:xfrm>
          <a:prstGeom prst="rect">
            <a:avLst/>
          </a:prstGeom>
          <a:solidFill>
            <a:srgbClr val="CCCCCC"/>
          </a:solidFill>
          <a:ln>
            <a:headEnd type="none" w="med" len="med"/>
            <a:tailEnd type="none" w="med" len="med"/>
          </a:ln>
          <a:scene3d>
            <a:camera prst="orthographicFront"/>
            <a:lightRig rig="threePt" dir="t"/>
          </a:scene3d>
          <a:sp3d>
            <a:bevelT/>
          </a:sp3d>
        </p:spPr>
        <p:style>
          <a:lnRef idx="2">
            <a:schemeClr val="accent2"/>
          </a:lnRef>
          <a:fillRef idx="1">
            <a:schemeClr val="lt1"/>
          </a:fillRef>
          <a:effectRef idx="0">
            <a:schemeClr val="accent2"/>
          </a:effectRef>
          <a:fontRef idx="minor">
            <a:schemeClr val="dk1"/>
          </a:fontRef>
        </p:style>
        <p:txBody>
          <a:bodyPr vert="horz" wrap="square" lIns="68671" tIns="34336" rIns="68671" bIns="34336" numCol="1" rtlCol="0" anchor="ctr" anchorCtr="0" compatLnSpc="1">
            <a:prstTxWarp prst="textNoShape">
              <a:avLst/>
            </a:prstTxWarp>
          </a:bodyPr>
          <a:lstStyle/>
          <a:p>
            <a:r>
              <a:rPr lang="en-US" sz="2500" b="1" dirty="0" smtClean="0">
                <a:solidFill>
                  <a:srgbClr val="00008E"/>
                </a:solidFill>
                <a:latin typeface="Times New Roman" panose="02020603050405020304" pitchFamily="18" charset="0"/>
                <a:cs typeface="Times New Roman" panose="02020603050405020304" pitchFamily="18" charset="0"/>
              </a:rPr>
              <a:t>III. Data </a:t>
            </a:r>
            <a:r>
              <a:rPr lang="en-US" sz="2500" b="1" dirty="0" smtClean="0">
                <a:solidFill>
                  <a:srgbClr val="00008E"/>
                </a:solidFill>
                <a:latin typeface="Times New Roman" panose="02020603050405020304" pitchFamily="18" charset="0"/>
                <a:cs typeface="Times New Roman" panose="02020603050405020304" pitchFamily="18" charset="0"/>
              </a:rPr>
              <a:t>and unit of analysis</a:t>
            </a:r>
            <a:endParaRPr lang="en-US" sz="2500" b="1" dirty="0">
              <a:solidFill>
                <a:srgbClr val="00008E"/>
              </a:solidFill>
              <a:latin typeface="Times New Roman" panose="02020603050405020304" pitchFamily="18" charset="0"/>
              <a:cs typeface="Times New Roman" panose="02020603050405020304" pitchFamily="18" charset="0"/>
            </a:endParaRPr>
          </a:p>
        </p:txBody>
      </p:sp>
      <p:sp>
        <p:nvSpPr>
          <p:cNvPr id="40" name="Textfeld 40"/>
          <p:cNvSpPr txBox="1"/>
          <p:nvPr/>
        </p:nvSpPr>
        <p:spPr>
          <a:xfrm>
            <a:off x="751439" y="27505426"/>
            <a:ext cx="10241280" cy="2654666"/>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lIns="68671" tIns="34336" rIns="68671" bIns="34336" rtlCol="0">
            <a:spAutoFit/>
          </a:bodyPr>
          <a:lstStyle/>
          <a:p>
            <a:pPr marL="342900" indent="-342900" algn="just">
              <a:buFont typeface="Wingdings" panose="05000000000000000000" pitchFamily="2" charset="2"/>
              <a:buChar char="Ø"/>
            </a:pPr>
            <a:r>
              <a:rPr lang="en-US" b="1" dirty="0" smtClean="0">
                <a:solidFill>
                  <a:schemeClr val="tx1"/>
                </a:solidFill>
                <a:latin typeface="Times New Roman" panose="02020603050405020304" pitchFamily="18" charset="0"/>
                <a:cs typeface="Times New Roman" panose="02020603050405020304" pitchFamily="18" charset="0"/>
              </a:rPr>
              <a:t>Data:</a:t>
            </a:r>
            <a:r>
              <a:rPr lang="en-US" dirty="0" smtClean="0">
                <a:solidFill>
                  <a:schemeClr val="tx1"/>
                </a:solidFill>
                <a:latin typeface="Times New Roman" panose="02020603050405020304" pitchFamily="18" charset="0"/>
                <a:cs typeface="Times New Roman" panose="02020603050405020304" pitchFamily="18" charset="0"/>
              </a:rPr>
              <a:t> </a:t>
            </a:r>
            <a:r>
              <a:rPr lang="en-US" dirty="0" smtClean="0">
                <a:solidFill>
                  <a:schemeClr val="tx1"/>
                </a:solidFill>
                <a:latin typeface="Times New Roman" panose="02020603050405020304" pitchFamily="18" charset="0"/>
                <a:cs typeface="Times New Roman" panose="02020603050405020304" pitchFamily="18" charset="0"/>
              </a:rPr>
              <a:t>The four </a:t>
            </a:r>
            <a:r>
              <a:rPr lang="en-US" dirty="0">
                <a:solidFill>
                  <a:schemeClr val="tx1"/>
                </a:solidFill>
                <a:latin typeface="Times New Roman" panose="02020603050405020304" pitchFamily="18" charset="0"/>
                <a:cs typeface="Times New Roman" panose="02020603050405020304" pitchFamily="18" charset="0"/>
              </a:rPr>
              <a:t>most recent available rounds of the </a:t>
            </a:r>
            <a:r>
              <a:rPr lang="en-US" dirty="0" smtClean="0">
                <a:solidFill>
                  <a:schemeClr val="tx1"/>
                </a:solidFill>
                <a:latin typeface="Times New Roman" panose="02020603050405020304" pitchFamily="18" charset="0"/>
                <a:cs typeface="Times New Roman" panose="02020603050405020304" pitchFamily="18" charset="0"/>
              </a:rPr>
              <a:t>Nicaragua Living </a:t>
            </a:r>
            <a:r>
              <a:rPr lang="en-US" dirty="0">
                <a:solidFill>
                  <a:schemeClr val="tx1"/>
                </a:solidFill>
                <a:latin typeface="Times New Roman" panose="02020603050405020304" pitchFamily="18" charset="0"/>
                <a:cs typeface="Times New Roman" panose="02020603050405020304" pitchFamily="18" charset="0"/>
              </a:rPr>
              <a:t>Standards </a:t>
            </a:r>
            <a:r>
              <a:rPr lang="en-US" dirty="0" smtClean="0">
                <a:solidFill>
                  <a:schemeClr val="tx1"/>
                </a:solidFill>
                <a:latin typeface="Times New Roman" panose="02020603050405020304" pitchFamily="18" charset="0"/>
                <a:cs typeface="Times New Roman" panose="02020603050405020304" pitchFamily="18" charset="0"/>
              </a:rPr>
              <a:t>Measurement Survey, </a:t>
            </a:r>
            <a:r>
              <a:rPr lang="en-US" dirty="0">
                <a:solidFill>
                  <a:schemeClr val="tx1"/>
                </a:solidFill>
                <a:latin typeface="Times New Roman" panose="02020603050405020304" pitchFamily="18" charset="0"/>
                <a:cs typeface="Times New Roman" panose="02020603050405020304" pitchFamily="18" charset="0"/>
              </a:rPr>
              <a:t>conducted by the National Institute of Development </a:t>
            </a:r>
            <a:r>
              <a:rPr lang="en-US" dirty="0" smtClean="0">
                <a:solidFill>
                  <a:schemeClr val="tx1"/>
                </a:solidFill>
                <a:latin typeface="Times New Roman" panose="02020603050405020304" pitchFamily="18" charset="0"/>
                <a:cs typeface="Times New Roman" panose="02020603050405020304" pitchFamily="18" charset="0"/>
              </a:rPr>
              <a:t>Information with </a:t>
            </a:r>
            <a:r>
              <a:rPr lang="en-US" dirty="0">
                <a:solidFill>
                  <a:schemeClr val="tx1"/>
                </a:solidFill>
                <a:latin typeface="Times New Roman" panose="02020603050405020304" pitchFamily="18" charset="0"/>
                <a:cs typeface="Times New Roman" panose="02020603050405020304" pitchFamily="18" charset="0"/>
              </a:rPr>
              <a:t>support from the </a:t>
            </a:r>
            <a:r>
              <a:rPr lang="en-US" dirty="0" smtClean="0">
                <a:solidFill>
                  <a:schemeClr val="tx1"/>
                </a:solidFill>
                <a:latin typeface="Times New Roman" panose="02020603050405020304" pitchFamily="18" charset="0"/>
                <a:cs typeface="Times New Roman" panose="02020603050405020304" pitchFamily="18" charset="0"/>
              </a:rPr>
              <a:t>WB </a:t>
            </a:r>
            <a:r>
              <a:rPr lang="en-US" dirty="0">
                <a:solidFill>
                  <a:schemeClr val="tx1"/>
                </a:solidFill>
                <a:latin typeface="Times New Roman" panose="02020603050405020304" pitchFamily="18" charset="0"/>
                <a:cs typeface="Times New Roman" panose="02020603050405020304" pitchFamily="18" charset="0"/>
              </a:rPr>
              <a:t>in 2001, 2005, 2009, and </a:t>
            </a:r>
            <a:r>
              <a:rPr lang="en-US" dirty="0" smtClean="0">
                <a:solidFill>
                  <a:schemeClr val="tx1"/>
                </a:solidFill>
                <a:latin typeface="Times New Roman" panose="02020603050405020304" pitchFamily="18" charset="0"/>
                <a:cs typeface="Times New Roman" panose="02020603050405020304" pitchFamily="18" charset="0"/>
              </a:rPr>
              <a:t>2014. The survey is the one used to monitor progress in monetary poverty reduction.</a:t>
            </a:r>
            <a:endParaRPr lang="en-US" dirty="0" smtClean="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n-US" b="1" dirty="0" smtClean="0">
                <a:solidFill>
                  <a:schemeClr val="tx1"/>
                </a:solidFill>
                <a:latin typeface="Times New Roman" panose="02020603050405020304" pitchFamily="18" charset="0"/>
                <a:cs typeface="Times New Roman" panose="02020603050405020304" pitchFamily="18" charset="0"/>
              </a:rPr>
              <a:t>Unit </a:t>
            </a:r>
            <a:r>
              <a:rPr lang="en-US" b="1" dirty="0" smtClean="0">
                <a:solidFill>
                  <a:schemeClr val="tx1"/>
                </a:solidFill>
                <a:latin typeface="Times New Roman" panose="02020603050405020304" pitchFamily="18" charset="0"/>
                <a:cs typeface="Times New Roman" panose="02020603050405020304" pitchFamily="18" charset="0"/>
              </a:rPr>
              <a:t>of analysis:</a:t>
            </a:r>
            <a:r>
              <a:rPr lang="en-US" dirty="0" smtClean="0">
                <a:solidFill>
                  <a:schemeClr val="tx1"/>
                </a:solidFill>
                <a:latin typeface="Times New Roman" panose="02020603050405020304" pitchFamily="18" charset="0"/>
                <a:cs typeface="Times New Roman" panose="02020603050405020304" pitchFamily="18" charset="0"/>
              </a:rPr>
              <a:t> the person, household </a:t>
            </a:r>
            <a:r>
              <a:rPr lang="en-US" dirty="0">
                <a:solidFill>
                  <a:schemeClr val="tx1"/>
                </a:solidFill>
                <a:latin typeface="Times New Roman" panose="02020603050405020304" pitchFamily="18" charset="0"/>
                <a:cs typeface="Times New Roman" panose="02020603050405020304" pitchFamily="18" charset="0"/>
              </a:rPr>
              <a:t>members who completed a full </a:t>
            </a:r>
            <a:r>
              <a:rPr lang="en-US" dirty="0" smtClean="0">
                <a:solidFill>
                  <a:schemeClr val="tx1"/>
                </a:solidFill>
                <a:latin typeface="Times New Roman" panose="02020603050405020304" pitchFamily="18" charset="0"/>
                <a:cs typeface="Times New Roman" panose="02020603050405020304" pitchFamily="18" charset="0"/>
              </a:rPr>
              <a:t>interview (22,589 people in 2001, 36,383 people in 2005, 30,258 people in 2009, and 29,381 people in 2014).</a:t>
            </a:r>
            <a:endParaRPr lang="en-US" sz="3000" b="1" dirty="0">
              <a:solidFill>
                <a:schemeClr val="accent6">
                  <a:lumMod val="60000"/>
                  <a:lumOff val="40000"/>
                </a:schemeClr>
              </a:solidFill>
              <a:latin typeface="Times New Roman" panose="02020603050405020304" pitchFamily="18" charset="0"/>
              <a:cs typeface="Times New Roman" panose="02020603050405020304" pitchFamily="18" charset="0"/>
            </a:endParaRPr>
          </a:p>
        </p:txBody>
      </p:sp>
      <p:sp>
        <p:nvSpPr>
          <p:cNvPr id="32" name="Rechteck 32"/>
          <p:cNvSpPr/>
          <p:nvPr/>
        </p:nvSpPr>
        <p:spPr bwMode="auto">
          <a:xfrm>
            <a:off x="11139703" y="27260355"/>
            <a:ext cx="10241280" cy="591293"/>
          </a:xfrm>
          <a:prstGeom prst="rect">
            <a:avLst/>
          </a:prstGeom>
          <a:solidFill>
            <a:srgbClr val="CCCCCC"/>
          </a:solidFill>
          <a:ln>
            <a:headEnd type="none" w="med" len="med"/>
            <a:tailEnd type="none" w="med" len="med"/>
          </a:ln>
          <a:scene3d>
            <a:camera prst="orthographicFront"/>
            <a:lightRig rig="threePt" dir="t"/>
          </a:scene3d>
          <a:sp3d>
            <a:bevelT/>
          </a:sp3d>
        </p:spPr>
        <p:style>
          <a:lnRef idx="2">
            <a:schemeClr val="accent2"/>
          </a:lnRef>
          <a:fillRef idx="1">
            <a:schemeClr val="lt1"/>
          </a:fillRef>
          <a:effectRef idx="0">
            <a:schemeClr val="accent2"/>
          </a:effectRef>
          <a:fontRef idx="minor">
            <a:schemeClr val="dk1"/>
          </a:fontRef>
        </p:style>
        <p:txBody>
          <a:bodyPr vert="horz" wrap="square" lIns="68671" tIns="34336" rIns="68671" bIns="34336" numCol="1" rtlCol="0" anchor="ctr" anchorCtr="0" compatLnSpc="1">
            <a:prstTxWarp prst="textNoShape">
              <a:avLst/>
            </a:prstTxWarp>
          </a:bodyPr>
          <a:lstStyle/>
          <a:p>
            <a:r>
              <a:rPr lang="en-US" sz="2500" b="1" dirty="0" smtClean="0">
                <a:solidFill>
                  <a:srgbClr val="00008E"/>
                </a:solidFill>
                <a:latin typeface="Times New Roman" panose="02020603050405020304" pitchFamily="18" charset="0"/>
                <a:cs typeface="Times New Roman" panose="02020603050405020304" pitchFamily="18" charset="0"/>
              </a:rPr>
              <a:t>VI. Concluding remark</a:t>
            </a:r>
            <a:endParaRPr lang="en-US" sz="2500" b="1" dirty="0">
              <a:solidFill>
                <a:srgbClr val="00008E"/>
              </a:solidFill>
              <a:latin typeface="Times New Roman" panose="02020603050405020304" pitchFamily="18" charset="0"/>
              <a:cs typeface="Times New Roman" panose="02020603050405020304" pitchFamily="18" charset="0"/>
            </a:endParaRPr>
          </a:p>
        </p:txBody>
      </p:sp>
      <p:sp>
        <p:nvSpPr>
          <p:cNvPr id="35" name="Textfeld 40"/>
          <p:cNvSpPr txBox="1"/>
          <p:nvPr/>
        </p:nvSpPr>
        <p:spPr>
          <a:xfrm>
            <a:off x="11139700" y="27891338"/>
            <a:ext cx="10241280" cy="2285334"/>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lIns="68671" tIns="34336" rIns="68671" bIns="34336" rtlCol="0">
            <a:spAutoFit/>
          </a:bodyPr>
          <a:lstStyle/>
          <a:p>
            <a:pPr marL="342900" indent="-342900" algn="just">
              <a:buFont typeface="Wingdings" panose="05000000000000000000" pitchFamily="2" charset="2"/>
              <a:buChar char="Ø"/>
            </a:pPr>
            <a:r>
              <a:rPr lang="en-US" dirty="0" smtClean="0">
                <a:solidFill>
                  <a:schemeClr val="tx1"/>
                </a:solidFill>
                <a:latin typeface="Times New Roman" panose="02020603050405020304" pitchFamily="18" charset="0"/>
                <a:cs typeface="Times New Roman" panose="02020603050405020304" pitchFamily="18" charset="0"/>
              </a:rPr>
              <a:t>Although multidimensional poverty in Nicaragua </a:t>
            </a:r>
            <a:r>
              <a:rPr lang="en-US" dirty="0">
                <a:solidFill>
                  <a:schemeClr val="tx1"/>
                </a:solidFill>
                <a:latin typeface="Times New Roman" panose="02020603050405020304" pitchFamily="18" charset="0"/>
                <a:cs typeface="Times New Roman" panose="02020603050405020304" pitchFamily="18" charset="0"/>
              </a:rPr>
              <a:t>decreased by at least 17% between 2001 and </a:t>
            </a:r>
            <a:r>
              <a:rPr lang="en-US" dirty="0" smtClean="0">
                <a:solidFill>
                  <a:schemeClr val="tx1"/>
                </a:solidFill>
                <a:latin typeface="Times New Roman" panose="02020603050405020304" pitchFamily="18" charset="0"/>
                <a:cs typeface="Times New Roman" panose="02020603050405020304" pitchFamily="18" charset="0"/>
              </a:rPr>
              <a:t>2014, inequality </a:t>
            </a:r>
            <a:r>
              <a:rPr lang="en-US" dirty="0">
                <a:solidFill>
                  <a:schemeClr val="tx1"/>
                </a:solidFill>
                <a:latin typeface="Times New Roman" panose="02020603050405020304" pitchFamily="18" charset="0"/>
                <a:cs typeface="Times New Roman" panose="02020603050405020304" pitchFamily="18" charset="0"/>
              </a:rPr>
              <a:t>among </a:t>
            </a:r>
            <a:r>
              <a:rPr lang="en-US" dirty="0" smtClean="0">
                <a:solidFill>
                  <a:schemeClr val="tx1"/>
                </a:solidFill>
                <a:latin typeface="Times New Roman" panose="02020603050405020304" pitchFamily="18" charset="0"/>
                <a:cs typeface="Times New Roman" panose="02020603050405020304" pitchFamily="18" charset="0"/>
              </a:rPr>
              <a:t>the poor increased </a:t>
            </a:r>
            <a:r>
              <a:rPr lang="en-US" dirty="0">
                <a:solidFill>
                  <a:schemeClr val="tx1"/>
                </a:solidFill>
                <a:latin typeface="Times New Roman" panose="02020603050405020304" pitchFamily="18" charset="0"/>
                <a:cs typeface="Times New Roman" panose="02020603050405020304" pitchFamily="18" charset="0"/>
              </a:rPr>
              <a:t>by at least 24% in this </a:t>
            </a:r>
            <a:r>
              <a:rPr lang="en-US" dirty="0" smtClean="0">
                <a:solidFill>
                  <a:schemeClr val="tx1"/>
                </a:solidFill>
                <a:latin typeface="Times New Roman" panose="02020603050405020304" pitchFamily="18" charset="0"/>
                <a:cs typeface="Times New Roman" panose="02020603050405020304" pitchFamily="18" charset="0"/>
              </a:rPr>
              <a:t>period, a finding that is ignored by the mainstream approach and suggests </a:t>
            </a:r>
            <a:r>
              <a:rPr lang="en-US" dirty="0">
                <a:solidFill>
                  <a:schemeClr val="tx1"/>
                </a:solidFill>
                <a:latin typeface="Times New Roman" panose="02020603050405020304" pitchFamily="18" charset="0"/>
                <a:cs typeface="Times New Roman" panose="02020603050405020304" pitchFamily="18" charset="0"/>
              </a:rPr>
              <a:t>that progress in </a:t>
            </a:r>
            <a:r>
              <a:rPr lang="en-US" dirty="0" smtClean="0">
                <a:solidFill>
                  <a:schemeClr val="tx1"/>
                </a:solidFill>
                <a:latin typeface="Times New Roman" panose="02020603050405020304" pitchFamily="18" charset="0"/>
                <a:cs typeface="Times New Roman" panose="02020603050405020304" pitchFamily="18" charset="0"/>
              </a:rPr>
              <a:t>multidimensional </a:t>
            </a:r>
            <a:r>
              <a:rPr lang="en-US" dirty="0">
                <a:solidFill>
                  <a:schemeClr val="tx1"/>
                </a:solidFill>
                <a:latin typeface="Times New Roman" panose="02020603050405020304" pitchFamily="18" charset="0"/>
                <a:cs typeface="Times New Roman" panose="02020603050405020304" pitchFamily="18" charset="0"/>
              </a:rPr>
              <a:t>poverty reduction in </a:t>
            </a:r>
            <a:r>
              <a:rPr lang="en-US" dirty="0" smtClean="0">
                <a:solidFill>
                  <a:schemeClr val="tx1"/>
                </a:solidFill>
                <a:latin typeface="Times New Roman" panose="02020603050405020304" pitchFamily="18" charset="0"/>
                <a:cs typeface="Times New Roman" panose="02020603050405020304" pitchFamily="18" charset="0"/>
              </a:rPr>
              <a:t>this country </a:t>
            </a:r>
            <a:r>
              <a:rPr lang="en-US" dirty="0">
                <a:solidFill>
                  <a:schemeClr val="tx1"/>
                </a:solidFill>
                <a:latin typeface="Times New Roman" panose="02020603050405020304" pitchFamily="18" charset="0"/>
                <a:cs typeface="Times New Roman" panose="02020603050405020304" pitchFamily="18" charset="0"/>
              </a:rPr>
              <a:t>seems to be leaving behind the poorest of the </a:t>
            </a:r>
            <a:r>
              <a:rPr lang="en-US" dirty="0" smtClean="0">
                <a:solidFill>
                  <a:schemeClr val="tx1"/>
                </a:solidFill>
                <a:latin typeface="Times New Roman" panose="02020603050405020304" pitchFamily="18" charset="0"/>
                <a:cs typeface="Times New Roman" panose="02020603050405020304" pitchFamily="18" charset="0"/>
              </a:rPr>
              <a:t>poor, challenging thus the overarching concern of the SDGs.</a:t>
            </a:r>
            <a:endParaRPr lang="en-US" sz="3000" b="1" dirty="0">
              <a:solidFill>
                <a:schemeClr val="accent6">
                  <a:lumMod val="60000"/>
                  <a:lumOff val="40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173538" rtl="0" eaLnBrk="1" fontAlgn="base" latinLnBrk="0" hangingPunct="1">
          <a:lnSpc>
            <a:spcPct val="10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173538" rtl="0" eaLnBrk="1" fontAlgn="base" latinLnBrk="0" hangingPunct="1">
          <a:lnSpc>
            <a:spcPct val="10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0E509D226E5AD479357CAEEA4DB6A35" ma:contentTypeVersion="0" ma:contentTypeDescription="Create a new document." ma:contentTypeScope="" ma:versionID="420f08ce0f7e7e47a7353331de922323">
  <xsd:schema xmlns:xsd="http://www.w3.org/2001/XMLSchema" xmlns:xs="http://www.w3.org/2001/XMLSchema" xmlns:p="http://schemas.microsoft.com/office/2006/metadata/properties" targetNamespace="http://schemas.microsoft.com/office/2006/metadata/properties" ma:root="true" ma:fieldsID="4606014966f62809c3aa1590cf73b2e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40299C-6414-48C5-802C-FE7577CF04D5}">
  <ds:schemaRefs>
    <ds:schemaRef ds:uri="http://purl.org/dc/terms/"/>
    <ds:schemaRef ds:uri="http://purl.org/dc/elements/1.1/"/>
    <ds:schemaRef ds:uri="http://purl.org/dc/dcmitype/"/>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8364AD1-9D05-47FD-A913-FF9045127A57}">
  <ds:schemaRefs>
    <ds:schemaRef ds:uri="http://schemas.microsoft.com/sharepoint/v3/contenttype/forms"/>
  </ds:schemaRefs>
</ds:datastoreItem>
</file>

<file path=customXml/itemProps3.xml><?xml version="1.0" encoding="utf-8"?>
<ds:datastoreItem xmlns:ds="http://schemas.openxmlformats.org/officeDocument/2006/customXml" ds:itemID="{D7C90858-1EB9-488A-B245-0C324FE7B6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299</TotalTime>
  <Words>1651</Words>
  <Application>Microsoft Office PowerPoint</Application>
  <PresentationFormat>Custom</PresentationFormat>
  <Paragraphs>233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Cambria Math</vt:lpstr>
      <vt:lpstr>Times New Roman</vt:lpstr>
      <vt:lpstr>Wingdings</vt:lpstr>
      <vt:lpstr>Standarddesign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STORMA Postervorlage</dc:title>
  <dc:creator>dstiete</dc:creator>
  <cp:lastModifiedBy>DIE06</cp:lastModifiedBy>
  <cp:revision>869</cp:revision>
  <cp:lastPrinted>2019-10-28T10:51:34Z</cp:lastPrinted>
  <dcterms:created xsi:type="dcterms:W3CDTF">2003-02-03T13:41:01Z</dcterms:created>
  <dcterms:modified xsi:type="dcterms:W3CDTF">2019-10-28T13:02:21Z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0x01010090E509D226E5AD479357CAEEA4DB6A35</vt:lpwstr>
  </property>
</Properties>
</file>