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693" r:id="rId3"/>
    <p:sldId id="338" r:id="rId4"/>
    <p:sldId id="294" r:id="rId5"/>
    <p:sldId id="340" r:id="rId6"/>
    <p:sldId id="335" r:id="rId7"/>
    <p:sldId id="341" r:id="rId8"/>
    <p:sldId id="343" r:id="rId9"/>
    <p:sldId id="692" r:id="rId10"/>
    <p:sldId id="257" r:id="rId11"/>
    <p:sldId id="666" r:id="rId12"/>
    <p:sldId id="670" r:id="rId13"/>
    <p:sldId id="690" r:id="rId14"/>
    <p:sldId id="350" r:id="rId15"/>
    <p:sldId id="289" r:id="rId16"/>
    <p:sldId id="277" r:id="rId17"/>
    <p:sldId id="286" r:id="rId18"/>
    <p:sldId id="668" r:id="rId19"/>
    <p:sldId id="347" r:id="rId20"/>
    <p:sldId id="672" r:id="rId21"/>
    <p:sldId id="673" r:id="rId22"/>
    <p:sldId id="674" r:id="rId23"/>
    <p:sldId id="675" r:id="rId24"/>
    <p:sldId id="348" r:id="rId25"/>
    <p:sldId id="645" r:id="rId26"/>
    <p:sldId id="671" r:id="rId27"/>
    <p:sldId id="685" r:id="rId28"/>
    <p:sldId id="686" r:id="rId29"/>
    <p:sldId id="688" r:id="rId30"/>
    <p:sldId id="694" r:id="rId31"/>
    <p:sldId id="6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8879C70-7D3C-464F-8291-1B35440CCBE8}">
          <p14:sldIdLst>
            <p14:sldId id="256"/>
            <p14:sldId id="693"/>
            <p14:sldId id="338"/>
          </p14:sldIdLst>
        </p14:section>
        <p14:section name="Framework for a Satellite Account" id="{C319478E-D5C7-483F-8F54-22E230667CBB}">
          <p14:sldIdLst>
            <p14:sldId id="294"/>
            <p14:sldId id="340"/>
            <p14:sldId id="335"/>
            <p14:sldId id="341"/>
            <p14:sldId id="343"/>
          </p14:sldIdLst>
        </p14:section>
        <p14:section name="Price and Volume Measurement Affected by Digitalization" id="{210430F6-C7C4-436F-9CF0-1FE0E507CC55}">
          <p14:sldIdLst>
            <p14:sldId id="692"/>
            <p14:sldId id="257"/>
            <p14:sldId id="666"/>
            <p14:sldId id="670"/>
            <p14:sldId id="690"/>
          </p14:sldIdLst>
        </p14:section>
        <p14:section name="Recording and Valuation of Data" id="{E63EF4FC-FAFF-4710-B160-F85140D72352}">
          <p14:sldIdLst>
            <p14:sldId id="350"/>
            <p14:sldId id="289"/>
            <p14:sldId id="277"/>
            <p14:sldId id="286"/>
            <p14:sldId id="668"/>
          </p14:sldIdLst>
        </p14:section>
        <p14:section name="&quot;Free&quot; Products" id="{742CC284-174E-4BB2-851B-AD64670599A8}">
          <p14:sldIdLst>
            <p14:sldId id="347"/>
            <p14:sldId id="672"/>
            <p14:sldId id="673"/>
            <p14:sldId id="674"/>
            <p14:sldId id="675"/>
          </p14:sldIdLst>
        </p14:section>
        <p14:section name="Recording of Crypto-Assets" id="{AC7720DC-3DDE-498C-BA96-C96A81EB0B19}">
          <p14:sldIdLst>
            <p14:sldId id="348"/>
            <p14:sldId id="645"/>
            <p14:sldId id="671"/>
            <p14:sldId id="685"/>
            <p14:sldId id="686"/>
            <p14:sldId id="688"/>
            <p14:sldId id="694"/>
            <p14:sldId id="695"/>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ard, Annabel" initials="JA" lastIdx="7" clrIdx="0">
    <p:extLst>
      <p:ext uri="{19B8F6BF-5375-455C-9EA6-DF929625EA0E}">
        <p15:presenceInfo xmlns:p15="http://schemas.microsoft.com/office/powerpoint/2012/main" userId="S-1-5-21-75260257-676945368-1897138802-29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9" autoAdjust="0"/>
    <p:restoredTop sz="91906" autoAdjust="0"/>
  </p:normalViewPr>
  <p:slideViewPr>
    <p:cSldViewPr snapToGrid="0">
      <p:cViewPr varScale="1">
        <p:scale>
          <a:sx n="114" d="100"/>
          <a:sy n="114" d="100"/>
        </p:scale>
        <p:origin x="450" y="102"/>
      </p:cViewPr>
      <p:guideLst>
        <p:guide pos="3840"/>
        <p:guide orient="horz" pos="2568"/>
      </p:guideLst>
    </p:cSldViewPr>
  </p:slideViewPr>
  <p:notesTextViewPr>
    <p:cViewPr>
      <p:scale>
        <a:sx n="3" d="2"/>
        <a:sy n="3" d="2"/>
      </p:scale>
      <p:origin x="0" y="0"/>
    </p:cViewPr>
  </p:notesTextViewPr>
  <p:sorterViewPr>
    <p:cViewPr>
      <p:scale>
        <a:sx n="100" d="100"/>
        <a:sy n="100" d="100"/>
      </p:scale>
      <p:origin x="0" y="-269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13094D-B464-4795-85A3-2E5B07C047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6521107-695C-4594-B0BF-DEF0C83E90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FE5E0A-B22E-47F7-A268-14FF2A2C8ADD}" type="datetimeFigureOut">
              <a:rPr lang="en-US" smtClean="0"/>
              <a:t>8/25/2020</a:t>
            </a:fld>
            <a:endParaRPr lang="en-US" dirty="0"/>
          </a:p>
        </p:txBody>
      </p:sp>
      <p:sp>
        <p:nvSpPr>
          <p:cNvPr id="4" name="Footer Placeholder 3">
            <a:extLst>
              <a:ext uri="{FF2B5EF4-FFF2-40B4-BE49-F238E27FC236}">
                <a16:creationId xmlns:a16="http://schemas.microsoft.com/office/drawing/2014/main" id="{353CCBB5-54EF-4533-BBF9-0EC3D2C01A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E5CC5B-AD10-4375-89E0-418139D85D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EC19A-6593-4BFA-A86A-B30D5C4634AF}" type="slidenum">
              <a:rPr lang="en-US" smtClean="0"/>
              <a:t>‹#›</a:t>
            </a:fld>
            <a:endParaRPr lang="en-US" dirty="0"/>
          </a:p>
        </p:txBody>
      </p:sp>
    </p:spTree>
    <p:extLst>
      <p:ext uri="{BB962C8B-B14F-4D97-AF65-F5344CB8AC3E}">
        <p14:creationId xmlns:p14="http://schemas.microsoft.com/office/powerpoint/2010/main" val="2517858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26ED0-B293-4837-AFFF-D024CADC9DD0}"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BF179-8FF4-4D17-BC0C-C72C8DB30EE1}" type="slidenum">
              <a:rPr lang="en-US" smtClean="0"/>
              <a:t>‹#›</a:t>
            </a:fld>
            <a:endParaRPr lang="en-US" dirty="0"/>
          </a:p>
        </p:txBody>
      </p:sp>
    </p:spTree>
    <p:extLst>
      <p:ext uri="{BB962C8B-B14F-4D97-AF65-F5344CB8AC3E}">
        <p14:creationId xmlns:p14="http://schemas.microsoft.com/office/powerpoint/2010/main" val="405935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BF179-8FF4-4D17-BC0C-C72C8DB30EE1}" type="slidenum">
              <a:rPr lang="en-US" smtClean="0"/>
              <a:t>1</a:t>
            </a:fld>
            <a:endParaRPr lang="en-US" dirty="0"/>
          </a:p>
        </p:txBody>
      </p:sp>
    </p:spTree>
    <p:extLst>
      <p:ext uri="{BB962C8B-B14F-4D97-AF65-F5344CB8AC3E}">
        <p14:creationId xmlns:p14="http://schemas.microsoft.com/office/powerpoint/2010/main" val="87394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BF179-8FF4-4D17-BC0C-C72C8DB30EE1}" type="slidenum">
              <a:rPr lang="en-US" smtClean="0"/>
              <a:t>22</a:t>
            </a:fld>
            <a:endParaRPr lang="en-US" dirty="0"/>
          </a:p>
        </p:txBody>
      </p:sp>
    </p:spTree>
    <p:extLst>
      <p:ext uri="{BB962C8B-B14F-4D97-AF65-F5344CB8AC3E}">
        <p14:creationId xmlns:p14="http://schemas.microsoft.com/office/powerpoint/2010/main" val="255951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BF179-8FF4-4D17-BC0C-C72C8DB30EE1}" type="slidenum">
              <a:rPr lang="en-US" smtClean="0"/>
              <a:t>23</a:t>
            </a:fld>
            <a:endParaRPr lang="en-US" dirty="0"/>
          </a:p>
        </p:txBody>
      </p:sp>
    </p:spTree>
    <p:extLst>
      <p:ext uri="{BB962C8B-B14F-4D97-AF65-F5344CB8AC3E}">
        <p14:creationId xmlns:p14="http://schemas.microsoft.com/office/powerpoint/2010/main" val="202210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9BF179-8FF4-4D17-BC0C-C72C8DB30EE1}" type="slidenum">
              <a:rPr lang="en-US" smtClean="0"/>
              <a:t>24</a:t>
            </a:fld>
            <a:endParaRPr lang="en-US" dirty="0"/>
          </a:p>
        </p:txBody>
      </p:sp>
    </p:spTree>
    <p:extLst>
      <p:ext uri="{BB962C8B-B14F-4D97-AF65-F5344CB8AC3E}">
        <p14:creationId xmlns:p14="http://schemas.microsoft.com/office/powerpoint/2010/main" val="107313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D75617-1704-467C-A5FF-A6E80373A5AB}" type="slidenum">
              <a:rPr lang="en-US" smtClean="0"/>
              <a:pPr/>
              <a:t>25</a:t>
            </a:fld>
            <a:endParaRPr lang="en-US" dirty="0"/>
          </a:p>
        </p:txBody>
      </p:sp>
    </p:spTree>
    <p:extLst>
      <p:ext uri="{BB962C8B-B14F-4D97-AF65-F5344CB8AC3E}">
        <p14:creationId xmlns:p14="http://schemas.microsoft.com/office/powerpoint/2010/main" val="39450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D75617-1704-467C-A5FF-A6E80373A5AB}" type="slidenum">
              <a:rPr lang="en-US" smtClean="0"/>
              <a:pPr/>
              <a:t>26</a:t>
            </a:fld>
            <a:endParaRPr lang="en-US" dirty="0"/>
          </a:p>
        </p:txBody>
      </p:sp>
    </p:spTree>
    <p:extLst>
      <p:ext uri="{BB962C8B-B14F-4D97-AF65-F5344CB8AC3E}">
        <p14:creationId xmlns:p14="http://schemas.microsoft.com/office/powerpoint/2010/main" val="278891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D75617-1704-467C-A5FF-A6E80373A5AB}" type="slidenum">
              <a:rPr lang="en-US" smtClean="0"/>
              <a:pPr/>
              <a:t>27</a:t>
            </a:fld>
            <a:endParaRPr lang="en-US" dirty="0"/>
          </a:p>
        </p:txBody>
      </p:sp>
    </p:spTree>
    <p:extLst>
      <p:ext uri="{BB962C8B-B14F-4D97-AF65-F5344CB8AC3E}">
        <p14:creationId xmlns:p14="http://schemas.microsoft.com/office/powerpoint/2010/main" val="109062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D75617-1704-467C-A5FF-A6E80373A5AB}" type="slidenum">
              <a:rPr lang="en-US" smtClean="0"/>
              <a:pPr/>
              <a:t>28</a:t>
            </a:fld>
            <a:endParaRPr lang="en-US" dirty="0"/>
          </a:p>
        </p:txBody>
      </p:sp>
    </p:spTree>
    <p:extLst>
      <p:ext uri="{BB962C8B-B14F-4D97-AF65-F5344CB8AC3E}">
        <p14:creationId xmlns:p14="http://schemas.microsoft.com/office/powerpoint/2010/main" val="208616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D75617-1704-467C-A5FF-A6E80373A5AB}" type="slidenum">
              <a:rPr lang="en-US" smtClean="0"/>
              <a:pPr/>
              <a:t>29</a:t>
            </a:fld>
            <a:endParaRPr lang="en-US" dirty="0"/>
          </a:p>
        </p:txBody>
      </p:sp>
    </p:spTree>
    <p:extLst>
      <p:ext uri="{BB962C8B-B14F-4D97-AF65-F5344CB8AC3E}">
        <p14:creationId xmlns:p14="http://schemas.microsoft.com/office/powerpoint/2010/main" val="146051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9BF179-8FF4-4D17-BC0C-C72C8DB30EE1}" type="slidenum">
              <a:rPr lang="en-US" smtClean="0"/>
              <a:t>30</a:t>
            </a:fld>
            <a:endParaRPr lang="en-US" dirty="0"/>
          </a:p>
        </p:txBody>
      </p:sp>
    </p:spTree>
    <p:extLst>
      <p:ext uri="{BB962C8B-B14F-4D97-AF65-F5344CB8AC3E}">
        <p14:creationId xmlns:p14="http://schemas.microsoft.com/office/powerpoint/2010/main" val="239705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BF179-8FF4-4D17-BC0C-C72C8DB30EE1}" type="slidenum">
              <a:rPr lang="en-US" smtClean="0"/>
              <a:t>31</a:t>
            </a:fld>
            <a:endParaRPr lang="en-US" dirty="0"/>
          </a:p>
        </p:txBody>
      </p:sp>
    </p:spTree>
    <p:extLst>
      <p:ext uri="{BB962C8B-B14F-4D97-AF65-F5344CB8AC3E}">
        <p14:creationId xmlns:p14="http://schemas.microsoft.com/office/powerpoint/2010/main" val="165148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7F0CC-D124-4100-90A8-CA46B7919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59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from introduction to draft guidance</a:t>
            </a:r>
          </a:p>
        </p:txBody>
      </p:sp>
      <p:sp>
        <p:nvSpPr>
          <p:cNvPr id="4" name="Slide Number Placeholder 3"/>
          <p:cNvSpPr>
            <a:spLocks noGrp="1"/>
          </p:cNvSpPr>
          <p:nvPr>
            <p:ph type="sldNum" sz="quarter" idx="5"/>
          </p:nvPr>
        </p:nvSpPr>
        <p:spPr/>
        <p:txBody>
          <a:bodyPr/>
          <a:lstStyle/>
          <a:p>
            <a:fld id="{215353FF-E823-4A1E-AE78-CCCA604C67C0}" type="slidenum">
              <a:rPr lang="en-US" smtClean="0"/>
              <a:t>10</a:t>
            </a:fld>
            <a:endParaRPr lang="en-US" dirty="0"/>
          </a:p>
        </p:txBody>
      </p:sp>
    </p:spTree>
    <p:extLst>
      <p:ext uri="{BB962C8B-B14F-4D97-AF65-F5344CB8AC3E}">
        <p14:creationId xmlns:p14="http://schemas.microsoft.com/office/powerpoint/2010/main" val="99485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possibility that spending on digital goods and services is not picked up in traditional surveys and data sources or is misclassified</a:t>
            </a:r>
          </a:p>
          <a:p>
            <a:pPr lvl="1"/>
            <a:r>
              <a:rPr lang="en-US" dirty="0"/>
              <a:t>Most of the businesses which produce digital products have complex and nontraditional legal structures and business models. This makes classifying the economic activity and agents very challenging. (digital intermediaries)</a:t>
            </a:r>
          </a:p>
          <a:p>
            <a:pPr lvl="1"/>
            <a:r>
              <a:rPr lang="en-US" dirty="0"/>
              <a:t>There are important questions about where some of the economic agents providing the final services which may be ‘digitally-enabled’ are located vis-à-vis the production boundary.</a:t>
            </a:r>
          </a:p>
          <a:p>
            <a:pPr lvl="1"/>
            <a:r>
              <a:rPr lang="en-US" dirty="0"/>
              <a:t>Large proportions of the economic activity are with economic agents in different countries that are classified as nonresidents in the national accounts. As a result, their economic activity is out of scope of business surveys of the territories in which they operate.    </a:t>
            </a:r>
          </a:p>
          <a:p>
            <a:endParaRPr lang="en-US" dirty="0"/>
          </a:p>
          <a:p>
            <a:r>
              <a:rPr lang="en-US" dirty="0"/>
              <a:t>One, a typology of digital intermediary platforms may need to be developed to facilitate their classification and the subsequent development of recommendations on how to classify and record their transactions in the national accounts.</a:t>
            </a:r>
          </a:p>
          <a:p>
            <a:endParaRPr lang="en-US" dirty="0"/>
          </a:p>
          <a:p>
            <a:r>
              <a:rPr lang="en-US" dirty="0"/>
              <a:t>Household surveys may need to be expanded to include questions on household production. </a:t>
            </a:r>
          </a:p>
          <a:p>
            <a:endParaRPr lang="en-US" dirty="0"/>
          </a:p>
          <a:p>
            <a:r>
              <a:rPr lang="en-US" dirty="0"/>
              <a:t>It may be most efficient and effective for the international organisation or national statistical agency in the territory in which the platform or provider is located to collect the relevant data from them.</a:t>
            </a:r>
          </a:p>
          <a:p>
            <a:endParaRPr lang="en-US" dirty="0"/>
          </a:p>
          <a:p>
            <a:r>
              <a:rPr lang="en-US" dirty="0"/>
              <a:t>In principle, a variety of traditional and emerging data sources are available to derive the current-price output of digital products. These include economic censuses, enterprise surveys, household surveys, special surveys targeted at specific digital products and web-scrapped data from relevant third-party data providers. </a:t>
            </a:r>
          </a:p>
          <a:p>
            <a:endParaRPr lang="en-US" dirty="0"/>
          </a:p>
          <a:p>
            <a:r>
              <a:rPr lang="en-US" dirty="0"/>
              <a:t>As an alternative, national statistical agencies can consider collaborating with specialized thirdparty market research firms to collect the input data for digital intermediary platforms and providers of new digital products and then make the necessary adjustments before using these data for compiling national accounts. Also, countries could look to substitute mirror trade data</a:t>
            </a:r>
          </a:p>
          <a:p>
            <a:endParaRPr lang="en-US" dirty="0"/>
          </a:p>
          <a:p>
            <a:r>
              <a:rPr lang="en-US" dirty="0"/>
              <a:t>The choice of which data source to use would largely depend on the amount of resources available to national statistical agencies and whether the units providing the digital products are within the scope of surveys. Special regular surveys would most likely require more resources. On the other hand, existing surveys may not be disaggregated enough to directly capture estimates of digital products and activities. As a result, estimates of digital products and activities are obtained indirectly using various assumptions. One solution is to consider expanding the level of detail in existing surveys to get direct estimates of digital products and activities. Also, many economic agents providing the digital products are not incorporated or registered in the territories where they conduct their business. As a result, they may be out of the scope of the business surveys of the territories in which they operate. One solution is for the international organisation or national statistical agency in the territory in which the economic agent is located to collect the relevant data from them for sharing with other data compilers. In this respect, data sharing arrangements may need to be developed or existing ones enhanced and strengthened.</a:t>
            </a:r>
          </a:p>
        </p:txBody>
      </p:sp>
      <p:sp>
        <p:nvSpPr>
          <p:cNvPr id="4" name="Slide Number Placeholder 3"/>
          <p:cNvSpPr>
            <a:spLocks noGrp="1"/>
          </p:cNvSpPr>
          <p:nvPr>
            <p:ph type="sldNum" sz="quarter" idx="5"/>
          </p:nvPr>
        </p:nvSpPr>
        <p:spPr/>
        <p:txBody>
          <a:bodyPr/>
          <a:lstStyle/>
          <a:p>
            <a:fld id="{215353FF-E823-4A1E-AE78-CCCA604C67C0}" type="slidenum">
              <a:rPr lang="en-US" smtClean="0"/>
              <a:t>11</a:t>
            </a:fld>
            <a:endParaRPr lang="en-US" dirty="0"/>
          </a:p>
        </p:txBody>
      </p:sp>
    </p:spTree>
    <p:extLst>
      <p:ext uri="{BB962C8B-B14F-4D97-AF65-F5344CB8AC3E}">
        <p14:creationId xmlns:p14="http://schemas.microsoft.com/office/powerpoint/2010/main" val="296078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5353FF-E823-4A1E-AE78-CCCA604C67C0}" type="slidenum">
              <a:rPr lang="en-US" smtClean="0"/>
              <a:t>12</a:t>
            </a:fld>
            <a:endParaRPr lang="en-US" dirty="0"/>
          </a:p>
        </p:txBody>
      </p:sp>
    </p:spTree>
    <p:extLst>
      <p:ext uri="{BB962C8B-B14F-4D97-AF65-F5344CB8AC3E}">
        <p14:creationId xmlns:p14="http://schemas.microsoft.com/office/powerpoint/2010/main" val="208881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data has the potential to generate much larger valuations and greatly influence the efficiency and output of production due to its ability to be easily processed and to be sold/leased/purchased.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dirty="0"/>
          </a:p>
        </p:txBody>
      </p:sp>
    </p:spTree>
    <p:extLst>
      <p:ext uri="{BB962C8B-B14F-4D97-AF65-F5344CB8AC3E}">
        <p14:creationId xmlns:p14="http://schemas.microsoft.com/office/powerpoint/2010/main" val="397954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dirty="0"/>
          </a:p>
        </p:txBody>
      </p:sp>
    </p:spTree>
    <p:extLst>
      <p:ext uri="{BB962C8B-B14F-4D97-AF65-F5344CB8AC3E}">
        <p14:creationId xmlns:p14="http://schemas.microsoft.com/office/powerpoint/2010/main" val="244763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Whatever the chosen option, the conceptual distinction between data and databases is useful to bring clarity and should be included in the next version of the SNA.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dirty="0"/>
          </a:p>
        </p:txBody>
      </p:sp>
    </p:spTree>
    <p:extLst>
      <p:ext uri="{BB962C8B-B14F-4D97-AF65-F5344CB8AC3E}">
        <p14:creationId xmlns:p14="http://schemas.microsoft.com/office/powerpoint/2010/main" val="83336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Subgroup has considered a number of options for recording “free” products, and the current state of discourse focuses on these two perspectives:  1) bartering personal observations for “free” digital services and 2) measuring “free” digital platforms.</a:t>
            </a:r>
          </a:p>
          <a:p>
            <a:r>
              <a:rPr lang="en-US" dirty="0"/>
              <a:t>The figure reflects a multi-sided market that’s composed of a platform company (i.e., company 1), a household (i.e., consumer), and a third-party company (i.e., company 2).</a:t>
            </a:r>
          </a:p>
          <a:p>
            <a:r>
              <a:rPr lang="en-US" dirty="0"/>
              <a:t>Series of transactions:</a:t>
            </a:r>
          </a:p>
          <a:p>
            <a:pPr marL="228600" indent="-228600">
              <a:buAutoNum type="arabicPeriod"/>
            </a:pPr>
            <a:r>
              <a:rPr lang="en-US" dirty="0"/>
              <a:t>The platform company develops an intangible software asset.</a:t>
            </a:r>
          </a:p>
          <a:p>
            <a:pPr marL="228600" indent="-228600">
              <a:buAutoNum type="arabicPeriod"/>
            </a:pPr>
            <a:r>
              <a:rPr lang="en-US" dirty="0"/>
              <a:t>Households consume digital capital services from the software asset.</a:t>
            </a:r>
          </a:p>
          <a:p>
            <a:pPr marL="228600" indent="-228600">
              <a:buAutoNum type="arabicPeriod"/>
            </a:pPr>
            <a:r>
              <a:rPr lang="en-US" dirty="0"/>
              <a:t>Households provide personal observations in exchange for the “free” digital services.</a:t>
            </a:r>
          </a:p>
          <a:p>
            <a:pPr marL="228600" indent="-228600">
              <a:buAutoNum type="arabicPeriod"/>
            </a:pPr>
            <a:r>
              <a:rPr lang="en-US" dirty="0"/>
              <a:t>The platform company develops a database asset using personal observations</a:t>
            </a:r>
          </a:p>
          <a:p>
            <a:pPr marL="228600" indent="-228600">
              <a:buAutoNum type="arabicPeriod"/>
            </a:pPr>
            <a:r>
              <a:rPr lang="en-US" dirty="0"/>
              <a:t>A third-party company purchases advertising services with cash.</a:t>
            </a:r>
          </a:p>
        </p:txBody>
      </p:sp>
      <p:sp>
        <p:nvSpPr>
          <p:cNvPr id="4" name="Slide Number Placeholder 3"/>
          <p:cNvSpPr>
            <a:spLocks noGrp="1"/>
          </p:cNvSpPr>
          <p:nvPr>
            <p:ph type="sldNum" sz="quarter" idx="5"/>
          </p:nvPr>
        </p:nvSpPr>
        <p:spPr/>
        <p:txBody>
          <a:bodyPr/>
          <a:lstStyle/>
          <a:p>
            <a:fld id="{B29BF179-8FF4-4D17-BC0C-C72C8DB30EE1}" type="slidenum">
              <a:rPr lang="en-US" smtClean="0"/>
              <a:t>21</a:t>
            </a:fld>
            <a:endParaRPr lang="en-US" dirty="0"/>
          </a:p>
        </p:txBody>
      </p:sp>
    </p:spTree>
    <p:extLst>
      <p:ext uri="{BB962C8B-B14F-4D97-AF65-F5344CB8AC3E}">
        <p14:creationId xmlns:p14="http://schemas.microsoft.com/office/powerpoint/2010/main" val="1927674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E768-1D67-48C6-8FB5-B9BF7D5222A4}"/>
              </a:ext>
            </a:extLst>
          </p:cNvPr>
          <p:cNvSpPr>
            <a:spLocks noGrp="1"/>
          </p:cNvSpPr>
          <p:nvPr>
            <p:ph type="ctrTitle"/>
          </p:nvPr>
        </p:nvSpPr>
        <p:spPr>
          <a:xfrm>
            <a:off x="1524000" y="1122363"/>
            <a:ext cx="9144000" cy="2387600"/>
          </a:xfrm>
        </p:spPr>
        <p:txBody>
          <a:bodyPr anchor="b"/>
          <a:lstStyle>
            <a:lvl1pPr algn="ctr">
              <a:defRPr sz="6000" b="1">
                <a:solidFill>
                  <a:schemeClr val="tx2"/>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7298B231-51C2-4E0D-AE5B-9B4E92CB7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Rectangle 12">
            <a:extLst>
              <a:ext uri="{FF2B5EF4-FFF2-40B4-BE49-F238E27FC236}">
                <a16:creationId xmlns:a16="http://schemas.microsoft.com/office/drawing/2014/main" id="{15003A46-E46C-456E-A054-872F38B6D2A8}"/>
              </a:ext>
            </a:extLst>
          </p:cNvPr>
          <p:cNvSpPr/>
          <p:nvPr userDrawn="1"/>
        </p:nvSpPr>
        <p:spPr>
          <a:xfrm rot="5400000">
            <a:off x="5638802" y="-5638799"/>
            <a:ext cx="914400" cy="12192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B6979C9-6425-4025-BD30-7FAB6912F1D3}"/>
              </a:ext>
            </a:extLst>
          </p:cNvPr>
          <p:cNvGrpSpPr/>
          <p:nvPr userDrawn="1"/>
        </p:nvGrpSpPr>
        <p:grpSpPr>
          <a:xfrm>
            <a:off x="2671700" y="5921798"/>
            <a:ext cx="7070676" cy="559780"/>
            <a:chOff x="2671700" y="5808674"/>
            <a:chExt cx="7070676" cy="559780"/>
          </a:xfrm>
        </p:grpSpPr>
        <p:pic>
          <p:nvPicPr>
            <p:cNvPr id="8" name="Picture 2">
              <a:extLst>
                <a:ext uri="{FF2B5EF4-FFF2-40B4-BE49-F238E27FC236}">
                  <a16:creationId xmlns:a16="http://schemas.microsoft.com/office/drawing/2014/main" id="{BB9D5FC7-B05F-4494-83A4-10C63B600C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1700" y="5935553"/>
              <a:ext cx="1573390" cy="306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OECD.org - OECD">
              <a:extLst>
                <a:ext uri="{FF2B5EF4-FFF2-40B4-BE49-F238E27FC236}">
                  <a16:creationId xmlns:a16="http://schemas.microsoft.com/office/drawing/2014/main" id="{01B5FD88-6559-4D3B-A420-D579C3BD418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1529" b="18100"/>
            <a:stretch/>
          </p:blipFill>
          <p:spPr bwMode="auto">
            <a:xfrm>
              <a:off x="6370745" y="5874283"/>
              <a:ext cx="1419757" cy="428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nternational Monetary Fund - Wikipedia">
              <a:extLst>
                <a:ext uri="{FF2B5EF4-FFF2-40B4-BE49-F238E27FC236}">
                  <a16:creationId xmlns:a16="http://schemas.microsoft.com/office/drawing/2014/main" id="{E75B5771-75D1-4DEE-9282-1892702F71D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0401" y="5808674"/>
              <a:ext cx="549283" cy="559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urostat - Organizations - HSE Open Data">
              <a:extLst>
                <a:ext uri="{FF2B5EF4-FFF2-40B4-BE49-F238E27FC236}">
                  <a16:creationId xmlns:a16="http://schemas.microsoft.com/office/drawing/2014/main" id="{F61E70AE-7D51-4611-9B59-6E0C458F62F5}"/>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9166" b="33999"/>
            <a:stretch/>
          </p:blipFill>
          <p:spPr bwMode="auto">
            <a:xfrm>
              <a:off x="4474989" y="5933116"/>
              <a:ext cx="1665857" cy="3108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Bureau of Economic Analysis - Wikipedia">
              <a:extLst>
                <a:ext uri="{FF2B5EF4-FFF2-40B4-BE49-F238E27FC236}">
                  <a16:creationId xmlns:a16="http://schemas.microsoft.com/office/drawing/2014/main" id="{93F4E5B7-DE69-4D71-977D-5090F03540A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99582" y="5856875"/>
              <a:ext cx="942794" cy="463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8199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3187-1226-417D-9781-D1C45589F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D79E2-2232-4B09-917E-234A085C8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C54367-A151-49D6-AACC-D1623CD3BAE0}"/>
              </a:ext>
            </a:extLst>
          </p:cNvPr>
          <p:cNvSpPr>
            <a:spLocks noGrp="1"/>
          </p:cNvSpPr>
          <p:nvPr>
            <p:ph type="sldNum" sz="quarter" idx="12"/>
          </p:nvPr>
        </p:nvSpPr>
        <p:spPr>
          <a:xfrm>
            <a:off x="10966031" y="6350513"/>
            <a:ext cx="742889" cy="365125"/>
          </a:xfrm>
        </p:spPr>
        <p:txBody>
          <a:bodyPr/>
          <a:lstStyle/>
          <a:p>
            <a:fld id="{020F20CB-C595-4B4D-B166-60D9D72AE587}" type="slidenum">
              <a:rPr lang="en-US" smtClean="0"/>
              <a:t>‹#›</a:t>
            </a:fld>
            <a:endParaRPr lang="en-US" dirty="0"/>
          </a:p>
        </p:txBody>
      </p:sp>
      <p:sp>
        <p:nvSpPr>
          <p:cNvPr id="7" name="Rectangle 6">
            <a:extLst>
              <a:ext uri="{FF2B5EF4-FFF2-40B4-BE49-F238E27FC236}">
                <a16:creationId xmlns:a16="http://schemas.microsoft.com/office/drawing/2014/main" id="{30FD3082-2E03-4995-B089-887FD5EE57A5}"/>
              </a:ext>
            </a:extLst>
          </p:cNvPr>
          <p:cNvSpPr/>
          <p:nvPr userDrawn="1"/>
        </p:nvSpPr>
        <p:spPr>
          <a:xfrm>
            <a:off x="1" y="0"/>
            <a:ext cx="381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F929843-4895-45CF-990F-A8913036A5AF}"/>
              </a:ext>
            </a:extLst>
          </p:cNvPr>
          <p:cNvGrpSpPr/>
          <p:nvPr userDrawn="1"/>
        </p:nvGrpSpPr>
        <p:grpSpPr>
          <a:xfrm>
            <a:off x="838200" y="6350513"/>
            <a:ext cx="5021356" cy="451625"/>
            <a:chOff x="457199" y="6246000"/>
            <a:chExt cx="5021356" cy="451625"/>
          </a:xfrm>
        </p:grpSpPr>
        <p:pic>
          <p:nvPicPr>
            <p:cNvPr id="9" name="Picture 2">
              <a:extLst>
                <a:ext uri="{FF2B5EF4-FFF2-40B4-BE49-F238E27FC236}">
                  <a16:creationId xmlns:a16="http://schemas.microsoft.com/office/drawing/2014/main" id="{539B92E3-972C-4C3C-BF1F-069EB6E7E222}"/>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199" y="6355627"/>
              <a:ext cx="1194711" cy="2323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ECD.org - OECD">
              <a:extLst>
                <a:ext uri="{FF2B5EF4-FFF2-40B4-BE49-F238E27FC236}">
                  <a16:creationId xmlns:a16="http://schemas.microsoft.com/office/drawing/2014/main" id="{99E6C4E5-505C-46F8-9A32-E05075D56F75}"/>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22263" y="6267772"/>
              <a:ext cx="816161" cy="4080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nternational Monetary Fund - Wikipedia">
              <a:extLst>
                <a:ext uri="{FF2B5EF4-FFF2-40B4-BE49-F238E27FC236}">
                  <a16:creationId xmlns:a16="http://schemas.microsoft.com/office/drawing/2014/main" id="{F924BD74-B313-4191-8A22-8D2A94EC8971}"/>
                </a:ext>
              </a:extLst>
            </p:cNvPr>
            <p:cNvPicPr>
              <a:picLocks noChangeAspect="1" noChangeArrowheads="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40743" y="6246000"/>
              <a:ext cx="443157" cy="451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urostat - Organizations - HSE Open Data">
              <a:extLst>
                <a:ext uri="{FF2B5EF4-FFF2-40B4-BE49-F238E27FC236}">
                  <a16:creationId xmlns:a16="http://schemas.microsoft.com/office/drawing/2014/main" id="{A25D9580-3A29-4691-B940-A0C92159F4AB}"/>
                </a:ext>
              </a:extLst>
            </p:cNvPr>
            <p:cNvPicPr>
              <a:picLocks noChangeAspect="1" noChangeArrowheads="1"/>
            </p:cNvPicPr>
            <p:nvPr userDrawn="1"/>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29166" b="33999"/>
            <a:stretch/>
          </p:blipFill>
          <p:spPr bwMode="auto">
            <a:xfrm>
              <a:off x="1850705" y="6376876"/>
              <a:ext cx="1017379" cy="1898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Bureau of Economic Analysis - Wikipedia">
              <a:extLst>
                <a:ext uri="{FF2B5EF4-FFF2-40B4-BE49-F238E27FC236}">
                  <a16:creationId xmlns:a16="http://schemas.microsoft.com/office/drawing/2014/main" id="{E06B4FC1-9040-47D4-8CDC-55D6DCC659A2}"/>
                </a:ext>
              </a:extLst>
            </p:cNvPr>
            <p:cNvPicPr>
              <a:picLocks noChangeAspect="1" noChangeArrowheads="1"/>
            </p:cNvPicPr>
            <p:nvPr userDrawn="1"/>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35666" y="6289250"/>
              <a:ext cx="742889" cy="36512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DE230C8C-E41C-44B4-A11D-E12ACF6F9AA1}"/>
                </a:ext>
              </a:extLst>
            </p:cNvPr>
            <p:cNvCxnSpPr/>
            <p:nvPr userDrawn="1"/>
          </p:nvCxnSpPr>
          <p:spPr>
            <a:xfrm>
              <a:off x="1747243" y="6358169"/>
              <a:ext cx="1" cy="22728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7A8EB2-8515-46A4-B577-1127C9BE490B}"/>
                </a:ext>
              </a:extLst>
            </p:cNvPr>
            <p:cNvCxnSpPr/>
            <p:nvPr userDrawn="1"/>
          </p:nvCxnSpPr>
          <p:spPr>
            <a:xfrm>
              <a:off x="2971545" y="6358169"/>
              <a:ext cx="1" cy="22728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A0BF-2FAB-47EC-BAFD-429C0BB3B7B6}"/>
                </a:ext>
              </a:extLst>
            </p:cNvPr>
            <p:cNvCxnSpPr/>
            <p:nvPr userDrawn="1"/>
          </p:nvCxnSpPr>
          <p:spPr>
            <a:xfrm>
              <a:off x="3939583" y="6358169"/>
              <a:ext cx="1" cy="22728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0FBFE2-3EEA-4D60-A7F3-B3367743FF50}"/>
                </a:ext>
              </a:extLst>
            </p:cNvPr>
            <p:cNvCxnSpPr/>
            <p:nvPr userDrawn="1"/>
          </p:nvCxnSpPr>
          <p:spPr>
            <a:xfrm>
              <a:off x="4585059" y="6358169"/>
              <a:ext cx="1" cy="22728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04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3187-1226-417D-9781-D1C45589F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D79E2-2232-4B09-917E-234A085C8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C54367-A151-49D6-AACC-D1623CD3BAE0}"/>
              </a:ext>
            </a:extLst>
          </p:cNvPr>
          <p:cNvSpPr>
            <a:spLocks noGrp="1"/>
          </p:cNvSpPr>
          <p:nvPr>
            <p:ph type="sldNum" sz="quarter" idx="12"/>
          </p:nvPr>
        </p:nvSpPr>
        <p:spPr>
          <a:xfrm>
            <a:off x="10966031" y="6350513"/>
            <a:ext cx="742889" cy="365125"/>
          </a:xfrm>
        </p:spPr>
        <p:txBody>
          <a:bodyPr/>
          <a:lstStyle/>
          <a:p>
            <a:fld id="{020F20CB-C595-4B4D-B166-60D9D72AE587}" type="slidenum">
              <a:rPr lang="en-US" smtClean="0"/>
              <a:t>‹#›</a:t>
            </a:fld>
            <a:endParaRPr lang="en-US" dirty="0"/>
          </a:p>
        </p:txBody>
      </p:sp>
      <p:sp>
        <p:nvSpPr>
          <p:cNvPr id="7" name="Rectangle 6">
            <a:extLst>
              <a:ext uri="{FF2B5EF4-FFF2-40B4-BE49-F238E27FC236}">
                <a16:creationId xmlns:a16="http://schemas.microsoft.com/office/drawing/2014/main" id="{30FD3082-2E03-4995-B089-887FD5EE57A5}"/>
              </a:ext>
            </a:extLst>
          </p:cNvPr>
          <p:cNvSpPr/>
          <p:nvPr userDrawn="1"/>
        </p:nvSpPr>
        <p:spPr>
          <a:xfrm>
            <a:off x="1" y="0"/>
            <a:ext cx="381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467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3187-1226-417D-9781-D1C45589F569}"/>
              </a:ext>
            </a:extLst>
          </p:cNvPr>
          <p:cNvSpPr>
            <a:spLocks noGrp="1"/>
          </p:cNvSpPr>
          <p:nvPr>
            <p:ph type="title"/>
          </p:nvPr>
        </p:nvSpPr>
        <p:spPr>
          <a:xfrm>
            <a:off x="483079" y="365125"/>
            <a:ext cx="11225841" cy="1325563"/>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5AD79E2-2232-4B09-917E-234A085C85BD}"/>
              </a:ext>
            </a:extLst>
          </p:cNvPr>
          <p:cNvSpPr>
            <a:spLocks noGrp="1"/>
          </p:cNvSpPr>
          <p:nvPr>
            <p:ph idx="1"/>
          </p:nvPr>
        </p:nvSpPr>
        <p:spPr>
          <a:xfrm>
            <a:off x="483079" y="1825625"/>
            <a:ext cx="1122584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C54367-A151-49D6-AACC-D1623CD3BAE0}"/>
              </a:ext>
            </a:extLst>
          </p:cNvPr>
          <p:cNvSpPr>
            <a:spLocks noGrp="1"/>
          </p:cNvSpPr>
          <p:nvPr>
            <p:ph type="sldNum" sz="quarter" idx="12"/>
          </p:nvPr>
        </p:nvSpPr>
        <p:spPr>
          <a:xfrm>
            <a:off x="10966031" y="6350513"/>
            <a:ext cx="742889" cy="365125"/>
          </a:xfrm>
        </p:spPr>
        <p:txBody>
          <a:bodyPr/>
          <a:lstStyle/>
          <a:p>
            <a:fld id="{020F20CB-C595-4B4D-B166-60D9D72AE587}" type="slidenum">
              <a:rPr lang="en-US" smtClean="0"/>
              <a:t>‹#›</a:t>
            </a:fld>
            <a:endParaRPr lang="en-US" dirty="0"/>
          </a:p>
        </p:txBody>
      </p:sp>
      <p:sp>
        <p:nvSpPr>
          <p:cNvPr id="7" name="Rectangle 6">
            <a:extLst>
              <a:ext uri="{FF2B5EF4-FFF2-40B4-BE49-F238E27FC236}">
                <a16:creationId xmlns:a16="http://schemas.microsoft.com/office/drawing/2014/main" id="{30FD3082-2E03-4995-B089-887FD5EE57A5}"/>
              </a:ext>
            </a:extLst>
          </p:cNvPr>
          <p:cNvSpPr/>
          <p:nvPr userDrawn="1"/>
        </p:nvSpPr>
        <p:spPr>
          <a:xfrm>
            <a:off x="1" y="0"/>
            <a:ext cx="16390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508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3187-1226-417D-9781-D1C45589F569}"/>
              </a:ext>
            </a:extLst>
          </p:cNvPr>
          <p:cNvSpPr>
            <a:spLocks noGrp="1"/>
          </p:cNvSpPr>
          <p:nvPr>
            <p:ph type="title"/>
          </p:nvPr>
        </p:nvSpPr>
        <p:spPr>
          <a:xfrm>
            <a:off x="450430" y="364265"/>
            <a:ext cx="10903369" cy="920211"/>
          </a:xfrm>
        </p:spPr>
        <p:txBody>
          <a:bodyPr>
            <a:normAutofit/>
          </a:bodyPr>
          <a:lstStyle>
            <a:lvl1pPr>
              <a:defRPr sz="32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5AD79E2-2232-4B09-917E-234A085C85BD}"/>
              </a:ext>
            </a:extLst>
          </p:cNvPr>
          <p:cNvSpPr>
            <a:spLocks noGrp="1"/>
          </p:cNvSpPr>
          <p:nvPr>
            <p:ph idx="1"/>
          </p:nvPr>
        </p:nvSpPr>
        <p:spPr>
          <a:xfrm>
            <a:off x="838200" y="1604513"/>
            <a:ext cx="10515600" cy="457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C54367-A151-49D6-AACC-D1623CD3BAE0}"/>
              </a:ext>
            </a:extLst>
          </p:cNvPr>
          <p:cNvSpPr>
            <a:spLocks noGrp="1"/>
          </p:cNvSpPr>
          <p:nvPr>
            <p:ph type="sldNum" sz="quarter" idx="12"/>
          </p:nvPr>
        </p:nvSpPr>
        <p:spPr>
          <a:xfrm>
            <a:off x="10966031" y="6350513"/>
            <a:ext cx="742889" cy="365125"/>
          </a:xfrm>
        </p:spPr>
        <p:txBody>
          <a:bodyPr/>
          <a:lstStyle/>
          <a:p>
            <a:fld id="{020F20CB-C595-4B4D-B166-60D9D72AE587}" type="slidenum">
              <a:rPr lang="en-US" smtClean="0"/>
              <a:t>‹#›</a:t>
            </a:fld>
            <a:endParaRPr lang="en-US" dirty="0"/>
          </a:p>
        </p:txBody>
      </p:sp>
      <p:sp>
        <p:nvSpPr>
          <p:cNvPr id="7" name="Rectangle 6">
            <a:extLst>
              <a:ext uri="{FF2B5EF4-FFF2-40B4-BE49-F238E27FC236}">
                <a16:creationId xmlns:a16="http://schemas.microsoft.com/office/drawing/2014/main" id="{30FD3082-2E03-4995-B089-887FD5EE57A5}"/>
              </a:ext>
            </a:extLst>
          </p:cNvPr>
          <p:cNvSpPr/>
          <p:nvPr userDrawn="1"/>
        </p:nvSpPr>
        <p:spPr>
          <a:xfrm rot="5400000">
            <a:off x="5675380" y="-4375660"/>
            <a:ext cx="18288" cy="1133856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019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AFC4-F5F2-4480-B9D1-6860514B2D64}"/>
              </a:ext>
            </a:extLst>
          </p:cNvPr>
          <p:cNvSpPr>
            <a:spLocks noGrp="1"/>
          </p:cNvSpPr>
          <p:nvPr>
            <p:ph type="title"/>
          </p:nvPr>
        </p:nvSpPr>
        <p:spPr>
          <a:xfrm>
            <a:off x="619665" y="1857082"/>
            <a:ext cx="10734133" cy="1576707"/>
          </a:xfrm>
        </p:spPr>
        <p:txBody>
          <a:bodyPr tIns="18288" bIns="18288" anchor="b"/>
          <a:lstStyle>
            <a:lvl1pPr algn="l">
              <a:defRPr sz="6000">
                <a:solidFill>
                  <a:schemeClr val="tx2"/>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F98F7989-380F-4520-84D1-66763DD83493}"/>
              </a:ext>
            </a:extLst>
          </p:cNvPr>
          <p:cNvSpPr>
            <a:spLocks noGrp="1"/>
          </p:cNvSpPr>
          <p:nvPr>
            <p:ph type="sldNum" sz="quarter" idx="12"/>
          </p:nvPr>
        </p:nvSpPr>
        <p:spPr>
          <a:xfrm>
            <a:off x="10877908" y="6356350"/>
            <a:ext cx="475891" cy="365125"/>
          </a:xfrm>
        </p:spPr>
        <p:txBody>
          <a:bodyPr/>
          <a:lstStyle/>
          <a:p>
            <a:fld id="{020F20CB-C595-4B4D-B166-60D9D72AE587}" type="slidenum">
              <a:rPr lang="en-US" smtClean="0"/>
              <a:t>‹#›</a:t>
            </a:fld>
            <a:endParaRPr lang="en-US" dirty="0"/>
          </a:p>
        </p:txBody>
      </p:sp>
      <p:sp>
        <p:nvSpPr>
          <p:cNvPr id="12" name="Rectangle 11">
            <a:extLst>
              <a:ext uri="{FF2B5EF4-FFF2-40B4-BE49-F238E27FC236}">
                <a16:creationId xmlns:a16="http://schemas.microsoft.com/office/drawing/2014/main" id="{FFE00D61-4439-4BE6-B186-A10BBA100F8C}"/>
              </a:ext>
            </a:extLst>
          </p:cNvPr>
          <p:cNvSpPr/>
          <p:nvPr userDrawn="1"/>
        </p:nvSpPr>
        <p:spPr>
          <a:xfrm rot="5400000">
            <a:off x="5555783" y="-2121993"/>
            <a:ext cx="242234" cy="113537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5490F0A-9632-4EE2-89F3-56D7BD29DD13}"/>
              </a:ext>
            </a:extLst>
          </p:cNvPr>
          <p:cNvGrpSpPr/>
          <p:nvPr userDrawn="1"/>
        </p:nvGrpSpPr>
        <p:grpSpPr>
          <a:xfrm>
            <a:off x="743932" y="3811879"/>
            <a:ext cx="5934972" cy="469867"/>
            <a:chOff x="2671700" y="5808674"/>
            <a:chExt cx="7070676" cy="559780"/>
          </a:xfrm>
        </p:grpSpPr>
        <p:pic>
          <p:nvPicPr>
            <p:cNvPr id="13" name="Picture 2">
              <a:extLst>
                <a:ext uri="{FF2B5EF4-FFF2-40B4-BE49-F238E27FC236}">
                  <a16:creationId xmlns:a16="http://schemas.microsoft.com/office/drawing/2014/main" id="{4ED14567-1F16-44D9-9C61-654FEA5E98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1700" y="5935553"/>
              <a:ext cx="1573390" cy="3060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OECD.org - OECD">
              <a:extLst>
                <a:ext uri="{FF2B5EF4-FFF2-40B4-BE49-F238E27FC236}">
                  <a16:creationId xmlns:a16="http://schemas.microsoft.com/office/drawing/2014/main" id="{8566CFC5-4BFB-424A-9EF4-C222435CFD9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1529" b="18100"/>
            <a:stretch/>
          </p:blipFill>
          <p:spPr bwMode="auto">
            <a:xfrm>
              <a:off x="6370745" y="5874283"/>
              <a:ext cx="1419757" cy="4285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nternational Monetary Fund - Wikipedia">
              <a:extLst>
                <a:ext uri="{FF2B5EF4-FFF2-40B4-BE49-F238E27FC236}">
                  <a16:creationId xmlns:a16="http://schemas.microsoft.com/office/drawing/2014/main" id="{17EB05A7-2E7C-452F-8F0A-7411BFCA75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0401" y="5808674"/>
              <a:ext cx="549283" cy="5597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Eurostat - Organizations - HSE Open Data">
              <a:extLst>
                <a:ext uri="{FF2B5EF4-FFF2-40B4-BE49-F238E27FC236}">
                  <a16:creationId xmlns:a16="http://schemas.microsoft.com/office/drawing/2014/main" id="{C8AD091B-60F0-432D-B9D4-55085B2E993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9166" b="33999"/>
            <a:stretch/>
          </p:blipFill>
          <p:spPr bwMode="auto">
            <a:xfrm>
              <a:off x="4474989" y="5933116"/>
              <a:ext cx="1665857" cy="3108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Bureau of Economic Analysis - Wikipedia">
              <a:extLst>
                <a:ext uri="{FF2B5EF4-FFF2-40B4-BE49-F238E27FC236}">
                  <a16:creationId xmlns:a16="http://schemas.microsoft.com/office/drawing/2014/main" id="{B0E5150E-5DAF-42EB-887B-B273996FB53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99582" y="5856875"/>
              <a:ext cx="942794" cy="4633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88897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9F40-A837-42FA-AECB-B59F3D47A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109FF-8E42-4A78-B8A6-0B91CF7A9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F37ED-F76B-4AB1-9F9D-A8DC5C9FBE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23ACB-06D3-4B51-B588-B663F2EB7AEE}"/>
              </a:ext>
            </a:extLst>
          </p:cNvPr>
          <p:cNvSpPr>
            <a:spLocks noGrp="1"/>
          </p:cNvSpPr>
          <p:nvPr>
            <p:ph type="dt" sz="half" idx="10"/>
          </p:nvPr>
        </p:nvSpPr>
        <p:spPr/>
        <p:txBody>
          <a:bodyPr/>
          <a:lstStyle/>
          <a:p>
            <a:fld id="{D6A8CEC9-F491-40A5-BFF2-4C4E738D2CAC}" type="datetimeFigureOut">
              <a:rPr lang="en-US" smtClean="0"/>
              <a:t>8/25/2020</a:t>
            </a:fld>
            <a:endParaRPr lang="en-US" dirty="0"/>
          </a:p>
        </p:txBody>
      </p:sp>
      <p:sp>
        <p:nvSpPr>
          <p:cNvPr id="6" name="Footer Placeholder 5">
            <a:extLst>
              <a:ext uri="{FF2B5EF4-FFF2-40B4-BE49-F238E27FC236}">
                <a16:creationId xmlns:a16="http://schemas.microsoft.com/office/drawing/2014/main" id="{5EBB4597-7002-4B25-8C33-BA28282050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F191FD-AC7D-4323-B6A3-160463AB2A08}"/>
              </a:ext>
            </a:extLst>
          </p:cNvPr>
          <p:cNvSpPr>
            <a:spLocks noGrp="1"/>
          </p:cNvSpPr>
          <p:nvPr>
            <p:ph type="sldNum" sz="quarter" idx="12"/>
          </p:nvPr>
        </p:nvSpPr>
        <p:spPr/>
        <p:txBody>
          <a:bodyPr/>
          <a:lstStyle/>
          <a:p>
            <a:fld id="{020F20CB-C595-4B4D-B166-60D9D72AE587}" type="slidenum">
              <a:rPr lang="en-US" smtClean="0"/>
              <a:t>‹#›</a:t>
            </a:fld>
            <a:endParaRPr lang="en-US" dirty="0"/>
          </a:p>
        </p:txBody>
      </p:sp>
    </p:spTree>
    <p:extLst>
      <p:ext uri="{BB962C8B-B14F-4D97-AF65-F5344CB8AC3E}">
        <p14:creationId xmlns:p14="http://schemas.microsoft.com/office/powerpoint/2010/main" val="269135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CD8E5-166A-440D-B761-50C220CEC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48BF0E-42E3-4F39-9DFB-580E33CFF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F2CD-D00F-491B-BE3D-B48A57176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8CEC9-F491-40A5-BFF2-4C4E738D2CAC}" type="datetimeFigureOut">
              <a:rPr lang="en-US" smtClean="0"/>
              <a:t>8/25/2020</a:t>
            </a:fld>
            <a:endParaRPr lang="en-US" dirty="0"/>
          </a:p>
        </p:txBody>
      </p:sp>
      <p:sp>
        <p:nvSpPr>
          <p:cNvPr id="5" name="Footer Placeholder 4">
            <a:extLst>
              <a:ext uri="{FF2B5EF4-FFF2-40B4-BE49-F238E27FC236}">
                <a16:creationId xmlns:a16="http://schemas.microsoft.com/office/drawing/2014/main" id="{FC6FEA3C-C9D4-47F2-852B-B24F6298B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9E99CC1-CB06-4718-ABDC-4F7459367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F20CB-C595-4B4D-B166-60D9D72AE587}" type="slidenum">
              <a:rPr lang="en-US" smtClean="0"/>
              <a:t>‹#›</a:t>
            </a:fld>
            <a:endParaRPr lang="en-US" dirty="0"/>
          </a:p>
        </p:txBody>
      </p:sp>
    </p:spTree>
    <p:extLst>
      <p:ext uri="{BB962C8B-B14F-4D97-AF65-F5344CB8AC3E}">
        <p14:creationId xmlns:p14="http://schemas.microsoft.com/office/powerpoint/2010/main" val="415140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63" r:id="rId5"/>
    <p:sldLayoutId id="2147483651" r:id="rId6"/>
    <p:sldLayoutId id="214748365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1-A9BD-46BC-80D9-9654AC8E40DF}"/>
              </a:ext>
            </a:extLst>
          </p:cNvPr>
          <p:cNvSpPr>
            <a:spLocks noGrp="1"/>
          </p:cNvSpPr>
          <p:nvPr>
            <p:ph type="ctrTitle"/>
          </p:nvPr>
        </p:nvSpPr>
        <p:spPr/>
        <p:txBody>
          <a:bodyPr>
            <a:noAutofit/>
          </a:bodyPr>
          <a:lstStyle/>
          <a:p>
            <a:r>
              <a:rPr lang="en-US" sz="5400" dirty="0"/>
              <a:t>Updating the </a:t>
            </a:r>
            <a:r>
              <a:rPr lang="en-US" sz="5400" i="1" dirty="0"/>
              <a:t>System of National Accounts</a:t>
            </a:r>
            <a:r>
              <a:rPr lang="en-US" sz="5400" dirty="0"/>
              <a:t> to Reflect the Role of Digitalization</a:t>
            </a:r>
          </a:p>
        </p:txBody>
      </p:sp>
      <p:sp>
        <p:nvSpPr>
          <p:cNvPr id="4" name="Subtitle 3">
            <a:extLst>
              <a:ext uri="{FF2B5EF4-FFF2-40B4-BE49-F238E27FC236}">
                <a16:creationId xmlns:a16="http://schemas.microsoft.com/office/drawing/2014/main" id="{956BBE48-9305-4A65-9386-781920C2C4C9}"/>
              </a:ext>
            </a:extLst>
          </p:cNvPr>
          <p:cNvSpPr>
            <a:spLocks noGrp="1"/>
          </p:cNvSpPr>
          <p:nvPr>
            <p:ph type="subTitle" idx="1"/>
          </p:nvPr>
        </p:nvSpPr>
        <p:spPr>
          <a:xfrm>
            <a:off x="914399" y="3509963"/>
            <a:ext cx="10525125" cy="2419350"/>
          </a:xfrm>
        </p:spPr>
        <p:txBody>
          <a:bodyPr>
            <a:noAutofit/>
          </a:bodyPr>
          <a:lstStyle/>
          <a:p>
            <a:pPr>
              <a:lnSpc>
                <a:spcPct val="100000"/>
              </a:lnSpc>
              <a:spcBef>
                <a:spcPts val="2400"/>
              </a:spcBef>
            </a:pPr>
            <a:r>
              <a:rPr lang="en-US" sz="1600" dirty="0"/>
              <a:t>Richard Heys (ONS)</a:t>
            </a:r>
            <a:br>
              <a:rPr lang="en-US" sz="1600" dirty="0"/>
            </a:br>
            <a:r>
              <a:rPr lang="en-US" sz="1600" dirty="0"/>
              <a:t>Nicola Massarelli (Eurostat)</a:t>
            </a:r>
            <a:br>
              <a:rPr lang="en-US" sz="1600" dirty="0"/>
            </a:br>
            <a:r>
              <a:rPr lang="en-US" sz="1600" dirty="0"/>
              <a:t>John Mitchell (OECD)</a:t>
            </a:r>
            <a:br>
              <a:rPr lang="en-US" sz="1600" dirty="0"/>
            </a:br>
            <a:r>
              <a:rPr lang="en-US" sz="1600" dirty="0"/>
              <a:t>Dylan </a:t>
            </a:r>
            <a:r>
              <a:rPr lang="en-US" sz="1600" dirty="0" err="1"/>
              <a:t>Rassier</a:t>
            </a:r>
            <a:r>
              <a:rPr lang="en-US" sz="1600" dirty="0"/>
              <a:t> (BEA)                                                                                                                                                                                Marshall Reinsdorf (IMF)</a:t>
            </a:r>
            <a:br>
              <a:rPr lang="en-US" sz="1600" dirty="0"/>
            </a:br>
            <a:r>
              <a:rPr lang="en-US" sz="1600" dirty="0"/>
              <a:t>Erich Strassner (BEA)</a:t>
            </a:r>
            <a:br>
              <a:rPr lang="en-US" sz="1600" dirty="0"/>
            </a:br>
            <a:r>
              <a:rPr lang="en-US" sz="1600" dirty="0"/>
              <a:t>Jorrit Zwijnenburg (OECD)</a:t>
            </a:r>
            <a:endParaRPr lang="en-US" sz="1400" dirty="0"/>
          </a:p>
          <a:p>
            <a:pPr>
              <a:lnSpc>
                <a:spcPct val="100000"/>
              </a:lnSpc>
              <a:spcBef>
                <a:spcPts val="2400"/>
              </a:spcBef>
            </a:pPr>
            <a:r>
              <a:rPr lang="en-US" sz="1400" b="1" dirty="0"/>
              <a:t> </a:t>
            </a:r>
            <a:r>
              <a:rPr lang="en-US" sz="1400" i="1" dirty="0"/>
              <a:t>Paper prepared for the IARIW Digital Session on the SNA Update</a:t>
            </a:r>
            <a:br>
              <a:rPr lang="en-US" sz="1400" dirty="0"/>
            </a:br>
            <a:r>
              <a:rPr lang="en-US" sz="1000" dirty="0"/>
              <a:t>Views expressed are those of the authors and should not be attributed to any organization, including the IMF, Eurostat, OECD, BEA, or ONS.</a:t>
            </a:r>
            <a:endParaRPr lang="en-US" sz="1400" dirty="0"/>
          </a:p>
        </p:txBody>
      </p:sp>
    </p:spTree>
    <p:extLst>
      <p:ext uri="{BB962C8B-B14F-4D97-AF65-F5344CB8AC3E}">
        <p14:creationId xmlns:p14="http://schemas.microsoft.com/office/powerpoint/2010/main" val="160778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7C55-C8F8-46F9-A92E-FA68057B1E87}"/>
              </a:ext>
            </a:extLst>
          </p:cNvPr>
          <p:cNvSpPr>
            <a:spLocks noGrp="1"/>
          </p:cNvSpPr>
          <p:nvPr>
            <p:ph type="title"/>
          </p:nvPr>
        </p:nvSpPr>
        <p:spPr/>
        <p:txBody>
          <a:bodyPr/>
          <a:lstStyle/>
          <a:p>
            <a:r>
              <a:rPr lang="en-US" dirty="0"/>
              <a:t>Prices and Volumes</a:t>
            </a:r>
          </a:p>
        </p:txBody>
      </p:sp>
      <p:sp>
        <p:nvSpPr>
          <p:cNvPr id="3" name="Content Placeholder 2">
            <a:extLst>
              <a:ext uri="{FF2B5EF4-FFF2-40B4-BE49-F238E27FC236}">
                <a16:creationId xmlns:a16="http://schemas.microsoft.com/office/drawing/2014/main" id="{255BB344-FAB6-4605-8410-DADBEEC888A0}"/>
              </a:ext>
            </a:extLst>
          </p:cNvPr>
          <p:cNvSpPr>
            <a:spLocks noGrp="1"/>
          </p:cNvSpPr>
          <p:nvPr>
            <p:ph idx="1"/>
          </p:nvPr>
        </p:nvSpPr>
        <p:spPr>
          <a:xfrm>
            <a:off x="838200" y="1604513"/>
            <a:ext cx="10096500" cy="4572450"/>
          </a:xfrm>
        </p:spPr>
        <p:txBody>
          <a:bodyPr>
            <a:noAutofit/>
          </a:bodyPr>
          <a:lstStyle/>
          <a:p>
            <a:pPr>
              <a:spcBef>
                <a:spcPts val="2400"/>
              </a:spcBef>
            </a:pPr>
            <a:r>
              <a:rPr lang="en-US" sz="2200" dirty="0">
                <a:solidFill>
                  <a:schemeClr val="bg1">
                    <a:lumMod val="50000"/>
                  </a:schemeClr>
                </a:solidFill>
              </a:rPr>
              <a:t>Volume measures (Real GDP) are typically calculated by </a:t>
            </a:r>
            <a:r>
              <a:rPr lang="en-US" sz="2200" b="1" dirty="0">
                <a:solidFill>
                  <a:schemeClr val="tx2"/>
                </a:solidFill>
              </a:rPr>
              <a:t>deflating nominal values with a price index</a:t>
            </a:r>
          </a:p>
          <a:p>
            <a:pPr>
              <a:spcBef>
                <a:spcPts val="3000"/>
              </a:spcBef>
            </a:pPr>
            <a:r>
              <a:rPr lang="en-US" sz="2200" dirty="0">
                <a:solidFill>
                  <a:schemeClr val="bg1">
                    <a:lumMod val="50000"/>
                  </a:schemeClr>
                </a:solidFill>
              </a:rPr>
              <a:t>Digitalization raises questions about the ability of existing methods to </a:t>
            </a:r>
            <a:r>
              <a:rPr lang="en-US" sz="2200" b="1" dirty="0">
                <a:solidFill>
                  <a:schemeClr val="tx2"/>
                </a:solidFill>
              </a:rPr>
              <a:t>properly measure </a:t>
            </a:r>
            <a:r>
              <a:rPr lang="en-US" sz="2200" dirty="0">
                <a:solidFill>
                  <a:schemeClr val="bg1">
                    <a:lumMod val="50000"/>
                  </a:schemeClr>
                </a:solidFill>
              </a:rPr>
              <a:t>both:</a:t>
            </a:r>
          </a:p>
          <a:p>
            <a:pPr marL="796925" lvl="1" indent="-339725">
              <a:spcBef>
                <a:spcPts val="1800"/>
              </a:spcBef>
              <a:buFont typeface="+mj-lt"/>
              <a:buAutoNum type="arabicPeriod"/>
              <a:tabLst>
                <a:tab pos="796925" algn="l"/>
              </a:tabLst>
            </a:pPr>
            <a:r>
              <a:rPr lang="en-US" sz="2200" b="1" dirty="0">
                <a:solidFill>
                  <a:schemeClr val="tx2"/>
                </a:solidFill>
              </a:rPr>
              <a:t>Nominal values</a:t>
            </a:r>
            <a:r>
              <a:rPr lang="en-US" sz="2200" dirty="0">
                <a:solidFill>
                  <a:schemeClr val="bg1">
                    <a:lumMod val="50000"/>
                  </a:schemeClr>
                </a:solidFill>
              </a:rPr>
              <a:t>—capturing</a:t>
            </a:r>
            <a:r>
              <a:rPr lang="en-US" sz="2200" b="1" dirty="0">
                <a:solidFill>
                  <a:schemeClr val="bg1">
                    <a:lumMod val="50000"/>
                  </a:schemeClr>
                </a:solidFill>
              </a:rPr>
              <a:t> </a:t>
            </a:r>
            <a:r>
              <a:rPr lang="en-US" sz="2200" dirty="0">
                <a:solidFill>
                  <a:schemeClr val="bg1">
                    <a:lumMod val="50000"/>
                  </a:schemeClr>
                </a:solidFill>
              </a:rPr>
              <a:t>the value of digital goods and services in a timely fashion, and </a:t>
            </a:r>
          </a:p>
          <a:p>
            <a:pPr marL="796925" lvl="1" indent="-339725">
              <a:spcBef>
                <a:spcPts val="1800"/>
              </a:spcBef>
              <a:buFont typeface="+mj-lt"/>
              <a:buAutoNum type="arabicPeriod"/>
              <a:tabLst>
                <a:tab pos="796925" algn="l"/>
              </a:tabLst>
            </a:pPr>
            <a:r>
              <a:rPr lang="en-US" sz="2200" b="1" dirty="0">
                <a:solidFill>
                  <a:schemeClr val="tx2"/>
                </a:solidFill>
              </a:rPr>
              <a:t>Price indexes</a:t>
            </a:r>
            <a:r>
              <a:rPr lang="en-US" sz="2200" dirty="0">
                <a:solidFill>
                  <a:schemeClr val="bg1">
                    <a:lumMod val="50000"/>
                  </a:schemeClr>
                </a:solidFill>
              </a:rPr>
              <a:t>—properly accounting for </a:t>
            </a:r>
          </a:p>
          <a:p>
            <a:pPr lvl="2">
              <a:spcBef>
                <a:spcPts val="600"/>
              </a:spcBef>
            </a:pPr>
            <a:r>
              <a:rPr lang="en-US" sz="2200" dirty="0">
                <a:solidFill>
                  <a:schemeClr val="bg1">
                    <a:lumMod val="50000"/>
                  </a:schemeClr>
                </a:solidFill>
              </a:rPr>
              <a:t>Quality change</a:t>
            </a:r>
          </a:p>
          <a:p>
            <a:pPr lvl="2">
              <a:spcBef>
                <a:spcPts val="600"/>
              </a:spcBef>
            </a:pPr>
            <a:r>
              <a:rPr lang="en-US" sz="2200" dirty="0">
                <a:solidFill>
                  <a:schemeClr val="bg1">
                    <a:lumMod val="50000"/>
                  </a:schemeClr>
                </a:solidFill>
              </a:rPr>
              <a:t>The new ways that goods and services are delivered to final user</a:t>
            </a:r>
          </a:p>
          <a:p>
            <a:pPr lvl="2">
              <a:spcBef>
                <a:spcPts val="2400"/>
              </a:spcBef>
            </a:pPr>
            <a:endParaRPr lang="en-US" sz="2200" dirty="0">
              <a:solidFill>
                <a:schemeClr val="bg1">
                  <a:lumMod val="50000"/>
                </a:schemeClr>
              </a:solidFill>
            </a:endParaRPr>
          </a:p>
        </p:txBody>
      </p:sp>
    </p:spTree>
    <p:extLst>
      <p:ext uri="{BB962C8B-B14F-4D97-AF65-F5344CB8AC3E}">
        <p14:creationId xmlns:p14="http://schemas.microsoft.com/office/powerpoint/2010/main" val="362977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42DD-209A-45E3-BA6E-9227D1767563}"/>
              </a:ext>
            </a:extLst>
          </p:cNvPr>
          <p:cNvSpPr>
            <a:spLocks noGrp="1"/>
          </p:cNvSpPr>
          <p:nvPr>
            <p:ph type="title"/>
          </p:nvPr>
        </p:nvSpPr>
        <p:spPr/>
        <p:txBody>
          <a:bodyPr>
            <a:normAutofit/>
          </a:bodyPr>
          <a:lstStyle/>
          <a:p>
            <a:r>
              <a:rPr lang="en-US" dirty="0"/>
              <a:t>Nominal Values</a:t>
            </a:r>
          </a:p>
        </p:txBody>
      </p:sp>
      <p:sp>
        <p:nvSpPr>
          <p:cNvPr id="3" name="Content Placeholder 2">
            <a:extLst>
              <a:ext uri="{FF2B5EF4-FFF2-40B4-BE49-F238E27FC236}">
                <a16:creationId xmlns:a16="http://schemas.microsoft.com/office/drawing/2014/main" id="{44813B16-6801-4122-97B1-0A0FED647947}"/>
              </a:ext>
            </a:extLst>
          </p:cNvPr>
          <p:cNvSpPr>
            <a:spLocks noGrp="1"/>
          </p:cNvSpPr>
          <p:nvPr>
            <p:ph idx="1"/>
          </p:nvPr>
        </p:nvSpPr>
        <p:spPr>
          <a:xfrm>
            <a:off x="838200" y="1420836"/>
            <a:ext cx="10515600" cy="5437163"/>
          </a:xfrm>
        </p:spPr>
        <p:txBody>
          <a:bodyPr>
            <a:noAutofit/>
          </a:bodyPr>
          <a:lstStyle/>
          <a:p>
            <a:r>
              <a:rPr lang="en-US" sz="2200" dirty="0">
                <a:solidFill>
                  <a:schemeClr val="bg1">
                    <a:lumMod val="50000"/>
                  </a:schemeClr>
                </a:solidFill>
              </a:rPr>
              <a:t>Traditional surveys used to collect nominal GDP might </a:t>
            </a:r>
            <a:r>
              <a:rPr lang="en-US" sz="2200" b="1" dirty="0">
                <a:solidFill>
                  <a:schemeClr val="tx2"/>
                </a:solidFill>
              </a:rPr>
              <a:t>miss or misclassify the output </a:t>
            </a:r>
            <a:r>
              <a:rPr lang="en-US" sz="2200" dirty="0">
                <a:solidFill>
                  <a:schemeClr val="bg1">
                    <a:lumMod val="50000"/>
                  </a:schemeClr>
                </a:solidFill>
              </a:rPr>
              <a:t>of digital products.  </a:t>
            </a:r>
          </a:p>
          <a:p>
            <a:pPr>
              <a:spcBef>
                <a:spcPts val="2400"/>
              </a:spcBef>
            </a:pPr>
            <a:r>
              <a:rPr lang="en-US" sz="2200" dirty="0">
                <a:solidFill>
                  <a:schemeClr val="bg1">
                    <a:lumMod val="50000"/>
                  </a:schemeClr>
                </a:solidFill>
              </a:rPr>
              <a:t>Countries are encouraged to consider:</a:t>
            </a:r>
          </a:p>
          <a:p>
            <a:pPr lvl="1">
              <a:spcBef>
                <a:spcPts val="1800"/>
              </a:spcBef>
            </a:pPr>
            <a:r>
              <a:rPr lang="en-US" sz="2000" b="1" dirty="0">
                <a:solidFill>
                  <a:schemeClr val="tx2"/>
                </a:solidFill>
              </a:rPr>
              <a:t>More-frequent updates </a:t>
            </a:r>
            <a:r>
              <a:rPr lang="en-US" sz="2000" dirty="0">
                <a:solidFill>
                  <a:schemeClr val="bg1">
                    <a:lumMod val="50000"/>
                  </a:schemeClr>
                </a:solidFill>
              </a:rPr>
              <a:t>of traditional surveys to rapidly fold in new entities</a:t>
            </a:r>
          </a:p>
          <a:p>
            <a:pPr lvl="1">
              <a:spcBef>
                <a:spcPts val="1800"/>
              </a:spcBef>
            </a:pPr>
            <a:r>
              <a:rPr lang="en-US" sz="2000" b="1" dirty="0">
                <a:solidFill>
                  <a:schemeClr val="tx2"/>
                </a:solidFill>
              </a:rPr>
              <a:t>Alternative data sources</a:t>
            </a:r>
            <a:r>
              <a:rPr lang="en-US" sz="2000" dirty="0">
                <a:solidFill>
                  <a:schemeClr val="bg1">
                    <a:lumMod val="50000"/>
                  </a:schemeClr>
                </a:solidFill>
              </a:rPr>
              <a:t> to cover areas missed in traditional surveys.  </a:t>
            </a:r>
          </a:p>
          <a:p>
            <a:pPr lvl="2"/>
            <a:r>
              <a:rPr lang="en-US" sz="1800" dirty="0">
                <a:solidFill>
                  <a:schemeClr val="bg1">
                    <a:lumMod val="50000"/>
                  </a:schemeClr>
                </a:solidFill>
              </a:rPr>
              <a:t>Establishment surveys will miss sharing economy activity.  Household surveys may need to be expanded for this purpose.</a:t>
            </a:r>
          </a:p>
          <a:p>
            <a:pPr lvl="2"/>
            <a:r>
              <a:rPr lang="en-US" sz="1800" dirty="0">
                <a:solidFill>
                  <a:schemeClr val="bg1">
                    <a:lumMod val="50000"/>
                  </a:schemeClr>
                </a:solidFill>
              </a:rPr>
              <a:t>Third-party market research firms that collect the data for providers of new digital products</a:t>
            </a:r>
          </a:p>
          <a:p>
            <a:pPr lvl="1">
              <a:spcBef>
                <a:spcPts val="1800"/>
              </a:spcBef>
            </a:pPr>
            <a:r>
              <a:rPr lang="en-US" sz="2000" b="1" dirty="0">
                <a:solidFill>
                  <a:schemeClr val="tx2"/>
                </a:solidFill>
              </a:rPr>
              <a:t>Other novel ways</a:t>
            </a:r>
            <a:r>
              <a:rPr lang="en-US" sz="2000" dirty="0">
                <a:solidFill>
                  <a:schemeClr val="bg1">
                    <a:lumMod val="50000"/>
                  </a:schemeClr>
                </a:solidFill>
              </a:rPr>
              <a:t> to fill in the gaps. For example, in the case of globalization of production:  </a:t>
            </a:r>
          </a:p>
          <a:p>
            <a:pPr lvl="2"/>
            <a:r>
              <a:rPr lang="en-US" sz="1800" dirty="0">
                <a:solidFill>
                  <a:schemeClr val="bg1">
                    <a:lumMod val="50000"/>
                  </a:schemeClr>
                </a:solidFill>
              </a:rPr>
              <a:t>Where producers are foreign entities, it may be most efficient and effective for the international organization or national statistical agency in the territory in which the platform or provider is located to collect the relevant data from them</a:t>
            </a:r>
          </a:p>
          <a:p>
            <a:pPr lvl="2"/>
            <a:r>
              <a:rPr lang="en-US" sz="1800" dirty="0">
                <a:solidFill>
                  <a:schemeClr val="bg1">
                    <a:lumMod val="50000"/>
                  </a:schemeClr>
                </a:solidFill>
              </a:rPr>
              <a:t>Countries could look to domestic estimates with substitute mirror trade data for particular categories produced by the host NSO in that territory</a:t>
            </a:r>
          </a:p>
        </p:txBody>
      </p:sp>
    </p:spTree>
    <p:extLst>
      <p:ext uri="{BB962C8B-B14F-4D97-AF65-F5344CB8AC3E}">
        <p14:creationId xmlns:p14="http://schemas.microsoft.com/office/powerpoint/2010/main" val="7883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133B-6780-4FB3-AF64-9F7B685C4B69}"/>
              </a:ext>
            </a:extLst>
          </p:cNvPr>
          <p:cNvSpPr>
            <a:spLocks noGrp="1"/>
          </p:cNvSpPr>
          <p:nvPr>
            <p:ph type="title"/>
          </p:nvPr>
        </p:nvSpPr>
        <p:spPr/>
        <p:txBody>
          <a:bodyPr>
            <a:normAutofit/>
          </a:bodyPr>
          <a:lstStyle/>
          <a:p>
            <a:r>
              <a:rPr lang="en-US" dirty="0"/>
              <a:t>State of Play for Price Indexes</a:t>
            </a:r>
          </a:p>
        </p:txBody>
      </p:sp>
      <p:sp>
        <p:nvSpPr>
          <p:cNvPr id="3" name="Content Placeholder 2">
            <a:extLst>
              <a:ext uri="{FF2B5EF4-FFF2-40B4-BE49-F238E27FC236}">
                <a16:creationId xmlns:a16="http://schemas.microsoft.com/office/drawing/2014/main" id="{596A567B-C447-45A4-98E2-A149F5DC7630}"/>
              </a:ext>
            </a:extLst>
          </p:cNvPr>
          <p:cNvSpPr>
            <a:spLocks noGrp="1"/>
          </p:cNvSpPr>
          <p:nvPr>
            <p:ph idx="1"/>
          </p:nvPr>
        </p:nvSpPr>
        <p:spPr>
          <a:xfrm>
            <a:off x="768769" y="1452112"/>
            <a:ext cx="10972800" cy="5139187"/>
          </a:xfrm>
        </p:spPr>
        <p:txBody>
          <a:bodyPr>
            <a:noAutofit/>
          </a:bodyPr>
          <a:lstStyle/>
          <a:p>
            <a:r>
              <a:rPr lang="en-US" sz="2200" b="1" dirty="0">
                <a:solidFill>
                  <a:schemeClr val="tx2"/>
                </a:solidFill>
              </a:rPr>
              <a:t>New models of existing digital goods and services </a:t>
            </a:r>
          </a:p>
          <a:p>
            <a:pPr lvl="1">
              <a:lnSpc>
                <a:spcPct val="100000"/>
              </a:lnSpc>
              <a:spcBef>
                <a:spcPts val="300"/>
              </a:spcBef>
            </a:pPr>
            <a:r>
              <a:rPr lang="en-US" sz="2000" dirty="0">
                <a:solidFill>
                  <a:schemeClr val="bg1">
                    <a:lumMod val="50000"/>
                  </a:schemeClr>
                </a:solidFill>
              </a:rPr>
              <a:t>Quality adjustment generally is possible</a:t>
            </a:r>
          </a:p>
          <a:p>
            <a:pPr lvl="1">
              <a:lnSpc>
                <a:spcPct val="100000"/>
              </a:lnSpc>
              <a:spcBef>
                <a:spcPts val="300"/>
              </a:spcBef>
            </a:pPr>
            <a:r>
              <a:rPr lang="en-US" sz="2000" dirty="0">
                <a:solidFill>
                  <a:schemeClr val="bg1">
                    <a:lumMod val="50000"/>
                  </a:schemeClr>
                </a:solidFill>
              </a:rPr>
              <a:t>Hedonics is the gold standard</a:t>
            </a:r>
          </a:p>
          <a:p>
            <a:pPr>
              <a:spcBef>
                <a:spcPts val="2400"/>
              </a:spcBef>
            </a:pPr>
            <a:r>
              <a:rPr lang="en-US" sz="2200" b="1" dirty="0">
                <a:solidFill>
                  <a:schemeClr val="tx2"/>
                </a:solidFill>
              </a:rPr>
              <a:t>Entirely new digital goods and services  </a:t>
            </a:r>
          </a:p>
          <a:p>
            <a:pPr lvl="1">
              <a:lnSpc>
                <a:spcPct val="100000"/>
              </a:lnSpc>
              <a:spcBef>
                <a:spcPts val="300"/>
              </a:spcBef>
            </a:pPr>
            <a:r>
              <a:rPr lang="en-US" sz="2000" dirty="0">
                <a:solidFill>
                  <a:schemeClr val="bg1">
                    <a:lumMod val="50000"/>
                  </a:schemeClr>
                </a:solidFill>
              </a:rPr>
              <a:t>Quality adjustment is difficult, but</a:t>
            </a:r>
          </a:p>
          <a:p>
            <a:pPr lvl="1">
              <a:lnSpc>
                <a:spcPct val="100000"/>
              </a:lnSpc>
              <a:spcBef>
                <a:spcPts val="300"/>
              </a:spcBef>
            </a:pPr>
            <a:r>
              <a:rPr lang="en-US" sz="2000" dirty="0">
                <a:solidFill>
                  <a:schemeClr val="bg1">
                    <a:lumMod val="50000"/>
                  </a:schemeClr>
                </a:solidFill>
              </a:rPr>
              <a:t>Early introduction of new technology products in price indexes is important, as many technology products display rapidly falling prices in their early years in the market. </a:t>
            </a:r>
          </a:p>
          <a:p>
            <a:pPr>
              <a:spcBef>
                <a:spcPts val="2400"/>
              </a:spcBef>
            </a:pPr>
            <a:r>
              <a:rPr lang="en-US" sz="2200" b="1" dirty="0">
                <a:solidFill>
                  <a:schemeClr val="tx2"/>
                </a:solidFill>
              </a:rPr>
              <a:t>Traditional goods and services affected by digitalization</a:t>
            </a:r>
          </a:p>
          <a:p>
            <a:pPr lvl="1">
              <a:lnSpc>
                <a:spcPct val="100000"/>
              </a:lnSpc>
              <a:spcBef>
                <a:spcPts val="300"/>
              </a:spcBef>
            </a:pPr>
            <a:r>
              <a:rPr lang="en-US" sz="2000" dirty="0">
                <a:solidFill>
                  <a:schemeClr val="bg1">
                    <a:lumMod val="50000"/>
                  </a:schemeClr>
                </a:solidFill>
              </a:rPr>
              <a:t>The increasing digital content and attendant quality improvements in traditional goods also requires quality adjustment (e.g., cars)</a:t>
            </a:r>
          </a:p>
          <a:p>
            <a:pPr lvl="1">
              <a:lnSpc>
                <a:spcPct val="100000"/>
              </a:lnSpc>
              <a:spcBef>
                <a:spcPts val="300"/>
              </a:spcBef>
            </a:pPr>
            <a:r>
              <a:rPr lang="en-US" sz="2000" dirty="0">
                <a:solidFill>
                  <a:schemeClr val="bg1">
                    <a:lumMod val="50000"/>
                  </a:schemeClr>
                </a:solidFill>
              </a:rPr>
              <a:t>New ways of providing traditional services requires special handling, though there is no consensus on how this is best done (outlet substitution bias)</a:t>
            </a:r>
          </a:p>
          <a:p>
            <a:pPr lvl="2">
              <a:lnSpc>
                <a:spcPct val="100000"/>
              </a:lnSpc>
              <a:spcBef>
                <a:spcPts val="300"/>
              </a:spcBef>
            </a:pPr>
            <a:r>
              <a:rPr lang="en-US" sz="1600" dirty="0">
                <a:solidFill>
                  <a:schemeClr val="bg1">
                    <a:lumMod val="50000"/>
                  </a:schemeClr>
                </a:solidFill>
              </a:rPr>
              <a:t>UBER, AirBnB</a:t>
            </a:r>
          </a:p>
          <a:p>
            <a:pPr lvl="2">
              <a:lnSpc>
                <a:spcPct val="100000"/>
              </a:lnSpc>
              <a:spcBef>
                <a:spcPts val="300"/>
              </a:spcBef>
            </a:pPr>
            <a:r>
              <a:rPr lang="en-US" sz="1600" dirty="0">
                <a:solidFill>
                  <a:schemeClr val="bg1">
                    <a:lumMod val="50000"/>
                  </a:schemeClr>
                </a:solidFill>
              </a:rPr>
              <a:t>Retail services:  online purchases</a:t>
            </a:r>
          </a:p>
          <a:p>
            <a:pPr lvl="1"/>
            <a:endParaRPr lang="en-US" sz="2200" dirty="0">
              <a:solidFill>
                <a:schemeClr val="bg1">
                  <a:lumMod val="50000"/>
                </a:schemeClr>
              </a:solidFill>
            </a:endParaRPr>
          </a:p>
          <a:p>
            <a:pPr lvl="1"/>
            <a:endParaRPr lang="en-US" sz="2200" dirty="0">
              <a:solidFill>
                <a:schemeClr val="bg1">
                  <a:lumMod val="50000"/>
                </a:schemeClr>
              </a:solidFill>
            </a:endParaRPr>
          </a:p>
          <a:p>
            <a:endParaRPr lang="en-US" sz="2200" dirty="0">
              <a:solidFill>
                <a:schemeClr val="bg1">
                  <a:lumMod val="50000"/>
                </a:schemeClr>
              </a:solidFill>
            </a:endParaRPr>
          </a:p>
        </p:txBody>
      </p:sp>
    </p:spTree>
    <p:extLst>
      <p:ext uri="{BB962C8B-B14F-4D97-AF65-F5344CB8AC3E}">
        <p14:creationId xmlns:p14="http://schemas.microsoft.com/office/powerpoint/2010/main" val="22411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D1E6-F746-43A5-AEBF-71228DF04C77}"/>
              </a:ext>
            </a:extLst>
          </p:cNvPr>
          <p:cNvSpPr>
            <a:spLocks noGrp="1"/>
          </p:cNvSpPr>
          <p:nvPr>
            <p:ph type="title"/>
          </p:nvPr>
        </p:nvSpPr>
        <p:spPr/>
        <p:txBody>
          <a:bodyPr/>
          <a:lstStyle/>
          <a:p>
            <a:r>
              <a:rPr lang="en-US" dirty="0"/>
              <a:t>Price Indexes</a:t>
            </a:r>
          </a:p>
        </p:txBody>
      </p:sp>
      <p:sp>
        <p:nvSpPr>
          <p:cNvPr id="3" name="Content Placeholder 2">
            <a:extLst>
              <a:ext uri="{FF2B5EF4-FFF2-40B4-BE49-F238E27FC236}">
                <a16:creationId xmlns:a16="http://schemas.microsoft.com/office/drawing/2014/main" id="{2488A935-5624-439D-ACB9-9C1BD0C92C2F}"/>
              </a:ext>
            </a:extLst>
          </p:cNvPr>
          <p:cNvSpPr>
            <a:spLocks noGrp="1"/>
          </p:cNvSpPr>
          <p:nvPr>
            <p:ph idx="1"/>
          </p:nvPr>
        </p:nvSpPr>
        <p:spPr/>
        <p:txBody>
          <a:bodyPr>
            <a:normAutofit/>
          </a:bodyPr>
          <a:lstStyle/>
          <a:p>
            <a:pPr marL="0" indent="0">
              <a:buNone/>
            </a:pPr>
            <a:r>
              <a:rPr lang="en-US" sz="2200" dirty="0">
                <a:solidFill>
                  <a:schemeClr val="bg1">
                    <a:lumMod val="50000"/>
                  </a:schemeClr>
                </a:solidFill>
              </a:rPr>
              <a:t>Across all the areas outlined where fast-moving quality change is a result of the process of digitalization, countries are advised to review: </a:t>
            </a:r>
          </a:p>
          <a:p>
            <a:pPr marL="0" indent="0">
              <a:buNone/>
            </a:pPr>
            <a:endParaRPr lang="en-US" sz="2200" dirty="0">
              <a:solidFill>
                <a:schemeClr val="bg1">
                  <a:lumMod val="50000"/>
                </a:schemeClr>
              </a:solidFill>
            </a:endParaRPr>
          </a:p>
          <a:p>
            <a:r>
              <a:rPr lang="en-US" sz="2200" dirty="0">
                <a:solidFill>
                  <a:schemeClr val="bg1">
                    <a:lumMod val="50000"/>
                  </a:schemeClr>
                </a:solidFill>
              </a:rPr>
              <a:t>The </a:t>
            </a:r>
            <a:r>
              <a:rPr lang="en-US" sz="2200" b="1" dirty="0">
                <a:solidFill>
                  <a:schemeClr val="tx2"/>
                </a:solidFill>
              </a:rPr>
              <a:t>frequency</a:t>
            </a:r>
            <a:r>
              <a:rPr lang="en-US" sz="2200" dirty="0">
                <a:solidFill>
                  <a:schemeClr val="bg1">
                    <a:lumMod val="50000"/>
                  </a:schemeClr>
                </a:solidFill>
              </a:rPr>
              <a:t> with which they update their survey collections, to ensure they continue to capture the rapidly changing nature of these product classes and </a:t>
            </a:r>
          </a:p>
          <a:p>
            <a:endParaRPr lang="en-US" sz="2200" dirty="0">
              <a:solidFill>
                <a:schemeClr val="bg1">
                  <a:lumMod val="50000"/>
                </a:schemeClr>
              </a:solidFill>
            </a:endParaRPr>
          </a:p>
          <a:p>
            <a:r>
              <a:rPr lang="en-US" sz="2200" dirty="0">
                <a:solidFill>
                  <a:schemeClr val="bg1">
                    <a:lumMod val="50000"/>
                  </a:schemeClr>
                </a:solidFill>
              </a:rPr>
              <a:t>The </a:t>
            </a:r>
            <a:r>
              <a:rPr lang="en-US" sz="2200" b="1" dirty="0">
                <a:solidFill>
                  <a:schemeClr val="tx2"/>
                </a:solidFill>
              </a:rPr>
              <a:t>level</a:t>
            </a:r>
            <a:r>
              <a:rPr lang="en-US" sz="2200" dirty="0">
                <a:solidFill>
                  <a:schemeClr val="bg1">
                    <a:lumMod val="50000"/>
                  </a:schemeClr>
                </a:solidFill>
              </a:rPr>
              <a:t> at which data is collected and deflation takes place to create volume estimates. </a:t>
            </a:r>
          </a:p>
          <a:p>
            <a:pPr lvl="1"/>
            <a:r>
              <a:rPr lang="en-US" sz="2200" dirty="0">
                <a:solidFill>
                  <a:schemeClr val="bg1">
                    <a:lumMod val="50000"/>
                  </a:schemeClr>
                </a:solidFill>
              </a:rPr>
              <a:t>Often, being able to deflate at more granular levels within the product classification and weighting these at more aggregated levels will be an important component of delivering more robust estimates.</a:t>
            </a:r>
          </a:p>
        </p:txBody>
      </p:sp>
    </p:spTree>
    <p:extLst>
      <p:ext uri="{BB962C8B-B14F-4D97-AF65-F5344CB8AC3E}">
        <p14:creationId xmlns:p14="http://schemas.microsoft.com/office/powerpoint/2010/main" val="4647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1-A9BD-46BC-80D9-9654AC8E40DF}"/>
              </a:ext>
            </a:extLst>
          </p:cNvPr>
          <p:cNvSpPr>
            <a:spLocks noGrp="1"/>
          </p:cNvSpPr>
          <p:nvPr>
            <p:ph type="title"/>
          </p:nvPr>
        </p:nvSpPr>
        <p:spPr/>
        <p:txBody>
          <a:bodyPr>
            <a:normAutofit/>
          </a:bodyPr>
          <a:lstStyle/>
          <a:p>
            <a:r>
              <a:rPr lang="en-US" dirty="0"/>
              <a:t>Recording and Valuation of Data </a:t>
            </a:r>
          </a:p>
        </p:txBody>
      </p:sp>
    </p:spTree>
    <p:extLst>
      <p:ext uri="{BB962C8B-B14F-4D97-AF65-F5344CB8AC3E}">
        <p14:creationId xmlns:p14="http://schemas.microsoft.com/office/powerpoint/2010/main" val="354657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dirty="0"/>
              <a:t>Characteristics of Data </a:t>
            </a:r>
            <a:endParaRPr lang="en-GB" dirty="0"/>
          </a:p>
        </p:txBody>
      </p:sp>
      <p:sp>
        <p:nvSpPr>
          <p:cNvPr id="7" name="Content Placeholder 1"/>
          <p:cNvSpPr>
            <a:spLocks noGrp="1"/>
          </p:cNvSpPr>
          <p:nvPr>
            <p:ph idx="1"/>
          </p:nvPr>
        </p:nvSpPr>
        <p:spPr>
          <a:noFill/>
        </p:spPr>
        <p:txBody>
          <a:bodyPr/>
          <a:lstStyle/>
          <a:p>
            <a:pPr>
              <a:spcBef>
                <a:spcPts val="1800"/>
              </a:spcBef>
            </a:pPr>
            <a:r>
              <a:rPr lang="en-US" sz="2200" dirty="0">
                <a:solidFill>
                  <a:schemeClr val="bg1">
                    <a:lumMod val="50000"/>
                  </a:schemeClr>
                </a:solidFill>
              </a:rPr>
              <a:t>Data is </a:t>
            </a:r>
            <a:r>
              <a:rPr lang="en-US" sz="2200" b="1" dirty="0">
                <a:solidFill>
                  <a:schemeClr val="tx2"/>
                </a:solidFill>
              </a:rPr>
              <a:t>produced</a:t>
            </a:r>
            <a:r>
              <a:rPr lang="en-US" sz="2200" dirty="0">
                <a:solidFill>
                  <a:schemeClr val="bg1">
                    <a:lumMod val="50000"/>
                  </a:schemeClr>
                </a:solidFill>
              </a:rPr>
              <a:t> and included in the SNA production boundary</a:t>
            </a:r>
          </a:p>
          <a:p>
            <a:pPr>
              <a:spcBef>
                <a:spcPts val="1800"/>
              </a:spcBef>
            </a:pPr>
            <a:r>
              <a:rPr lang="en-US" sz="2200" dirty="0">
                <a:solidFill>
                  <a:schemeClr val="bg1">
                    <a:lumMod val="50000"/>
                  </a:schemeClr>
                </a:solidFill>
              </a:rPr>
              <a:t>Distinguished from underlying non-produced </a:t>
            </a:r>
            <a:r>
              <a:rPr lang="en-US" sz="2200" b="1" dirty="0">
                <a:solidFill>
                  <a:schemeClr val="tx2"/>
                </a:solidFill>
              </a:rPr>
              <a:t>observable</a:t>
            </a:r>
            <a:r>
              <a:rPr lang="en-US" sz="2200" b="1" dirty="0">
                <a:solidFill>
                  <a:srgbClr val="C00000"/>
                </a:solidFill>
              </a:rPr>
              <a:t> </a:t>
            </a:r>
            <a:r>
              <a:rPr lang="en-US" sz="2200" b="1" dirty="0">
                <a:solidFill>
                  <a:schemeClr val="tx2"/>
                </a:solidFill>
              </a:rPr>
              <a:t>phenomena</a:t>
            </a:r>
            <a:endParaRPr lang="en-US" sz="2200" dirty="0">
              <a:solidFill>
                <a:schemeClr val="tx2"/>
              </a:solidFill>
            </a:endParaRPr>
          </a:p>
          <a:p>
            <a:pPr>
              <a:spcBef>
                <a:spcPts val="1800"/>
              </a:spcBef>
            </a:pPr>
            <a:r>
              <a:rPr lang="en-US" sz="2200" dirty="0">
                <a:solidFill>
                  <a:schemeClr val="bg1">
                    <a:lumMod val="50000"/>
                  </a:schemeClr>
                </a:solidFill>
              </a:rPr>
              <a:t>Focus on </a:t>
            </a:r>
            <a:r>
              <a:rPr lang="en-US" sz="2200" b="1" dirty="0">
                <a:solidFill>
                  <a:schemeClr val="tx2"/>
                </a:solidFill>
              </a:rPr>
              <a:t>digital</a:t>
            </a:r>
            <a:r>
              <a:rPr lang="en-US" sz="2200" dirty="0">
                <a:solidFill>
                  <a:schemeClr val="bg1">
                    <a:lumMod val="50000"/>
                  </a:schemeClr>
                </a:solidFill>
              </a:rPr>
              <a:t> data (non-digital data exist but considered marginal)</a:t>
            </a:r>
          </a:p>
          <a:p>
            <a:pPr>
              <a:spcBef>
                <a:spcPts val="1800"/>
              </a:spcBef>
            </a:pPr>
            <a:r>
              <a:rPr lang="en-US" sz="2200" b="1" dirty="0">
                <a:solidFill>
                  <a:schemeClr val="tx2"/>
                </a:solidFill>
              </a:rPr>
              <a:t>Long-lived data </a:t>
            </a:r>
            <a:r>
              <a:rPr lang="en-US" sz="2200" dirty="0">
                <a:solidFill>
                  <a:schemeClr val="bg1">
                    <a:lumMod val="50000"/>
                  </a:schemeClr>
                </a:solidFill>
              </a:rPr>
              <a:t>is an </a:t>
            </a:r>
            <a:r>
              <a:rPr lang="en-US" sz="2200" b="1" dirty="0">
                <a:solidFill>
                  <a:schemeClr val="tx2"/>
                </a:solidFill>
              </a:rPr>
              <a:t>asset</a:t>
            </a:r>
            <a:r>
              <a:rPr lang="en-US" sz="2200" dirty="0">
                <a:solidFill>
                  <a:schemeClr val="bg1">
                    <a:lumMod val="50000"/>
                  </a:schemeClr>
                </a:solidFill>
              </a:rPr>
              <a:t> (therefore also included in the SNA asset boundary)</a:t>
            </a:r>
          </a:p>
          <a:p>
            <a:pPr>
              <a:spcBef>
                <a:spcPts val="1800"/>
              </a:spcBef>
            </a:pPr>
            <a:r>
              <a:rPr lang="en-US" sz="2200" dirty="0">
                <a:solidFill>
                  <a:schemeClr val="bg1">
                    <a:lumMod val="50000"/>
                  </a:schemeClr>
                </a:solidFill>
              </a:rPr>
              <a:t>Data is subject to </a:t>
            </a:r>
            <a:r>
              <a:rPr lang="en-US" sz="2200" b="1" dirty="0">
                <a:solidFill>
                  <a:schemeClr val="tx2"/>
                </a:solidFill>
              </a:rPr>
              <a:t>economic ownership</a:t>
            </a:r>
            <a:r>
              <a:rPr lang="en-US" sz="2200" dirty="0">
                <a:solidFill>
                  <a:schemeClr val="bg1">
                    <a:lumMod val="65000"/>
                  </a:schemeClr>
                </a:solidFill>
              </a:rPr>
              <a:t>,</a:t>
            </a:r>
            <a:r>
              <a:rPr lang="en-US" sz="2200" b="1" dirty="0">
                <a:solidFill>
                  <a:srgbClr val="C00000"/>
                </a:solidFill>
              </a:rPr>
              <a:t> </a:t>
            </a:r>
            <a:r>
              <a:rPr lang="en-US" sz="2200" b="1" dirty="0">
                <a:solidFill>
                  <a:schemeClr val="tx2"/>
                </a:solidFill>
              </a:rPr>
              <a:t>valuation</a:t>
            </a:r>
            <a:r>
              <a:rPr lang="en-US" sz="2200" b="1" dirty="0">
                <a:solidFill>
                  <a:srgbClr val="C00000"/>
                </a:solidFill>
              </a:rPr>
              <a:t> </a:t>
            </a:r>
            <a:r>
              <a:rPr lang="en-US" sz="2200" dirty="0">
                <a:solidFill>
                  <a:schemeClr val="bg1">
                    <a:lumMod val="50000"/>
                  </a:schemeClr>
                </a:solidFill>
              </a:rPr>
              <a:t>and</a:t>
            </a:r>
            <a:r>
              <a:rPr lang="en-US" sz="2200" b="1" dirty="0">
                <a:solidFill>
                  <a:srgbClr val="C00000"/>
                </a:solidFill>
              </a:rPr>
              <a:t> </a:t>
            </a:r>
            <a:r>
              <a:rPr lang="en-US" sz="2200" b="1" dirty="0">
                <a:solidFill>
                  <a:schemeClr val="tx2"/>
                </a:solidFill>
              </a:rPr>
              <a:t>depreciation</a:t>
            </a:r>
          </a:p>
          <a:p>
            <a:pPr>
              <a:spcBef>
                <a:spcPts val="1800"/>
              </a:spcBef>
            </a:pPr>
            <a:r>
              <a:rPr lang="en-US" sz="2200" b="1" dirty="0">
                <a:solidFill>
                  <a:schemeClr val="tx2"/>
                </a:solidFill>
              </a:rPr>
              <a:t>Short-lived data </a:t>
            </a:r>
            <a:r>
              <a:rPr lang="en-US" sz="2200" dirty="0">
                <a:solidFill>
                  <a:schemeClr val="bg1">
                    <a:lumMod val="50000"/>
                  </a:schemeClr>
                </a:solidFill>
              </a:rPr>
              <a:t>are also produced but not an asset (not inventories or valuables)</a:t>
            </a:r>
            <a:endParaRPr lang="en-GB" sz="2200" dirty="0">
              <a:solidFill>
                <a:schemeClr val="bg1">
                  <a:lumMod val="50000"/>
                </a:schemeClr>
              </a:solidFill>
            </a:endParaRPr>
          </a:p>
        </p:txBody>
      </p:sp>
      <p:sp>
        <p:nvSpPr>
          <p:cNvPr id="10" name="Slide Number Placeholder 9"/>
          <p:cNvSpPr>
            <a:spLocks noGrp="1"/>
          </p:cNvSpPr>
          <p:nvPr>
            <p:ph type="sldNum" sz="quarter" idx="12"/>
          </p:nvPr>
        </p:nvSpPr>
        <p:spPr/>
        <p:txBody>
          <a:bodyPr/>
          <a:lstStyle/>
          <a:p>
            <a:fld id="{F46C79FD-C571-418B-AB0F-5EE936C85276}" type="slidenum">
              <a:rPr lang="en-GB" smtClean="0"/>
              <a:t>15</a:t>
            </a:fld>
            <a:endParaRPr lang="en-GB" dirty="0"/>
          </a:p>
        </p:txBody>
      </p:sp>
    </p:spTree>
    <p:extLst>
      <p:ext uri="{BB962C8B-B14F-4D97-AF65-F5344CB8AC3E}">
        <p14:creationId xmlns:p14="http://schemas.microsoft.com/office/powerpoint/2010/main" val="248959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Definitions under Consideration</a:t>
            </a:r>
            <a:endParaRPr lang="en-GB" dirty="0"/>
          </a:p>
        </p:txBody>
      </p:sp>
      <p:sp>
        <p:nvSpPr>
          <p:cNvPr id="2" name="Content Placeholder 1"/>
          <p:cNvSpPr>
            <a:spLocks noGrp="1"/>
          </p:cNvSpPr>
          <p:nvPr>
            <p:ph idx="1"/>
          </p:nvPr>
        </p:nvSpPr>
        <p:spPr>
          <a:noFill/>
        </p:spPr>
        <p:txBody>
          <a:bodyPr/>
          <a:lstStyle/>
          <a:p>
            <a:pPr marL="354013" indent="-354013">
              <a:buNone/>
            </a:pPr>
            <a:r>
              <a:rPr lang="en-US" sz="2200" b="1" i="1" dirty="0">
                <a:solidFill>
                  <a:schemeClr val="tx2"/>
                </a:solidFill>
              </a:rPr>
              <a:t>Database</a:t>
            </a:r>
            <a:r>
              <a:rPr lang="en-US" sz="2200" i="1" dirty="0">
                <a:solidFill>
                  <a:schemeClr val="tx2"/>
                </a:solidFill>
              </a:rPr>
              <a:t> [from 2008 SNA (10.112)]</a:t>
            </a:r>
            <a:br>
              <a:rPr lang="en-US" sz="2200" dirty="0">
                <a:solidFill>
                  <a:srgbClr val="004494"/>
                </a:solidFill>
              </a:rPr>
            </a:br>
            <a:r>
              <a:rPr lang="en-US" sz="2200" dirty="0">
                <a:solidFill>
                  <a:schemeClr val="bg1">
                    <a:lumMod val="50000"/>
                  </a:schemeClr>
                </a:solidFill>
              </a:rPr>
              <a:t>Databases consist of files of data organized in such a way as to permit resource-effective access and use of the </a:t>
            </a:r>
            <a:r>
              <a:rPr lang="en-US" sz="2200" b="1" dirty="0">
                <a:solidFill>
                  <a:schemeClr val="tx2"/>
                </a:solidFill>
              </a:rPr>
              <a:t>data</a:t>
            </a:r>
            <a:r>
              <a:rPr lang="en-US" sz="2200" dirty="0">
                <a:solidFill>
                  <a:schemeClr val="bg1">
                    <a:lumMod val="50000"/>
                  </a:schemeClr>
                </a:solidFill>
              </a:rPr>
              <a:t>. Databases may be developed exclusively for own use or for sale as an entity or for sale by means of a license to access the information contained.</a:t>
            </a:r>
            <a:endParaRPr lang="en-GB" sz="22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F46C79FD-C571-418B-AB0F-5EE936C85276}" type="slidenum">
              <a:rPr lang="en-GB" smtClean="0"/>
              <a:t>16</a:t>
            </a:fld>
            <a:endParaRPr lang="en-GB" dirty="0"/>
          </a:p>
        </p:txBody>
      </p:sp>
      <p:sp>
        <p:nvSpPr>
          <p:cNvPr id="6" name="Content Placeholder 1"/>
          <p:cNvSpPr>
            <a:spLocks noGrp="1"/>
          </p:cNvSpPr>
          <p:nvPr>
            <p:ph sz="half" idx="4294967295"/>
          </p:nvPr>
        </p:nvSpPr>
        <p:spPr>
          <a:xfrm>
            <a:off x="1447800" y="3257550"/>
            <a:ext cx="9820275" cy="1782763"/>
          </a:xfrm>
          <a:noFill/>
        </p:spPr>
        <p:txBody>
          <a:bodyPr/>
          <a:lstStyle/>
          <a:p>
            <a:pPr marL="354013" indent="-354013">
              <a:buNone/>
            </a:pPr>
            <a:r>
              <a:rPr lang="en-US" sz="2200" b="1" i="1" dirty="0">
                <a:solidFill>
                  <a:schemeClr val="tx2"/>
                </a:solidFill>
              </a:rPr>
              <a:t>Data</a:t>
            </a:r>
            <a:br>
              <a:rPr lang="en-US" sz="2200" dirty="0">
                <a:solidFill>
                  <a:srgbClr val="004494"/>
                </a:solidFill>
              </a:rPr>
            </a:br>
            <a:r>
              <a:rPr lang="en-US" sz="2200" dirty="0">
                <a:solidFill>
                  <a:schemeClr val="bg1">
                    <a:lumMod val="50000"/>
                  </a:schemeClr>
                </a:solidFill>
              </a:rPr>
              <a:t>Data is information content that is </a:t>
            </a:r>
            <a:r>
              <a:rPr lang="en-US" sz="2200" b="1" dirty="0">
                <a:solidFill>
                  <a:schemeClr val="tx2"/>
                </a:solidFill>
              </a:rPr>
              <a:t>produced</a:t>
            </a:r>
            <a:r>
              <a:rPr lang="en-US" sz="2200" dirty="0">
                <a:solidFill>
                  <a:schemeClr val="bg1">
                    <a:lumMod val="50000"/>
                  </a:schemeClr>
                </a:solidFill>
              </a:rPr>
              <a:t> by collecting, recording, organizing and storing </a:t>
            </a:r>
            <a:r>
              <a:rPr lang="en-US" sz="2200" b="1" dirty="0">
                <a:solidFill>
                  <a:schemeClr val="tx2"/>
                </a:solidFill>
              </a:rPr>
              <a:t>observable phenomena </a:t>
            </a:r>
            <a:r>
              <a:rPr lang="en-US" sz="2200" dirty="0">
                <a:solidFill>
                  <a:schemeClr val="bg1">
                    <a:lumMod val="50000"/>
                  </a:schemeClr>
                </a:solidFill>
              </a:rPr>
              <a:t>in a </a:t>
            </a:r>
            <a:r>
              <a:rPr lang="en-US" sz="2200" b="1" dirty="0">
                <a:solidFill>
                  <a:schemeClr val="tx2"/>
                </a:solidFill>
              </a:rPr>
              <a:t>digital</a:t>
            </a:r>
            <a:r>
              <a:rPr lang="en-US" sz="2200" dirty="0">
                <a:solidFill>
                  <a:schemeClr val="bg1">
                    <a:lumMod val="50000"/>
                  </a:schemeClr>
                </a:solidFill>
              </a:rPr>
              <a:t> format, which can be accessed electronically for reference or processing and from which their owner(s) derive economic benefits by holding or using it.</a:t>
            </a:r>
            <a:endParaRPr lang="en-GB" sz="2200" dirty="0">
              <a:solidFill>
                <a:schemeClr val="bg1">
                  <a:lumMod val="50000"/>
                </a:schemeClr>
              </a:solidFill>
            </a:endParaRPr>
          </a:p>
        </p:txBody>
      </p:sp>
      <p:sp>
        <p:nvSpPr>
          <p:cNvPr id="7" name="Content Placeholder 1"/>
          <p:cNvSpPr>
            <a:spLocks noGrp="1"/>
          </p:cNvSpPr>
          <p:nvPr>
            <p:ph sz="half" idx="4294967295"/>
          </p:nvPr>
        </p:nvSpPr>
        <p:spPr>
          <a:xfrm>
            <a:off x="1447800" y="5086350"/>
            <a:ext cx="9753600" cy="1120775"/>
          </a:xfrm>
          <a:noFill/>
        </p:spPr>
        <p:txBody>
          <a:bodyPr/>
          <a:lstStyle/>
          <a:p>
            <a:pPr marL="354013" indent="-354013">
              <a:buNone/>
            </a:pPr>
            <a:r>
              <a:rPr lang="en-US" sz="2200" b="1" i="1" dirty="0">
                <a:solidFill>
                  <a:schemeClr val="tx2"/>
                </a:solidFill>
              </a:rPr>
              <a:t>Data as an asset</a:t>
            </a:r>
            <a:br>
              <a:rPr lang="en-US" sz="2200" dirty="0">
                <a:solidFill>
                  <a:srgbClr val="004494"/>
                </a:solidFill>
              </a:rPr>
            </a:br>
            <a:r>
              <a:rPr lang="en-US" sz="2200" dirty="0">
                <a:solidFill>
                  <a:schemeClr val="bg1">
                    <a:lumMod val="50000"/>
                  </a:schemeClr>
                </a:solidFill>
              </a:rPr>
              <a:t>Data from which their owner(s) derive economic benefits by </a:t>
            </a:r>
            <a:r>
              <a:rPr lang="en-US" sz="2200" b="1" dirty="0">
                <a:solidFill>
                  <a:schemeClr val="tx2"/>
                </a:solidFill>
              </a:rPr>
              <a:t>using them in production</a:t>
            </a:r>
            <a:r>
              <a:rPr lang="en-US" sz="2200" b="1" dirty="0">
                <a:solidFill>
                  <a:srgbClr val="C00000"/>
                </a:solidFill>
              </a:rPr>
              <a:t> </a:t>
            </a:r>
            <a:r>
              <a:rPr lang="en-US" sz="2200" dirty="0">
                <a:solidFill>
                  <a:schemeClr val="bg1">
                    <a:lumMod val="50000"/>
                  </a:schemeClr>
                </a:solidFill>
              </a:rPr>
              <a:t>for </a:t>
            </a:r>
            <a:r>
              <a:rPr lang="en-US" sz="2200" b="1" dirty="0">
                <a:solidFill>
                  <a:schemeClr val="tx2"/>
                </a:solidFill>
              </a:rPr>
              <a:t>at least one year </a:t>
            </a:r>
            <a:r>
              <a:rPr lang="en-US" sz="2200" dirty="0">
                <a:solidFill>
                  <a:schemeClr val="bg1">
                    <a:lumMod val="50000"/>
                  </a:schemeClr>
                </a:solidFill>
              </a:rPr>
              <a:t>(long-lived data) are fixed assets.</a:t>
            </a:r>
            <a:endParaRPr lang="en-GB" sz="2200" dirty="0">
              <a:solidFill>
                <a:schemeClr val="bg1">
                  <a:lumMod val="50000"/>
                </a:schemeClr>
              </a:solidFill>
            </a:endParaRPr>
          </a:p>
        </p:txBody>
      </p:sp>
    </p:spTree>
    <p:extLst>
      <p:ext uri="{BB962C8B-B14F-4D97-AF65-F5344CB8AC3E}">
        <p14:creationId xmlns:p14="http://schemas.microsoft.com/office/powerpoint/2010/main" val="141725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Definitions under Consideration</a:t>
            </a:r>
            <a:endParaRPr lang="en-GB" sz="2800" dirty="0"/>
          </a:p>
        </p:txBody>
      </p:sp>
      <p:sp>
        <p:nvSpPr>
          <p:cNvPr id="2" name="Content Placeholder 1"/>
          <p:cNvSpPr>
            <a:spLocks noGrp="1"/>
          </p:cNvSpPr>
          <p:nvPr>
            <p:ph idx="1"/>
          </p:nvPr>
        </p:nvSpPr>
        <p:spPr>
          <a:noFill/>
        </p:spPr>
        <p:txBody>
          <a:bodyPr/>
          <a:lstStyle/>
          <a:p>
            <a:pPr marL="354013" indent="-354013">
              <a:buNone/>
            </a:pPr>
            <a:r>
              <a:rPr lang="en-US" sz="2200" b="1" i="1" dirty="0">
                <a:solidFill>
                  <a:schemeClr val="tx2"/>
                </a:solidFill>
              </a:rPr>
              <a:t>Short-lived data:</a:t>
            </a:r>
            <a:br>
              <a:rPr lang="en-US" sz="2200" dirty="0">
                <a:solidFill>
                  <a:srgbClr val="004494"/>
                </a:solidFill>
              </a:rPr>
            </a:br>
            <a:r>
              <a:rPr lang="en-US" sz="2200" dirty="0">
                <a:solidFill>
                  <a:schemeClr val="bg1">
                    <a:lumMod val="50000"/>
                  </a:schemeClr>
                </a:solidFill>
              </a:rPr>
              <a:t>Data from which their owner(s) derive economic benefits by using them in production for </a:t>
            </a:r>
            <a:r>
              <a:rPr lang="en-US" sz="2200" b="1" dirty="0">
                <a:solidFill>
                  <a:schemeClr val="tx2"/>
                </a:solidFill>
              </a:rPr>
              <a:t>less than one year </a:t>
            </a:r>
            <a:r>
              <a:rPr lang="en-US" sz="2200" dirty="0">
                <a:solidFill>
                  <a:schemeClr val="bg1">
                    <a:lumMod val="50000"/>
                  </a:schemeClr>
                </a:solidFill>
              </a:rPr>
              <a:t>is to be considered as </a:t>
            </a:r>
            <a:r>
              <a:rPr lang="en-US" sz="2200" b="1" dirty="0">
                <a:solidFill>
                  <a:schemeClr val="tx2"/>
                </a:solidFill>
              </a:rPr>
              <a:t>intermediate consumption </a:t>
            </a:r>
            <a:r>
              <a:rPr lang="en-US" sz="2200" dirty="0">
                <a:solidFill>
                  <a:schemeClr val="bg1">
                    <a:lumMod val="50000"/>
                  </a:schemeClr>
                </a:solidFill>
              </a:rPr>
              <a:t>when it is purchased from third parties, or as the product of an </a:t>
            </a:r>
            <a:r>
              <a:rPr lang="en-US" sz="2200" b="1" dirty="0">
                <a:solidFill>
                  <a:schemeClr val="tx2"/>
                </a:solidFill>
              </a:rPr>
              <a:t>ancillary activity</a:t>
            </a:r>
            <a:r>
              <a:rPr lang="en-US" sz="2200" dirty="0">
                <a:solidFill>
                  <a:schemeClr val="bg1">
                    <a:lumMod val="50000"/>
                  </a:schemeClr>
                </a:solidFill>
              </a:rPr>
              <a:t>, i.e. an integral part of the primary activity, when the production is taking place within the same unit.</a:t>
            </a:r>
            <a:endParaRPr lang="en-GB" sz="220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F46C79FD-C571-418B-AB0F-5EE936C85276}" type="slidenum">
              <a:rPr lang="en-GB" smtClean="0"/>
              <a:t>17</a:t>
            </a:fld>
            <a:endParaRPr lang="en-GB" dirty="0"/>
          </a:p>
        </p:txBody>
      </p:sp>
      <p:sp>
        <p:nvSpPr>
          <p:cNvPr id="6" name="Content Placeholder 1"/>
          <p:cNvSpPr>
            <a:spLocks noGrp="1"/>
          </p:cNvSpPr>
          <p:nvPr>
            <p:ph sz="half" idx="4294967295"/>
          </p:nvPr>
        </p:nvSpPr>
        <p:spPr>
          <a:xfrm>
            <a:off x="1431476" y="3429000"/>
            <a:ext cx="9905999" cy="2921513"/>
          </a:xfrm>
          <a:noFill/>
        </p:spPr>
        <p:txBody>
          <a:bodyPr>
            <a:normAutofit/>
          </a:bodyPr>
          <a:lstStyle/>
          <a:p>
            <a:pPr marL="354013" indent="-354013">
              <a:buNone/>
            </a:pPr>
            <a:r>
              <a:rPr lang="en-US" sz="2200" b="1" i="1" dirty="0">
                <a:solidFill>
                  <a:schemeClr val="tx2"/>
                </a:solidFill>
              </a:rPr>
              <a:t>Observable phenomenon: </a:t>
            </a:r>
            <a:br>
              <a:rPr lang="en-US" sz="2200" dirty="0">
                <a:solidFill>
                  <a:srgbClr val="004494"/>
                </a:solidFill>
              </a:rPr>
            </a:br>
            <a:r>
              <a:rPr lang="en-US" sz="2200" dirty="0">
                <a:solidFill>
                  <a:schemeClr val="bg1">
                    <a:lumMod val="50000"/>
                  </a:schemeClr>
                </a:solidFill>
              </a:rPr>
              <a:t>An observable phenomenon is the occurrence of a singular event or piece of information. They can result from events, interactions and participation by actors in the economy. They can come into existence through the actions of, or information about, a single person; as the direct result of an interaction between two parties; or as a by-product of production.</a:t>
            </a:r>
          </a:p>
          <a:p>
            <a:pPr marL="450850" indent="0">
              <a:buNone/>
            </a:pPr>
            <a:r>
              <a:rPr lang="en-US" sz="2200" dirty="0">
                <a:solidFill>
                  <a:schemeClr val="bg1">
                    <a:lumMod val="50000"/>
                  </a:schemeClr>
                </a:solidFill>
              </a:rPr>
              <a:t>In general they are </a:t>
            </a:r>
            <a:r>
              <a:rPr lang="en-US" sz="2200" b="1" dirty="0">
                <a:solidFill>
                  <a:schemeClr val="tx2"/>
                </a:solidFill>
              </a:rPr>
              <a:t>non-produced</a:t>
            </a:r>
            <a:r>
              <a:rPr lang="en-US" sz="2200" b="1" dirty="0">
                <a:solidFill>
                  <a:srgbClr val="C00000"/>
                </a:solidFill>
              </a:rPr>
              <a:t> </a:t>
            </a:r>
            <a:r>
              <a:rPr lang="en-US" sz="2200" dirty="0">
                <a:solidFill>
                  <a:schemeClr val="bg1">
                    <a:lumMod val="50000"/>
                  </a:schemeClr>
                </a:solidFill>
              </a:rPr>
              <a:t>and have </a:t>
            </a:r>
            <a:r>
              <a:rPr lang="en-US" sz="2200" b="1" dirty="0">
                <a:solidFill>
                  <a:schemeClr val="tx2"/>
                </a:solidFill>
              </a:rPr>
              <a:t>zero or negligible value</a:t>
            </a:r>
          </a:p>
          <a:p>
            <a:pPr marL="450850" indent="0">
              <a:buNone/>
            </a:pPr>
            <a:r>
              <a:rPr lang="en-US" sz="2200" dirty="0">
                <a:solidFill>
                  <a:schemeClr val="bg1">
                    <a:lumMod val="50000"/>
                  </a:schemeClr>
                </a:solidFill>
              </a:rPr>
              <a:t>They are </a:t>
            </a:r>
            <a:r>
              <a:rPr lang="en-US" sz="2200" b="1" dirty="0">
                <a:solidFill>
                  <a:schemeClr val="tx2"/>
                </a:solidFill>
              </a:rPr>
              <a:t>outside the SNA production </a:t>
            </a:r>
            <a:r>
              <a:rPr lang="en-US" sz="2200" dirty="0">
                <a:solidFill>
                  <a:schemeClr val="bg1">
                    <a:lumMod val="50000"/>
                  </a:schemeClr>
                </a:solidFill>
              </a:rPr>
              <a:t>and</a:t>
            </a:r>
            <a:r>
              <a:rPr lang="en-US" sz="2200" b="1" dirty="0">
                <a:solidFill>
                  <a:srgbClr val="C00000"/>
                </a:solidFill>
              </a:rPr>
              <a:t> </a:t>
            </a:r>
            <a:r>
              <a:rPr lang="en-US" sz="2200" b="1" dirty="0">
                <a:solidFill>
                  <a:schemeClr val="tx2"/>
                </a:solidFill>
              </a:rPr>
              <a:t>asset boundaries</a:t>
            </a:r>
          </a:p>
        </p:txBody>
      </p:sp>
    </p:spTree>
    <p:extLst>
      <p:ext uri="{BB962C8B-B14F-4D97-AF65-F5344CB8AC3E}">
        <p14:creationId xmlns:p14="http://schemas.microsoft.com/office/powerpoint/2010/main" val="185283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t-IT" dirty="0"/>
              <a:t>Recording Data as an Asset</a:t>
            </a:r>
            <a:endParaRPr lang="en-GB" sz="2800" dirty="0"/>
          </a:p>
        </p:txBody>
      </p:sp>
      <p:sp>
        <p:nvSpPr>
          <p:cNvPr id="7" name="Content Placeholder 1"/>
          <p:cNvSpPr>
            <a:spLocks noGrp="1"/>
          </p:cNvSpPr>
          <p:nvPr>
            <p:ph idx="1"/>
          </p:nvPr>
        </p:nvSpPr>
        <p:spPr>
          <a:noFill/>
        </p:spPr>
        <p:txBody>
          <a:bodyPr>
            <a:noAutofit/>
          </a:bodyPr>
          <a:lstStyle/>
          <a:p>
            <a:pPr marL="0" indent="0">
              <a:buNone/>
            </a:pPr>
            <a:r>
              <a:rPr lang="en-US" sz="2400" b="1" dirty="0">
                <a:solidFill>
                  <a:schemeClr val="tx2"/>
                </a:solidFill>
              </a:rPr>
              <a:t>Ideal recording</a:t>
            </a:r>
            <a:r>
              <a:rPr lang="en-US" sz="2400" dirty="0">
                <a:solidFill>
                  <a:schemeClr val="bg1">
                    <a:lumMod val="50000"/>
                  </a:schemeClr>
                </a:solidFill>
              </a:rPr>
              <a:t>: create a </a:t>
            </a:r>
            <a:r>
              <a:rPr lang="en-US" sz="2400" b="1" dirty="0">
                <a:solidFill>
                  <a:schemeClr val="tx2"/>
                </a:solidFill>
              </a:rPr>
              <a:t>new</a:t>
            </a:r>
            <a:r>
              <a:rPr lang="en-US" sz="2400" dirty="0">
                <a:solidFill>
                  <a:schemeClr val="bg1">
                    <a:lumMod val="50000"/>
                  </a:schemeClr>
                </a:solidFill>
              </a:rPr>
              <a:t> specific fixed assets category under ‘Computer software, </a:t>
            </a:r>
            <a:r>
              <a:rPr lang="en-US" sz="2400" b="1" i="1" dirty="0">
                <a:solidFill>
                  <a:schemeClr val="tx2"/>
                </a:solidFill>
              </a:rPr>
              <a:t>data</a:t>
            </a:r>
            <a:r>
              <a:rPr lang="en-US" sz="2400" dirty="0">
                <a:solidFill>
                  <a:schemeClr val="bg1">
                    <a:lumMod val="50000"/>
                  </a:schemeClr>
                </a:solidFill>
              </a:rPr>
              <a:t> and databases (AN1173)’</a:t>
            </a:r>
          </a:p>
          <a:p>
            <a:pPr marL="457200" lvl="1" indent="0">
              <a:buNone/>
            </a:pPr>
            <a:r>
              <a:rPr lang="en-US" sz="2200" b="1" i="1" dirty="0">
                <a:solidFill>
                  <a:schemeClr val="bg1">
                    <a:lumMod val="50000"/>
                  </a:schemeClr>
                </a:solidFill>
              </a:rPr>
              <a:t>Conceptual rationale</a:t>
            </a:r>
            <a:r>
              <a:rPr lang="en-US" sz="2200" i="1" dirty="0">
                <a:solidFill>
                  <a:schemeClr val="bg1">
                    <a:lumMod val="50000"/>
                  </a:schemeClr>
                </a:solidFill>
              </a:rPr>
              <a:t>: give relevance to data as a separate fixed asset, thus highlighting its importance in today’s economy</a:t>
            </a:r>
          </a:p>
          <a:p>
            <a:pPr marL="0" indent="0">
              <a:spcBef>
                <a:spcPts val="2400"/>
              </a:spcBef>
              <a:buNone/>
            </a:pPr>
            <a:r>
              <a:rPr lang="en-US" sz="2400" b="1" dirty="0">
                <a:solidFill>
                  <a:schemeClr val="tx2"/>
                </a:solidFill>
              </a:rPr>
              <a:t>Alternative recording</a:t>
            </a:r>
            <a:r>
              <a:rPr lang="en-US" sz="2400" dirty="0">
                <a:solidFill>
                  <a:schemeClr val="bg1">
                    <a:lumMod val="50000"/>
                  </a:schemeClr>
                </a:solidFill>
              </a:rPr>
              <a:t>:  </a:t>
            </a:r>
            <a:r>
              <a:rPr lang="en-US" sz="2400" b="1" dirty="0">
                <a:solidFill>
                  <a:schemeClr val="tx2"/>
                </a:solidFill>
              </a:rPr>
              <a:t>expand</a:t>
            </a:r>
            <a:r>
              <a:rPr lang="en-US" sz="2400" dirty="0">
                <a:solidFill>
                  <a:schemeClr val="bg1">
                    <a:lumMod val="50000"/>
                  </a:schemeClr>
                </a:solidFill>
              </a:rPr>
              <a:t> the scope of </a:t>
            </a:r>
            <a:r>
              <a:rPr lang="en-US" sz="2400" b="1" dirty="0">
                <a:solidFill>
                  <a:schemeClr val="tx2"/>
                </a:solidFill>
              </a:rPr>
              <a:t>databases</a:t>
            </a:r>
            <a:r>
              <a:rPr lang="en-US" sz="2400" dirty="0">
                <a:solidFill>
                  <a:schemeClr val="bg1">
                    <a:lumMod val="50000"/>
                  </a:schemeClr>
                </a:solidFill>
              </a:rPr>
              <a:t> in capital formation, to include the costs to produce or acquire data</a:t>
            </a:r>
          </a:p>
          <a:p>
            <a:pPr marL="446088" indent="0">
              <a:buNone/>
            </a:pPr>
            <a:r>
              <a:rPr lang="en-US" sz="2000" b="1" i="1" dirty="0">
                <a:solidFill>
                  <a:schemeClr val="bg1">
                    <a:lumMod val="50000"/>
                  </a:schemeClr>
                </a:solidFill>
              </a:rPr>
              <a:t>Practical rationale</a:t>
            </a:r>
            <a:r>
              <a:rPr lang="en-US" sz="2000" i="1" dirty="0">
                <a:solidFill>
                  <a:schemeClr val="bg1">
                    <a:lumMod val="50000"/>
                  </a:schemeClr>
                </a:solidFill>
              </a:rPr>
              <a:t>: it may not always be possible to separate the costs of database structure from that of the database content (i.e. data)</a:t>
            </a:r>
            <a:endParaRPr lang="en-US" sz="2400" i="1" dirty="0">
              <a:solidFill>
                <a:schemeClr val="bg1">
                  <a:lumMod val="50000"/>
                </a:schemeClr>
              </a:solidFill>
            </a:endParaRPr>
          </a:p>
          <a:p>
            <a:pPr marL="0" indent="0">
              <a:buNone/>
            </a:pPr>
            <a:r>
              <a:rPr lang="en-GB" sz="2400" dirty="0">
                <a:solidFill>
                  <a:schemeClr val="bg1">
                    <a:lumMod val="50000"/>
                  </a:schemeClr>
                </a:solidFill>
              </a:rPr>
              <a:t>	</a:t>
            </a:r>
          </a:p>
          <a:p>
            <a:pPr marL="0" indent="0">
              <a:buNone/>
            </a:pPr>
            <a:r>
              <a:rPr lang="en-GB" sz="2400" b="1" dirty="0">
                <a:solidFill>
                  <a:schemeClr val="bg1">
                    <a:lumMod val="50000"/>
                  </a:schemeClr>
                </a:solidFill>
              </a:rPr>
              <a:t>Experimental testing </a:t>
            </a:r>
            <a:r>
              <a:rPr lang="en-GB" sz="2400" dirty="0">
                <a:solidFill>
                  <a:schemeClr val="bg1">
                    <a:lumMod val="50000"/>
                  </a:schemeClr>
                </a:solidFill>
              </a:rPr>
              <a:t>in satellite account framework will be important element toward making final recommendations, including valuing data through sum of costs for own-account data and market value for purchased. </a:t>
            </a:r>
          </a:p>
        </p:txBody>
      </p:sp>
      <p:sp>
        <p:nvSpPr>
          <p:cNvPr id="2" name="Slide Number Placeholder 1"/>
          <p:cNvSpPr>
            <a:spLocks noGrp="1"/>
          </p:cNvSpPr>
          <p:nvPr>
            <p:ph type="sldNum" sz="quarter" idx="12"/>
          </p:nvPr>
        </p:nvSpPr>
        <p:spPr/>
        <p:txBody>
          <a:bodyPr/>
          <a:lstStyle/>
          <a:p>
            <a:fld id="{F46C79FD-C571-418B-AB0F-5EE936C85276}" type="slidenum">
              <a:rPr lang="en-GB" smtClean="0"/>
              <a:t>18</a:t>
            </a:fld>
            <a:endParaRPr lang="en-GB" dirty="0"/>
          </a:p>
        </p:txBody>
      </p:sp>
    </p:spTree>
    <p:extLst>
      <p:ext uri="{BB962C8B-B14F-4D97-AF65-F5344CB8AC3E}">
        <p14:creationId xmlns:p14="http://schemas.microsoft.com/office/powerpoint/2010/main" val="44517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1-A9BD-46BC-80D9-9654AC8E40DF}"/>
              </a:ext>
            </a:extLst>
          </p:cNvPr>
          <p:cNvSpPr>
            <a:spLocks noGrp="1"/>
          </p:cNvSpPr>
          <p:nvPr>
            <p:ph type="title"/>
          </p:nvPr>
        </p:nvSpPr>
        <p:spPr/>
        <p:txBody>
          <a:bodyPr>
            <a:normAutofit/>
          </a:bodyPr>
          <a:lstStyle/>
          <a:p>
            <a:r>
              <a:rPr lang="en-US" dirty="0"/>
              <a:t>“Free” Products</a:t>
            </a:r>
          </a:p>
        </p:txBody>
      </p:sp>
    </p:spTree>
    <p:extLst>
      <p:ext uri="{BB962C8B-B14F-4D97-AF65-F5344CB8AC3E}">
        <p14:creationId xmlns:p14="http://schemas.microsoft.com/office/powerpoint/2010/main" val="284516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334B-87DD-4F44-A3DC-51B696936442}"/>
              </a:ext>
            </a:extLst>
          </p:cNvPr>
          <p:cNvSpPr>
            <a:spLocks noGrp="1"/>
          </p:cNvSpPr>
          <p:nvPr>
            <p:ph type="title"/>
          </p:nvPr>
        </p:nvSpPr>
        <p:spPr/>
        <p:txBody>
          <a:bodyPr>
            <a:noAutofit/>
          </a:bodyPr>
          <a:lstStyle/>
          <a:p>
            <a:r>
              <a:rPr lang="en-US" sz="3200" dirty="0"/>
              <a:t>Motivation</a:t>
            </a:r>
            <a:endParaRPr lang="en-US" sz="3200" i="1" dirty="0"/>
          </a:p>
        </p:txBody>
      </p:sp>
      <p:sp>
        <p:nvSpPr>
          <p:cNvPr id="3" name="Content Placeholder 2">
            <a:extLst>
              <a:ext uri="{FF2B5EF4-FFF2-40B4-BE49-F238E27FC236}">
                <a16:creationId xmlns:a16="http://schemas.microsoft.com/office/drawing/2014/main" id="{C404846A-3CDA-4F99-9288-B38809AC7FE7}"/>
              </a:ext>
            </a:extLst>
          </p:cNvPr>
          <p:cNvSpPr>
            <a:spLocks noGrp="1"/>
          </p:cNvSpPr>
          <p:nvPr>
            <p:ph idx="1"/>
          </p:nvPr>
        </p:nvSpPr>
        <p:spPr/>
        <p:txBody>
          <a:bodyPr>
            <a:normAutofit/>
          </a:bodyPr>
          <a:lstStyle/>
          <a:p>
            <a:pPr marL="0" indent="0">
              <a:lnSpc>
                <a:spcPct val="150000"/>
              </a:lnSpc>
              <a:spcBef>
                <a:spcPts val="0"/>
              </a:spcBef>
              <a:buNone/>
            </a:pPr>
            <a:r>
              <a:rPr lang="en-US" sz="2800" b="1" dirty="0">
                <a:solidFill>
                  <a:schemeClr val="tx2"/>
                </a:solidFill>
              </a:rPr>
              <a:t>Digitalization is transforming production processes, products for businesses,</a:t>
            </a:r>
            <a:r>
              <a:rPr lang="en-US" sz="2800" dirty="0">
                <a:solidFill>
                  <a:schemeClr val="bg1">
                    <a:lumMod val="50000"/>
                  </a:schemeClr>
                </a:solidFill>
              </a:rPr>
              <a:t> and </a:t>
            </a:r>
            <a:r>
              <a:rPr lang="en-US" sz="2800" b="1" dirty="0">
                <a:solidFill>
                  <a:schemeClr val="tx2"/>
                </a:solidFill>
              </a:rPr>
              <a:t>creating new consumption options for households</a:t>
            </a:r>
            <a:r>
              <a:rPr lang="en-US" b="1" dirty="0">
                <a:solidFill>
                  <a:schemeClr val="bg1">
                    <a:lumMod val="50000"/>
                  </a:schemeClr>
                </a:solidFill>
              </a:rPr>
              <a:t>. </a:t>
            </a:r>
            <a:r>
              <a:rPr lang="en-US" sz="2800" dirty="0">
                <a:solidFill>
                  <a:schemeClr val="bg1">
                    <a:lumMod val="50000"/>
                  </a:schemeClr>
                </a:solidFill>
              </a:rPr>
              <a:t>As digitalization becomes more common in economic activity, the </a:t>
            </a:r>
            <a:r>
              <a:rPr lang="en-US" sz="2800" b="1" dirty="0">
                <a:solidFill>
                  <a:schemeClr val="tx2"/>
                </a:solidFill>
              </a:rPr>
              <a:t>relevance of macroeconomic statistics depends on the ability to adapt the </a:t>
            </a:r>
            <a:r>
              <a:rPr lang="en-US" sz="2800" b="1" i="1" dirty="0">
                <a:solidFill>
                  <a:schemeClr val="tx2"/>
                </a:solidFill>
              </a:rPr>
              <a:t>SNA</a:t>
            </a:r>
            <a:r>
              <a:rPr lang="en-US" sz="2800" b="1" dirty="0">
                <a:solidFill>
                  <a:schemeClr val="tx2"/>
                </a:solidFill>
              </a:rPr>
              <a:t> </a:t>
            </a:r>
            <a:r>
              <a:rPr lang="en-US" sz="2800" dirty="0">
                <a:solidFill>
                  <a:schemeClr val="bg1">
                    <a:lumMod val="50000"/>
                  </a:schemeClr>
                </a:solidFill>
              </a:rPr>
              <a:t>and </a:t>
            </a:r>
            <a:r>
              <a:rPr lang="en-US" sz="2800" b="1" dirty="0">
                <a:solidFill>
                  <a:schemeClr val="tx2"/>
                </a:solidFill>
              </a:rPr>
              <a:t>develop supplemental frameworks </a:t>
            </a:r>
            <a:r>
              <a:rPr lang="en-US" sz="2800" dirty="0">
                <a:solidFill>
                  <a:schemeClr val="tx1">
                    <a:lumMod val="50000"/>
                    <a:lumOff val="50000"/>
                  </a:schemeClr>
                </a:solidFill>
              </a:rPr>
              <a:t>to meet the </a:t>
            </a:r>
            <a:r>
              <a:rPr lang="en-US" sz="2800" b="1" dirty="0">
                <a:solidFill>
                  <a:schemeClr val="tx2"/>
                </a:solidFill>
              </a:rPr>
              <a:t>evolving needs of policymakers </a:t>
            </a:r>
            <a:r>
              <a:rPr lang="en-US" sz="2800" dirty="0">
                <a:solidFill>
                  <a:schemeClr val="bg1">
                    <a:lumMod val="50000"/>
                  </a:schemeClr>
                </a:solidFill>
              </a:rPr>
              <a:t>and </a:t>
            </a:r>
            <a:r>
              <a:rPr lang="en-US" sz="2800" b="1" dirty="0">
                <a:solidFill>
                  <a:schemeClr val="tx2"/>
                </a:solidFill>
              </a:rPr>
              <a:t>other users</a:t>
            </a:r>
            <a:r>
              <a:rPr lang="en-US" sz="2800" dirty="0">
                <a:solidFill>
                  <a:schemeClr val="bg1">
                    <a:lumMod val="50000"/>
                  </a:schemeClr>
                </a:solidFill>
              </a:rPr>
              <a:t>.</a:t>
            </a:r>
          </a:p>
          <a:p>
            <a:pPr marL="0" indent="0">
              <a:spcBef>
                <a:spcPts val="2400"/>
              </a:spcBef>
              <a:buNone/>
            </a:pPr>
            <a:endParaRPr lang="en-US" dirty="0">
              <a:solidFill>
                <a:schemeClr val="bg1">
                  <a:lumMod val="50000"/>
                </a:schemeClr>
              </a:solidFill>
            </a:endParaRPr>
          </a:p>
        </p:txBody>
      </p:sp>
    </p:spTree>
    <p:extLst>
      <p:ext uri="{BB962C8B-B14F-4D97-AF65-F5344CB8AC3E}">
        <p14:creationId xmlns:p14="http://schemas.microsoft.com/office/powerpoint/2010/main" val="345428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Background </a:t>
            </a:r>
            <a:endParaRPr lang="en-GB" sz="2800" dirty="0"/>
          </a:p>
        </p:txBody>
      </p:sp>
      <p:sp>
        <p:nvSpPr>
          <p:cNvPr id="2" name="Content Placeholder 1"/>
          <p:cNvSpPr>
            <a:spLocks noGrp="1"/>
          </p:cNvSpPr>
          <p:nvPr>
            <p:ph idx="1"/>
          </p:nvPr>
        </p:nvSpPr>
        <p:spPr>
          <a:xfrm>
            <a:off x="615053" y="1323974"/>
            <a:ext cx="10903370" cy="5296414"/>
          </a:xfrm>
        </p:spPr>
        <p:txBody>
          <a:bodyPr>
            <a:noAutofit/>
          </a:bodyPr>
          <a:lstStyle/>
          <a:p>
            <a:pPr marL="0" indent="0">
              <a:lnSpc>
                <a:spcPct val="100000"/>
              </a:lnSpc>
              <a:buNone/>
            </a:pPr>
            <a:r>
              <a:rPr lang="en-US" sz="2000" dirty="0">
                <a:solidFill>
                  <a:schemeClr val="bg1">
                    <a:lumMod val="50000"/>
                  </a:schemeClr>
                </a:solidFill>
              </a:rPr>
              <a:t>A guidance note on “free” products is still pending. The Subgroup has so far considered three categories of “free” products: </a:t>
            </a:r>
          </a:p>
          <a:p>
            <a:pPr marL="457200" indent="-285750">
              <a:lnSpc>
                <a:spcPct val="100000"/>
              </a:lnSpc>
              <a:spcBef>
                <a:spcPts val="1200"/>
              </a:spcBef>
              <a:buFont typeface="+mj-lt"/>
              <a:buAutoNum type="arabicPeriod"/>
            </a:pPr>
            <a:r>
              <a:rPr lang="en-US" sz="2000" b="1" dirty="0">
                <a:solidFill>
                  <a:schemeClr val="tx2"/>
                </a:solidFill>
              </a:rPr>
              <a:t>“Free” assets </a:t>
            </a:r>
            <a:r>
              <a:rPr lang="en-US" sz="2000" dirty="0">
                <a:solidFill>
                  <a:schemeClr val="bg1">
                    <a:lumMod val="50000"/>
                  </a:schemeClr>
                </a:solidFill>
              </a:rPr>
              <a:t>are </a:t>
            </a:r>
            <a:r>
              <a:rPr lang="en-US" sz="2000" b="1" dirty="0">
                <a:solidFill>
                  <a:schemeClr val="bg1">
                    <a:lumMod val="50000"/>
                  </a:schemeClr>
                </a:solidFill>
              </a:rPr>
              <a:t>intangible fixed assets </a:t>
            </a:r>
            <a:r>
              <a:rPr lang="en-US" sz="2000" dirty="0">
                <a:solidFill>
                  <a:schemeClr val="bg1">
                    <a:lumMod val="50000"/>
                  </a:schemeClr>
                </a:solidFill>
              </a:rPr>
              <a:t>that have been produced with inputs of labor and capital for own use in production and for use by others in production at no cost or at a cost that is significantly less than the cost of production.</a:t>
            </a:r>
          </a:p>
          <a:p>
            <a:pPr lvl="2">
              <a:lnSpc>
                <a:spcPct val="100000"/>
              </a:lnSpc>
              <a:spcBef>
                <a:spcPts val="0"/>
              </a:spcBef>
            </a:pPr>
            <a:r>
              <a:rPr lang="en-US" sz="1800" dirty="0">
                <a:solidFill>
                  <a:schemeClr val="tx2"/>
                </a:solidFill>
              </a:rPr>
              <a:t>Primarily includes software.</a:t>
            </a:r>
          </a:p>
          <a:p>
            <a:pPr marL="457200" indent="-285750">
              <a:lnSpc>
                <a:spcPct val="100000"/>
              </a:lnSpc>
              <a:spcBef>
                <a:spcPts val="1200"/>
              </a:spcBef>
              <a:buFont typeface="+mj-lt"/>
              <a:buAutoNum type="arabicPeriod"/>
            </a:pPr>
            <a:r>
              <a:rPr lang="en-US" sz="2000" b="1" dirty="0">
                <a:solidFill>
                  <a:schemeClr val="tx2"/>
                </a:solidFill>
              </a:rPr>
              <a:t>“Free” content </a:t>
            </a:r>
            <a:r>
              <a:rPr lang="en-US" sz="2000" dirty="0">
                <a:solidFill>
                  <a:schemeClr val="bg1">
                    <a:lumMod val="50000"/>
                  </a:schemeClr>
                </a:solidFill>
              </a:rPr>
              <a:t>includes all digital and non-digital content that is provided to households without explicit charge in exchange for households consenting to advertising, marketing, or sales messages.</a:t>
            </a:r>
          </a:p>
          <a:p>
            <a:pPr lvl="2">
              <a:lnSpc>
                <a:spcPct val="100000"/>
              </a:lnSpc>
              <a:spcBef>
                <a:spcPts val="0"/>
              </a:spcBef>
            </a:pPr>
            <a:r>
              <a:rPr lang="en-US" sz="1800" dirty="0">
                <a:solidFill>
                  <a:schemeClr val="tx2"/>
                </a:solidFill>
              </a:rPr>
              <a:t>Ruled out as an option by the Subgroup.</a:t>
            </a:r>
          </a:p>
          <a:p>
            <a:pPr marL="457200" indent="-285750">
              <a:lnSpc>
                <a:spcPct val="100000"/>
              </a:lnSpc>
              <a:spcBef>
                <a:spcPts val="1200"/>
              </a:spcBef>
              <a:buFont typeface="+mj-lt"/>
              <a:buAutoNum type="arabicPeriod"/>
            </a:pPr>
            <a:r>
              <a:rPr lang="en-US" sz="2000" b="1" dirty="0">
                <a:solidFill>
                  <a:schemeClr val="tx2"/>
                </a:solidFill>
              </a:rPr>
              <a:t>“Free” digital services </a:t>
            </a:r>
            <a:r>
              <a:rPr lang="en-US" sz="2000" dirty="0">
                <a:solidFill>
                  <a:schemeClr val="bg1">
                    <a:lumMod val="50000"/>
                  </a:schemeClr>
                </a:solidFill>
              </a:rPr>
              <a:t>includes digital content that is provided to households without explicit charge in exchange for access to personal observations that become data that enrich the effectiveness of advertising, marketing, or sales messages. </a:t>
            </a:r>
          </a:p>
          <a:p>
            <a:pPr lvl="2">
              <a:lnSpc>
                <a:spcPct val="100000"/>
              </a:lnSpc>
              <a:spcBef>
                <a:spcPts val="0"/>
              </a:spcBef>
            </a:pPr>
            <a:r>
              <a:rPr lang="en-US" sz="1800" dirty="0">
                <a:solidFill>
                  <a:schemeClr val="tx2"/>
                </a:solidFill>
              </a:rPr>
              <a:t>Usually made possible by digital platforms.</a:t>
            </a:r>
            <a:endParaRPr lang="en-US" dirty="0">
              <a:solidFill>
                <a:schemeClr val="tx2"/>
              </a:solidFill>
            </a:endParaRPr>
          </a:p>
          <a:p>
            <a:pPr marL="446088" indent="-446088">
              <a:lnSpc>
                <a:spcPct val="100000"/>
              </a:lnSpc>
              <a:spcBef>
                <a:spcPts val="1800"/>
              </a:spcBef>
              <a:buNone/>
            </a:pPr>
            <a:r>
              <a:rPr lang="en-US" sz="2000" dirty="0">
                <a:solidFill>
                  <a:schemeClr val="bg1">
                    <a:lumMod val="50000"/>
                  </a:schemeClr>
                </a:solidFill>
              </a:rPr>
              <a:t>The Subgroup generally agrees “free” products should be limited to a </a:t>
            </a:r>
            <a:r>
              <a:rPr lang="en-US" sz="2000" b="1" dirty="0">
                <a:solidFill>
                  <a:schemeClr val="tx2"/>
                </a:solidFill>
              </a:rPr>
              <a:t>satellite account</a:t>
            </a:r>
            <a:r>
              <a:rPr lang="en-US" sz="2000" dirty="0">
                <a:solidFill>
                  <a:schemeClr val="bg1">
                    <a:lumMod val="50000"/>
                  </a:schemeClr>
                </a:solidFill>
              </a:rPr>
              <a:t>.</a:t>
            </a:r>
          </a:p>
        </p:txBody>
      </p:sp>
      <p:sp>
        <p:nvSpPr>
          <p:cNvPr id="8" name="Slide Number Placeholder 7"/>
          <p:cNvSpPr>
            <a:spLocks noGrp="1"/>
          </p:cNvSpPr>
          <p:nvPr>
            <p:ph type="sldNum" sz="quarter" idx="12"/>
          </p:nvPr>
        </p:nvSpPr>
        <p:spPr/>
        <p:txBody>
          <a:bodyPr/>
          <a:lstStyle/>
          <a:p>
            <a:fld id="{F46C79FD-C571-418B-AB0F-5EE936C85276}" type="slidenum">
              <a:rPr lang="en-GB" smtClean="0"/>
              <a:t>20</a:t>
            </a:fld>
            <a:endParaRPr lang="en-GB" dirty="0"/>
          </a:p>
        </p:txBody>
      </p:sp>
    </p:spTree>
    <p:extLst>
      <p:ext uri="{BB962C8B-B14F-4D97-AF65-F5344CB8AC3E}">
        <p14:creationId xmlns:p14="http://schemas.microsoft.com/office/powerpoint/2010/main" val="126364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757" y="1767627"/>
            <a:ext cx="4528670" cy="4429598"/>
          </a:xfrm>
        </p:spPr>
        <p:txBody>
          <a:bodyPr>
            <a:noAutofit/>
          </a:bodyPr>
          <a:lstStyle/>
          <a:p>
            <a:pPr marL="0" indent="0">
              <a:lnSpc>
                <a:spcPct val="100000"/>
              </a:lnSpc>
              <a:spcBef>
                <a:spcPts val="0"/>
              </a:spcBef>
              <a:buNone/>
            </a:pPr>
            <a:endParaRPr lang="en-US" sz="2200" dirty="0">
              <a:solidFill>
                <a:schemeClr val="bg1">
                  <a:lumMod val="50000"/>
                </a:schemeClr>
              </a:solidFill>
            </a:endParaRPr>
          </a:p>
          <a:p>
            <a:pPr marL="0" indent="0">
              <a:lnSpc>
                <a:spcPct val="100000"/>
              </a:lnSpc>
              <a:spcBef>
                <a:spcPts val="0"/>
              </a:spcBef>
              <a:buNone/>
            </a:pPr>
            <a:r>
              <a:rPr lang="en-US" sz="2200" dirty="0">
                <a:solidFill>
                  <a:schemeClr val="bg1">
                    <a:lumMod val="50000"/>
                  </a:schemeClr>
                </a:solidFill>
              </a:rPr>
              <a:t>A barter treatment </a:t>
            </a:r>
            <a:r>
              <a:rPr lang="en-US" sz="2200" b="1" dirty="0">
                <a:solidFill>
                  <a:schemeClr val="tx2"/>
                </a:solidFill>
              </a:rPr>
              <a:t>increases measured value-added</a:t>
            </a:r>
            <a:r>
              <a:rPr lang="en-US" sz="2200" dirty="0">
                <a:solidFill>
                  <a:schemeClr val="bg1">
                    <a:lumMod val="50000"/>
                  </a:schemeClr>
                </a:solidFill>
              </a:rPr>
              <a:t> for company 1 (the platform) only as a result of the </a:t>
            </a:r>
            <a:r>
              <a:rPr lang="en-US" sz="2200" b="1" dirty="0">
                <a:solidFill>
                  <a:schemeClr val="tx2"/>
                </a:solidFill>
              </a:rPr>
              <a:t>new data asset</a:t>
            </a:r>
            <a:r>
              <a:rPr lang="en-US" sz="2200" dirty="0">
                <a:solidFill>
                  <a:schemeClr val="bg1">
                    <a:lumMod val="50000"/>
                  </a:schemeClr>
                </a:solidFill>
              </a:rPr>
              <a:t>.</a:t>
            </a:r>
          </a:p>
          <a:p>
            <a:pPr marL="0" indent="0">
              <a:lnSpc>
                <a:spcPct val="100000"/>
              </a:lnSpc>
              <a:spcBef>
                <a:spcPts val="0"/>
              </a:spcBef>
              <a:buNone/>
            </a:pPr>
            <a:endParaRPr lang="en-US" sz="2200" dirty="0">
              <a:solidFill>
                <a:schemeClr val="bg1">
                  <a:lumMod val="50000"/>
                </a:schemeClr>
              </a:solidFill>
            </a:endParaRPr>
          </a:p>
          <a:p>
            <a:pPr marL="0" indent="0">
              <a:lnSpc>
                <a:spcPct val="100000"/>
              </a:lnSpc>
              <a:spcBef>
                <a:spcPts val="0"/>
              </a:spcBef>
              <a:buNone/>
            </a:pPr>
            <a:r>
              <a:rPr lang="en-US" sz="2200" dirty="0">
                <a:solidFill>
                  <a:schemeClr val="bg1">
                    <a:lumMod val="50000"/>
                  </a:schemeClr>
                </a:solidFill>
              </a:rPr>
              <a:t>The barter treatment reflects </a:t>
            </a:r>
            <a:r>
              <a:rPr lang="en-US" sz="2200" b="1" dirty="0">
                <a:solidFill>
                  <a:schemeClr val="tx2"/>
                </a:solidFill>
              </a:rPr>
              <a:t>households producing own-account services </a:t>
            </a:r>
            <a:r>
              <a:rPr lang="en-US" sz="2200" dirty="0">
                <a:solidFill>
                  <a:schemeClr val="bg1">
                    <a:lumMod val="50000"/>
                  </a:schemeClr>
                </a:solidFill>
              </a:rPr>
              <a:t>using capital services as intermediate consumption, which results in </a:t>
            </a:r>
            <a:r>
              <a:rPr lang="en-US" sz="2200" b="1" dirty="0">
                <a:solidFill>
                  <a:schemeClr val="tx2"/>
                </a:solidFill>
              </a:rPr>
              <a:t>value-added in a household account outside the </a:t>
            </a:r>
            <a:r>
              <a:rPr lang="en-US" sz="2200" b="1" i="1" dirty="0">
                <a:solidFill>
                  <a:schemeClr val="tx2"/>
                </a:solidFill>
              </a:rPr>
              <a:t>SNA</a:t>
            </a:r>
            <a:r>
              <a:rPr lang="en-US" sz="2200" b="1" dirty="0">
                <a:solidFill>
                  <a:schemeClr val="tx2"/>
                </a:solidFill>
              </a:rPr>
              <a:t> boundaries</a:t>
            </a:r>
            <a:r>
              <a:rPr lang="en-US" sz="2200" dirty="0">
                <a:solidFill>
                  <a:schemeClr val="bg1">
                    <a:lumMod val="50000"/>
                  </a:schemeClr>
                </a:solidFill>
              </a:rPr>
              <a:t>.</a:t>
            </a:r>
          </a:p>
          <a:p>
            <a:endParaRPr lang="en-US" sz="2200" dirty="0">
              <a:solidFill>
                <a:schemeClr val="bg1">
                  <a:lumMod val="50000"/>
                </a:schemeClr>
              </a:solidFill>
            </a:endParaRPr>
          </a:p>
          <a:p>
            <a:pPr marL="0" indent="0">
              <a:buNone/>
            </a:pPr>
            <a:endParaRPr lang="en-US" sz="22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F46C79FD-C571-418B-AB0F-5EE936C85276}" type="slidenum">
              <a:rPr lang="en-GB" smtClean="0"/>
              <a:t>21</a:t>
            </a:fld>
            <a:endParaRPr lang="en-GB" dirty="0"/>
          </a:p>
        </p:txBody>
      </p:sp>
      <p:sp>
        <p:nvSpPr>
          <p:cNvPr id="30" name="Rectangle: Rounded Corners 29">
            <a:extLst>
              <a:ext uri="{FF2B5EF4-FFF2-40B4-BE49-F238E27FC236}">
                <a16:creationId xmlns:a16="http://schemas.microsoft.com/office/drawing/2014/main" id="{4F150A44-42E2-48A6-917C-FC6D03BBA08E}"/>
              </a:ext>
            </a:extLst>
          </p:cNvPr>
          <p:cNvSpPr/>
          <p:nvPr/>
        </p:nvSpPr>
        <p:spPr>
          <a:xfrm>
            <a:off x="5849927" y="2177121"/>
            <a:ext cx="2228850" cy="19526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 Box 39">
            <a:extLst>
              <a:ext uri="{FF2B5EF4-FFF2-40B4-BE49-F238E27FC236}">
                <a16:creationId xmlns:a16="http://schemas.microsoft.com/office/drawing/2014/main" id="{88F1B9F6-9C6C-4D9B-8B73-A4E1EC2376D6}"/>
              </a:ext>
            </a:extLst>
          </p:cNvPr>
          <p:cNvSpPr txBox="1"/>
          <p:nvPr/>
        </p:nvSpPr>
        <p:spPr>
          <a:xfrm>
            <a:off x="5926127" y="2614636"/>
            <a:ext cx="2066925" cy="485775"/>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Company builds intangible software asset</a:t>
            </a:r>
          </a:p>
        </p:txBody>
      </p:sp>
      <p:sp>
        <p:nvSpPr>
          <p:cNvPr id="32" name="Text Box 33">
            <a:extLst>
              <a:ext uri="{FF2B5EF4-FFF2-40B4-BE49-F238E27FC236}">
                <a16:creationId xmlns:a16="http://schemas.microsoft.com/office/drawing/2014/main" id="{5AFAF8B3-D188-4CC6-8FFF-E5200F7886B6}"/>
              </a:ext>
            </a:extLst>
          </p:cNvPr>
          <p:cNvSpPr txBox="1"/>
          <p:nvPr/>
        </p:nvSpPr>
        <p:spPr>
          <a:xfrm>
            <a:off x="6107102" y="2272371"/>
            <a:ext cx="1733550" cy="276225"/>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Company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B1E45550-78E6-4A12-B9FD-C003A2F9051D}"/>
              </a:ext>
            </a:extLst>
          </p:cNvPr>
          <p:cNvSpPr/>
          <p:nvPr/>
        </p:nvSpPr>
        <p:spPr>
          <a:xfrm>
            <a:off x="9097952" y="2177121"/>
            <a:ext cx="2228850" cy="19526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ext Box 31">
            <a:extLst>
              <a:ext uri="{FF2B5EF4-FFF2-40B4-BE49-F238E27FC236}">
                <a16:creationId xmlns:a16="http://schemas.microsoft.com/office/drawing/2014/main" id="{183E0A22-DDC8-4747-A763-E3C54D47FBCC}"/>
              </a:ext>
            </a:extLst>
          </p:cNvPr>
          <p:cNvSpPr txBox="1"/>
          <p:nvPr/>
        </p:nvSpPr>
        <p:spPr>
          <a:xfrm>
            <a:off x="9336077" y="2281896"/>
            <a:ext cx="1733550" cy="266700"/>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Consumer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38">
            <a:extLst>
              <a:ext uri="{FF2B5EF4-FFF2-40B4-BE49-F238E27FC236}">
                <a16:creationId xmlns:a16="http://schemas.microsoft.com/office/drawing/2014/main" id="{DA640183-D07E-4A44-AF5B-047AEB3BDF63}"/>
              </a:ext>
            </a:extLst>
          </p:cNvPr>
          <p:cNvSpPr txBox="1"/>
          <p:nvPr/>
        </p:nvSpPr>
        <p:spPr>
          <a:xfrm>
            <a:off x="9193202" y="2614636"/>
            <a:ext cx="2066925" cy="495300"/>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Consumer consumes digital services</a:t>
            </a:r>
          </a:p>
        </p:txBody>
      </p:sp>
      <p:sp>
        <p:nvSpPr>
          <p:cNvPr id="36" name="Text Box 44">
            <a:extLst>
              <a:ext uri="{FF2B5EF4-FFF2-40B4-BE49-F238E27FC236}">
                <a16:creationId xmlns:a16="http://schemas.microsoft.com/office/drawing/2014/main" id="{063EDC21-FBB9-466B-B430-64C45827C695}"/>
              </a:ext>
            </a:extLst>
          </p:cNvPr>
          <p:cNvSpPr txBox="1"/>
          <p:nvPr/>
        </p:nvSpPr>
        <p:spPr>
          <a:xfrm>
            <a:off x="9202727" y="3153751"/>
            <a:ext cx="2066925" cy="828675"/>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Consumer possesses own-account digital personal observations as a non-produced asset</a:t>
            </a:r>
          </a:p>
        </p:txBody>
      </p:sp>
      <p:sp>
        <p:nvSpPr>
          <p:cNvPr id="37" name="Arrow: Right 36">
            <a:extLst>
              <a:ext uri="{FF2B5EF4-FFF2-40B4-BE49-F238E27FC236}">
                <a16:creationId xmlns:a16="http://schemas.microsoft.com/office/drawing/2014/main" id="{DED5EF94-2471-4BF0-8A44-528A6BC0579F}"/>
              </a:ext>
            </a:extLst>
          </p:cNvPr>
          <p:cNvSpPr/>
          <p:nvPr/>
        </p:nvSpPr>
        <p:spPr>
          <a:xfrm>
            <a:off x="8145452" y="2741001"/>
            <a:ext cx="89535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Arrow: Right 37">
            <a:extLst>
              <a:ext uri="{FF2B5EF4-FFF2-40B4-BE49-F238E27FC236}">
                <a16:creationId xmlns:a16="http://schemas.microsoft.com/office/drawing/2014/main" id="{8F66D294-7AF7-4DCD-B5B9-DBD5E0A45E18}"/>
              </a:ext>
            </a:extLst>
          </p:cNvPr>
          <p:cNvSpPr/>
          <p:nvPr/>
        </p:nvSpPr>
        <p:spPr>
          <a:xfrm rot="10800000">
            <a:off x="8145452" y="3455376"/>
            <a:ext cx="89535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Text Box 37">
            <a:extLst>
              <a:ext uri="{FF2B5EF4-FFF2-40B4-BE49-F238E27FC236}">
                <a16:creationId xmlns:a16="http://schemas.microsoft.com/office/drawing/2014/main" id="{F4CEAA57-E0F4-4AE1-8626-C62D7295B113}"/>
              </a:ext>
            </a:extLst>
          </p:cNvPr>
          <p:cNvSpPr txBox="1"/>
          <p:nvPr/>
        </p:nvSpPr>
        <p:spPr>
          <a:xfrm>
            <a:off x="8031152" y="2550501"/>
            <a:ext cx="228600" cy="238125"/>
          </a:xfrm>
          <a:prstGeom prst="rect">
            <a:avLst/>
          </a:prstGeom>
          <a:solidFill>
            <a:srgbClr val="C00000"/>
          </a:solid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p:txBody>
      </p:sp>
      <p:sp>
        <p:nvSpPr>
          <p:cNvPr id="40" name="Text Box 36">
            <a:extLst>
              <a:ext uri="{FF2B5EF4-FFF2-40B4-BE49-F238E27FC236}">
                <a16:creationId xmlns:a16="http://schemas.microsoft.com/office/drawing/2014/main" id="{F57DFCD8-549D-4B35-8874-A604CC93E58C}"/>
              </a:ext>
            </a:extLst>
          </p:cNvPr>
          <p:cNvSpPr txBox="1"/>
          <p:nvPr/>
        </p:nvSpPr>
        <p:spPr>
          <a:xfrm>
            <a:off x="8907452" y="2540976"/>
            <a:ext cx="228600" cy="238125"/>
          </a:xfrm>
          <a:prstGeom prst="rect">
            <a:avLst/>
          </a:prstGeom>
          <a:solidFill>
            <a:srgbClr val="C00000"/>
          </a:solid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41" name="Text Box 46">
            <a:extLst>
              <a:ext uri="{FF2B5EF4-FFF2-40B4-BE49-F238E27FC236}">
                <a16:creationId xmlns:a16="http://schemas.microsoft.com/office/drawing/2014/main" id="{708B0BE5-51FF-4F58-B0F4-2933FBF46693}"/>
              </a:ext>
            </a:extLst>
          </p:cNvPr>
          <p:cNvSpPr txBox="1"/>
          <p:nvPr/>
        </p:nvSpPr>
        <p:spPr>
          <a:xfrm>
            <a:off x="8915072" y="3685246"/>
            <a:ext cx="228600" cy="238125"/>
          </a:xfrm>
          <a:prstGeom prst="rect">
            <a:avLst/>
          </a:prstGeom>
          <a:solidFill>
            <a:srgbClr val="C00000"/>
          </a:solid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p:txBody>
      </p:sp>
      <p:sp>
        <p:nvSpPr>
          <p:cNvPr id="42" name="Text Box 45">
            <a:extLst>
              <a:ext uri="{FF2B5EF4-FFF2-40B4-BE49-F238E27FC236}">
                <a16:creationId xmlns:a16="http://schemas.microsoft.com/office/drawing/2014/main" id="{0DFE1383-BBDC-41B0-AC35-C13E95323D2C}"/>
              </a:ext>
            </a:extLst>
          </p:cNvPr>
          <p:cNvSpPr txBox="1"/>
          <p:nvPr/>
        </p:nvSpPr>
        <p:spPr>
          <a:xfrm>
            <a:off x="8040677" y="3683976"/>
            <a:ext cx="228600" cy="238125"/>
          </a:xfrm>
          <a:prstGeom prst="rect">
            <a:avLst/>
          </a:prstGeom>
          <a:solidFill>
            <a:srgbClr val="C00000"/>
          </a:solid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p:txBody>
      </p:sp>
      <p:sp>
        <p:nvSpPr>
          <p:cNvPr id="43" name="Text Box 48">
            <a:extLst>
              <a:ext uri="{FF2B5EF4-FFF2-40B4-BE49-F238E27FC236}">
                <a16:creationId xmlns:a16="http://schemas.microsoft.com/office/drawing/2014/main" id="{B6F02FB6-2B0B-4217-8686-8334F6C85B82}"/>
              </a:ext>
            </a:extLst>
          </p:cNvPr>
          <p:cNvSpPr txBox="1"/>
          <p:nvPr/>
        </p:nvSpPr>
        <p:spPr>
          <a:xfrm>
            <a:off x="5935652" y="3334726"/>
            <a:ext cx="2066925" cy="476250"/>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Company builds database asset using personal observations</a:t>
            </a:r>
          </a:p>
        </p:txBody>
      </p:sp>
      <p:sp>
        <p:nvSpPr>
          <p:cNvPr id="44" name="Arrow: Right 43">
            <a:extLst>
              <a:ext uri="{FF2B5EF4-FFF2-40B4-BE49-F238E27FC236}">
                <a16:creationId xmlns:a16="http://schemas.microsoft.com/office/drawing/2014/main" id="{DBE090ED-128B-48FC-B22B-92512D64684D}"/>
              </a:ext>
            </a:extLst>
          </p:cNvPr>
          <p:cNvSpPr/>
          <p:nvPr/>
        </p:nvSpPr>
        <p:spPr>
          <a:xfrm rot="5400000">
            <a:off x="5847070" y="4491378"/>
            <a:ext cx="89535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Arrow: Right 44">
            <a:extLst>
              <a:ext uri="{FF2B5EF4-FFF2-40B4-BE49-F238E27FC236}">
                <a16:creationId xmlns:a16="http://schemas.microsoft.com/office/drawing/2014/main" id="{0B05D3C1-CB23-4E92-A4C3-FE8C08163776}"/>
              </a:ext>
            </a:extLst>
          </p:cNvPr>
          <p:cNvSpPr/>
          <p:nvPr/>
        </p:nvSpPr>
        <p:spPr>
          <a:xfrm rot="16200000">
            <a:off x="7176125" y="4496458"/>
            <a:ext cx="895350" cy="2762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Rounded Corners 45">
            <a:extLst>
              <a:ext uri="{FF2B5EF4-FFF2-40B4-BE49-F238E27FC236}">
                <a16:creationId xmlns:a16="http://schemas.microsoft.com/office/drawing/2014/main" id="{2B5BB512-6E39-4AF8-8A9C-BB968CC5CD76}"/>
              </a:ext>
            </a:extLst>
          </p:cNvPr>
          <p:cNvSpPr/>
          <p:nvPr/>
        </p:nvSpPr>
        <p:spPr>
          <a:xfrm>
            <a:off x="5849927" y="5138760"/>
            <a:ext cx="2228850" cy="895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Text Box 53">
            <a:extLst>
              <a:ext uri="{FF2B5EF4-FFF2-40B4-BE49-F238E27FC236}">
                <a16:creationId xmlns:a16="http://schemas.microsoft.com/office/drawing/2014/main" id="{2E0FAC99-8050-4286-847F-CCD76ADD7CFA}"/>
              </a:ext>
            </a:extLst>
          </p:cNvPr>
          <p:cNvSpPr txBox="1"/>
          <p:nvPr/>
        </p:nvSpPr>
        <p:spPr>
          <a:xfrm>
            <a:off x="6097577" y="5176861"/>
            <a:ext cx="1733550" cy="276225"/>
          </a:xfrm>
          <a:prstGeom prst="rect">
            <a:avLst/>
          </a:prstGeom>
          <a:solidFill>
            <a:schemeClr val="accent1">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Company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48">
            <a:extLst>
              <a:ext uri="{FF2B5EF4-FFF2-40B4-BE49-F238E27FC236}">
                <a16:creationId xmlns:a16="http://schemas.microsoft.com/office/drawing/2014/main" id="{46D659D9-BDBE-4F7F-8D20-5B3CDC7713AE}"/>
              </a:ext>
            </a:extLst>
          </p:cNvPr>
          <p:cNvSpPr txBox="1"/>
          <p:nvPr/>
        </p:nvSpPr>
        <p:spPr>
          <a:xfrm>
            <a:off x="5957420" y="5462878"/>
            <a:ext cx="2066925" cy="476250"/>
          </a:xfrm>
          <a:prstGeom prst="rect">
            <a:avLst/>
          </a:prstGeom>
          <a:solidFill>
            <a:schemeClr val="lt1"/>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Purchases database services as intermediate consumption</a:t>
            </a:r>
          </a:p>
        </p:txBody>
      </p:sp>
      <p:sp>
        <p:nvSpPr>
          <p:cNvPr id="49" name="Text Box 45">
            <a:extLst>
              <a:ext uri="{FF2B5EF4-FFF2-40B4-BE49-F238E27FC236}">
                <a16:creationId xmlns:a16="http://schemas.microsoft.com/office/drawing/2014/main" id="{B7C66F75-7B77-4C97-A286-7A20CE487FD8}"/>
              </a:ext>
            </a:extLst>
          </p:cNvPr>
          <p:cNvSpPr txBox="1"/>
          <p:nvPr/>
        </p:nvSpPr>
        <p:spPr>
          <a:xfrm>
            <a:off x="6886793" y="4554828"/>
            <a:ext cx="228600" cy="238125"/>
          </a:xfrm>
          <a:prstGeom prst="rect">
            <a:avLst/>
          </a:prstGeom>
          <a:solidFill>
            <a:srgbClr val="C00000"/>
          </a:solid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98BA9C90-056B-4A51-9865-25535B5A5CD2}"/>
              </a:ext>
            </a:extLst>
          </p:cNvPr>
          <p:cNvSpPr>
            <a:spLocks noGrp="1"/>
          </p:cNvSpPr>
          <p:nvPr>
            <p:ph type="title"/>
          </p:nvPr>
        </p:nvSpPr>
        <p:spPr/>
        <p:txBody>
          <a:bodyPr/>
          <a:lstStyle/>
          <a:p>
            <a:r>
              <a:rPr lang="en-US" dirty="0"/>
              <a:t>Bartering Personal Observations for “Free” Digital Services</a:t>
            </a:r>
          </a:p>
        </p:txBody>
      </p:sp>
    </p:spTree>
    <p:extLst>
      <p:ext uri="{BB962C8B-B14F-4D97-AF65-F5344CB8AC3E}">
        <p14:creationId xmlns:p14="http://schemas.microsoft.com/office/powerpoint/2010/main" val="255970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tabLst>
                <a:tab pos="2228850" algn="l"/>
              </a:tabLst>
            </a:pPr>
            <a:r>
              <a:rPr lang="en-US" sz="2200" dirty="0">
                <a:solidFill>
                  <a:schemeClr val="bg1">
                    <a:lumMod val="50000"/>
                  </a:schemeClr>
                </a:solidFill>
              </a:rPr>
              <a:t>Recognizes a </a:t>
            </a:r>
            <a:r>
              <a:rPr lang="en-US" sz="2200" b="1" dirty="0">
                <a:solidFill>
                  <a:schemeClr val="tx2"/>
                </a:solidFill>
              </a:rPr>
              <a:t>bundle of products </a:t>
            </a:r>
            <a:r>
              <a:rPr lang="en-US" sz="2200" dirty="0">
                <a:solidFill>
                  <a:schemeClr val="bg1">
                    <a:lumMod val="50000"/>
                  </a:schemeClr>
                </a:solidFill>
              </a:rPr>
              <a:t>offered in which the provision of </a:t>
            </a:r>
            <a:r>
              <a:rPr lang="en-US" sz="2200" b="1" dirty="0">
                <a:solidFill>
                  <a:schemeClr val="tx2"/>
                </a:solidFill>
              </a:rPr>
              <a:t>lower-priced products are subsidized by higher-priced products</a:t>
            </a:r>
            <a:r>
              <a:rPr lang="en-US" sz="2200" dirty="0">
                <a:solidFill>
                  <a:schemeClr val="bg1">
                    <a:lumMod val="50000"/>
                  </a:schemeClr>
                </a:solidFill>
              </a:rPr>
              <a:t>.</a:t>
            </a:r>
          </a:p>
          <a:p>
            <a:pPr marL="342900"/>
            <a:r>
              <a:rPr lang="en-US" sz="2200" dirty="0">
                <a:solidFill>
                  <a:schemeClr val="bg1">
                    <a:lumMod val="50000"/>
                  </a:schemeClr>
                </a:solidFill>
              </a:rPr>
              <a:t>The bundle generates revenue that is commensurate with the amount of production taking place in the economy.</a:t>
            </a:r>
          </a:p>
          <a:p>
            <a:pPr marL="342900"/>
            <a:r>
              <a:rPr lang="en-US" sz="2200" dirty="0">
                <a:solidFill>
                  <a:schemeClr val="bg1">
                    <a:lumMod val="50000"/>
                  </a:schemeClr>
                </a:solidFill>
              </a:rPr>
              <a:t>Correcting prices that have been subsidized without simultaneously correcting marked up prices would lead to mismeasurement.</a:t>
            </a:r>
          </a:p>
          <a:p>
            <a:pPr marL="0" indent="0">
              <a:buNone/>
            </a:pPr>
            <a:endParaRPr lang="en-US" sz="2200" dirty="0">
              <a:solidFill>
                <a:schemeClr val="bg1">
                  <a:lumMod val="50000"/>
                </a:schemeClr>
              </a:solidFill>
            </a:endParaRPr>
          </a:p>
          <a:p>
            <a:pPr marL="0" indent="0">
              <a:buNone/>
            </a:pPr>
            <a:r>
              <a:rPr lang="en-US" sz="2200" b="1" i="1" dirty="0">
                <a:solidFill>
                  <a:schemeClr val="tx2"/>
                </a:solidFill>
              </a:rPr>
              <a:t>SNA</a:t>
            </a:r>
            <a:r>
              <a:rPr lang="en-US" sz="2200" b="1" dirty="0">
                <a:solidFill>
                  <a:schemeClr val="tx2"/>
                </a:solidFill>
              </a:rPr>
              <a:t> treatment of “free” digital platforms should be the same as traditional bundled products </a:t>
            </a:r>
            <a:r>
              <a:rPr lang="en-US" sz="2200" dirty="0">
                <a:solidFill>
                  <a:schemeClr val="bg1">
                    <a:lumMod val="50000"/>
                  </a:schemeClr>
                </a:solidFill>
              </a:rPr>
              <a:t>in which a single consumer purchases related products (e.g., telecom carrier + smart phone).</a:t>
            </a:r>
          </a:p>
          <a:p>
            <a:pPr marL="400050"/>
            <a:r>
              <a:rPr lang="en-US" sz="2200" dirty="0">
                <a:solidFill>
                  <a:schemeClr val="bg1">
                    <a:lumMod val="50000"/>
                  </a:schemeClr>
                </a:solidFill>
              </a:rPr>
              <a:t>With traditional bundles, consumers fund the subsidies they receive.</a:t>
            </a:r>
          </a:p>
          <a:p>
            <a:pPr marL="400050"/>
            <a:r>
              <a:rPr lang="en-US" sz="2200" dirty="0">
                <a:solidFill>
                  <a:schemeClr val="bg1">
                    <a:lumMod val="50000"/>
                  </a:schemeClr>
                </a:solidFill>
              </a:rPr>
              <a:t>With platforms, users pay for services through a chain of transactions.</a:t>
            </a:r>
            <a:endParaRPr lang="en-US" sz="1800" dirty="0">
              <a:solidFill>
                <a:schemeClr val="bg1">
                  <a:lumMod val="50000"/>
                </a:schemeClr>
              </a:solidFill>
            </a:endParaRPr>
          </a:p>
          <a:p>
            <a:pPr lvl="1"/>
            <a:r>
              <a:rPr lang="en-US" sz="2200" dirty="0">
                <a:solidFill>
                  <a:schemeClr val="bg1">
                    <a:lumMod val="50000"/>
                  </a:schemeClr>
                </a:solidFill>
              </a:rPr>
              <a:t>Collection of data yields own-account capital formation in information assets.</a:t>
            </a:r>
          </a:p>
        </p:txBody>
      </p:sp>
      <p:sp>
        <p:nvSpPr>
          <p:cNvPr id="8" name="Slide Number Placeholder 7"/>
          <p:cNvSpPr>
            <a:spLocks noGrp="1"/>
          </p:cNvSpPr>
          <p:nvPr>
            <p:ph type="sldNum" sz="quarter" idx="12"/>
          </p:nvPr>
        </p:nvSpPr>
        <p:spPr/>
        <p:txBody>
          <a:bodyPr/>
          <a:lstStyle/>
          <a:p>
            <a:fld id="{F46C79FD-C571-418B-AB0F-5EE936C85276}" type="slidenum">
              <a:rPr lang="en-GB" smtClean="0"/>
              <a:t>22</a:t>
            </a:fld>
            <a:endParaRPr lang="en-GB" dirty="0"/>
          </a:p>
        </p:txBody>
      </p:sp>
      <p:sp>
        <p:nvSpPr>
          <p:cNvPr id="6" name="Title 5">
            <a:extLst>
              <a:ext uri="{FF2B5EF4-FFF2-40B4-BE49-F238E27FC236}">
                <a16:creationId xmlns:a16="http://schemas.microsoft.com/office/drawing/2014/main" id="{699879CE-291D-48D9-9EF2-A51D6BA6A639}"/>
              </a:ext>
            </a:extLst>
          </p:cNvPr>
          <p:cNvSpPr>
            <a:spLocks noGrp="1"/>
          </p:cNvSpPr>
          <p:nvPr>
            <p:ph type="title"/>
          </p:nvPr>
        </p:nvSpPr>
        <p:spPr/>
        <p:txBody>
          <a:bodyPr/>
          <a:lstStyle/>
          <a:p>
            <a:r>
              <a:rPr lang="en-US" dirty="0"/>
              <a:t>Measuring “free” Digital Platforms</a:t>
            </a:r>
          </a:p>
        </p:txBody>
      </p:sp>
    </p:spTree>
    <p:extLst>
      <p:ext uri="{BB962C8B-B14F-4D97-AF65-F5344CB8AC3E}">
        <p14:creationId xmlns:p14="http://schemas.microsoft.com/office/powerpoint/2010/main" val="382166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a:t>Differences in Perspectives</a:t>
            </a:r>
            <a:endParaRPr lang="en-GB" sz="2800" dirty="0"/>
          </a:p>
        </p:txBody>
      </p:sp>
      <p:sp>
        <p:nvSpPr>
          <p:cNvPr id="2" name="Content Placeholder 1"/>
          <p:cNvSpPr>
            <a:spLocks noGrp="1"/>
          </p:cNvSpPr>
          <p:nvPr>
            <p:ph idx="1"/>
          </p:nvPr>
        </p:nvSpPr>
        <p:spPr>
          <a:xfrm>
            <a:off x="847724" y="1561475"/>
            <a:ext cx="4562475" cy="3840480"/>
          </a:xfrm>
        </p:spPr>
        <p:txBody>
          <a:bodyPr>
            <a:noAutofit/>
          </a:bodyPr>
          <a:lstStyle/>
          <a:p>
            <a:pPr marL="0" indent="0">
              <a:lnSpc>
                <a:spcPct val="100000"/>
              </a:lnSpc>
              <a:spcBef>
                <a:spcPts val="1200"/>
              </a:spcBef>
              <a:buNone/>
            </a:pPr>
            <a:r>
              <a:rPr lang="en-US" sz="2200" i="1" dirty="0">
                <a:solidFill>
                  <a:schemeClr val="bg1">
                    <a:lumMod val="50000"/>
                  </a:schemeClr>
                </a:solidFill>
              </a:rPr>
              <a:t>Barter perspective:</a:t>
            </a:r>
          </a:p>
          <a:p>
            <a:pPr marL="114300" indent="0">
              <a:lnSpc>
                <a:spcPct val="100000"/>
              </a:lnSpc>
              <a:spcBef>
                <a:spcPts val="1200"/>
              </a:spcBef>
              <a:buNone/>
            </a:pPr>
            <a:r>
              <a:rPr lang="en-US" sz="2200" b="1" dirty="0">
                <a:solidFill>
                  <a:schemeClr val="tx2"/>
                </a:solidFill>
              </a:rPr>
              <a:t>Proponents</a:t>
            </a:r>
            <a:r>
              <a:rPr lang="en-US" sz="2200" dirty="0">
                <a:solidFill>
                  <a:schemeClr val="tx2"/>
                </a:solidFill>
              </a:rPr>
              <a:t>: </a:t>
            </a:r>
            <a:r>
              <a:rPr lang="en-US" sz="2200" dirty="0">
                <a:solidFill>
                  <a:schemeClr val="bg1">
                    <a:lumMod val="50000"/>
                  </a:schemeClr>
                </a:solidFill>
              </a:rPr>
              <a:t>Platform produces unrelated services to more than one customer (e.g., search services in exchange for personal data and enhanced advertising services in exchange for cash).</a:t>
            </a:r>
          </a:p>
          <a:p>
            <a:pPr marL="114300" indent="0">
              <a:lnSpc>
                <a:spcPct val="100000"/>
              </a:lnSpc>
              <a:spcBef>
                <a:spcPts val="1200"/>
              </a:spcBef>
              <a:buNone/>
            </a:pPr>
            <a:r>
              <a:rPr lang="en-US" sz="2200" b="1" dirty="0">
                <a:solidFill>
                  <a:srgbClr val="C00000"/>
                </a:solidFill>
              </a:rPr>
              <a:t>Skeptics</a:t>
            </a:r>
            <a:r>
              <a:rPr lang="en-US" sz="2200" dirty="0">
                <a:solidFill>
                  <a:srgbClr val="C00000"/>
                </a:solidFill>
              </a:rPr>
              <a:t>:  </a:t>
            </a:r>
            <a:r>
              <a:rPr lang="en-US" sz="2200" dirty="0">
                <a:solidFill>
                  <a:schemeClr val="bg1">
                    <a:lumMod val="50000"/>
                  </a:schemeClr>
                </a:solidFill>
              </a:rPr>
              <a:t>Platform “free” services have already been paid for indirectly.</a:t>
            </a:r>
          </a:p>
        </p:txBody>
      </p:sp>
      <p:sp>
        <p:nvSpPr>
          <p:cNvPr id="8" name="Slide Number Placeholder 7"/>
          <p:cNvSpPr>
            <a:spLocks noGrp="1"/>
          </p:cNvSpPr>
          <p:nvPr>
            <p:ph type="sldNum" sz="quarter" idx="12"/>
          </p:nvPr>
        </p:nvSpPr>
        <p:spPr/>
        <p:txBody>
          <a:bodyPr/>
          <a:lstStyle/>
          <a:p>
            <a:fld id="{F46C79FD-C571-418B-AB0F-5EE936C85276}" type="slidenum">
              <a:rPr lang="en-GB" smtClean="0"/>
              <a:t>23</a:t>
            </a:fld>
            <a:endParaRPr lang="en-GB" dirty="0"/>
          </a:p>
        </p:txBody>
      </p:sp>
      <p:sp>
        <p:nvSpPr>
          <p:cNvPr id="3" name="Rectangle 2">
            <a:extLst>
              <a:ext uri="{FF2B5EF4-FFF2-40B4-BE49-F238E27FC236}">
                <a16:creationId xmlns:a16="http://schemas.microsoft.com/office/drawing/2014/main" id="{3A49CE71-D12E-490E-9253-DA59CBFA6B08}"/>
              </a:ext>
            </a:extLst>
          </p:cNvPr>
          <p:cNvSpPr/>
          <p:nvPr/>
        </p:nvSpPr>
        <p:spPr>
          <a:xfrm>
            <a:off x="1295399" y="5685539"/>
            <a:ext cx="9213429" cy="814781"/>
          </a:xfrm>
          <a:prstGeom prst="rect">
            <a:avLst/>
          </a:prstGeom>
          <a:ln>
            <a:solidFill>
              <a:schemeClr val="bg1">
                <a:lumMod val="50000"/>
              </a:schemeClr>
            </a:solidFill>
            <a:prstDash val="sysDash"/>
          </a:ln>
        </p:spPr>
        <p:txBody>
          <a:bodyPr wrap="square" anchor="ctr">
            <a:noAutofit/>
          </a:bodyPr>
          <a:lstStyle/>
          <a:p>
            <a:pPr algn="ctr"/>
            <a:r>
              <a:rPr lang="en-US" sz="2200" dirty="0">
                <a:solidFill>
                  <a:schemeClr val="tx2"/>
                </a:solidFill>
              </a:rPr>
              <a:t>GDP </a:t>
            </a:r>
            <a:r>
              <a:rPr lang="en-US" sz="2200" b="1" dirty="0">
                <a:solidFill>
                  <a:schemeClr val="tx2"/>
                </a:solidFill>
              </a:rPr>
              <a:t>changes in response </a:t>
            </a:r>
            <a:r>
              <a:rPr lang="en-US" sz="2200" dirty="0">
                <a:solidFill>
                  <a:schemeClr val="tx2"/>
                </a:solidFill>
              </a:rPr>
              <a:t>to an additional data asset under either perspective.</a:t>
            </a:r>
          </a:p>
        </p:txBody>
      </p:sp>
      <p:sp>
        <p:nvSpPr>
          <p:cNvPr id="6" name="Rectangle 5">
            <a:extLst>
              <a:ext uri="{FF2B5EF4-FFF2-40B4-BE49-F238E27FC236}">
                <a16:creationId xmlns:a16="http://schemas.microsoft.com/office/drawing/2014/main" id="{E3AF0DF7-081C-4A13-BFDA-C489F1973A0D}"/>
              </a:ext>
            </a:extLst>
          </p:cNvPr>
          <p:cNvSpPr/>
          <p:nvPr/>
        </p:nvSpPr>
        <p:spPr>
          <a:xfrm>
            <a:off x="6267449" y="1568060"/>
            <a:ext cx="4389120" cy="3840480"/>
          </a:xfrm>
          <a:prstGeom prst="rect">
            <a:avLst/>
          </a:prstGeom>
        </p:spPr>
        <p:txBody>
          <a:bodyPr wrap="square">
            <a:noAutofit/>
          </a:bodyPr>
          <a:lstStyle/>
          <a:p>
            <a:pPr>
              <a:spcBef>
                <a:spcPts val="1200"/>
              </a:spcBef>
            </a:pPr>
            <a:r>
              <a:rPr lang="en-US" sz="2200" i="1" dirty="0">
                <a:solidFill>
                  <a:schemeClr val="bg1">
                    <a:lumMod val="50000"/>
                  </a:schemeClr>
                </a:solidFill>
              </a:rPr>
              <a:t>Bundled perspective:</a:t>
            </a:r>
          </a:p>
          <a:p>
            <a:pPr marL="114300">
              <a:spcBef>
                <a:spcPts val="1200"/>
              </a:spcBef>
            </a:pPr>
            <a:r>
              <a:rPr lang="en-US" sz="2200" b="1" dirty="0">
                <a:solidFill>
                  <a:schemeClr val="tx2"/>
                </a:solidFill>
              </a:rPr>
              <a:t>Proponents</a:t>
            </a:r>
            <a:r>
              <a:rPr lang="en-US" sz="2200" dirty="0">
                <a:solidFill>
                  <a:schemeClr val="tx2"/>
                </a:solidFill>
              </a:rPr>
              <a:t>: </a:t>
            </a:r>
            <a:r>
              <a:rPr lang="en-US" sz="2200" dirty="0">
                <a:solidFill>
                  <a:schemeClr val="bg1">
                    <a:lumMod val="50000"/>
                  </a:schemeClr>
                </a:solidFill>
              </a:rPr>
              <a:t>SNA criteria for a transaction </a:t>
            </a:r>
            <a:r>
              <a:rPr lang="en-US" sz="2200" b="1" dirty="0">
                <a:solidFill>
                  <a:schemeClr val="tx2"/>
                </a:solidFill>
              </a:rPr>
              <a:t>not satisfied </a:t>
            </a:r>
            <a:r>
              <a:rPr lang="en-US" sz="2200" dirty="0">
                <a:solidFill>
                  <a:schemeClr val="bg1">
                    <a:lumMod val="50000"/>
                  </a:schemeClr>
                </a:solidFill>
              </a:rPr>
              <a:t>because “Free” services are a lure to attract users to the platform so data can be collected (rather than mutual agreement).</a:t>
            </a:r>
          </a:p>
          <a:p>
            <a:pPr marL="114300">
              <a:spcBef>
                <a:spcPts val="3900"/>
              </a:spcBef>
            </a:pPr>
            <a:r>
              <a:rPr lang="en-US" sz="2200" b="1" dirty="0">
                <a:solidFill>
                  <a:srgbClr val="C00000"/>
                </a:solidFill>
              </a:rPr>
              <a:t>Skeptics</a:t>
            </a:r>
            <a:r>
              <a:rPr lang="en-US" sz="2200" dirty="0">
                <a:solidFill>
                  <a:srgbClr val="C00000"/>
                </a:solidFill>
              </a:rPr>
              <a:t>:  </a:t>
            </a:r>
            <a:r>
              <a:rPr lang="en-US" sz="2200" dirty="0">
                <a:solidFill>
                  <a:schemeClr val="bg1">
                    <a:lumMod val="50000"/>
                  </a:schemeClr>
                </a:solidFill>
              </a:rPr>
              <a:t>Mutual agreement is implied by the household’s mere use of a platform.</a:t>
            </a:r>
            <a:endParaRPr lang="en-US" sz="2200" dirty="0">
              <a:solidFill>
                <a:srgbClr val="FF0000"/>
              </a:solidFill>
            </a:endParaRPr>
          </a:p>
        </p:txBody>
      </p:sp>
    </p:spTree>
    <p:extLst>
      <p:ext uri="{BB962C8B-B14F-4D97-AF65-F5344CB8AC3E}">
        <p14:creationId xmlns:p14="http://schemas.microsoft.com/office/powerpoint/2010/main" val="70007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1-A9BD-46BC-80D9-9654AC8E40DF}"/>
              </a:ext>
            </a:extLst>
          </p:cNvPr>
          <p:cNvSpPr>
            <a:spLocks noGrp="1"/>
          </p:cNvSpPr>
          <p:nvPr>
            <p:ph type="title"/>
          </p:nvPr>
        </p:nvSpPr>
        <p:spPr/>
        <p:txBody>
          <a:bodyPr>
            <a:normAutofit/>
          </a:bodyPr>
          <a:lstStyle/>
          <a:p>
            <a:r>
              <a:rPr lang="en-US" dirty="0"/>
              <a:t>Recording of Crypto-Assets</a:t>
            </a:r>
          </a:p>
        </p:txBody>
      </p:sp>
    </p:spTree>
    <p:extLst>
      <p:ext uri="{BB962C8B-B14F-4D97-AF65-F5344CB8AC3E}">
        <p14:creationId xmlns:p14="http://schemas.microsoft.com/office/powerpoint/2010/main" val="407999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Are all Crypto Assets within the Asset Boundary?</a:t>
            </a:r>
            <a:endParaRPr lang="en-GB" dirty="0">
              <a:solidFill>
                <a:schemeClr val="tx2"/>
              </a:solidFill>
            </a:endParaRPr>
          </a:p>
        </p:txBody>
      </p:sp>
      <p:sp>
        <p:nvSpPr>
          <p:cNvPr id="2" name="Content Placeholder 1"/>
          <p:cNvSpPr>
            <a:spLocks noGrp="1"/>
          </p:cNvSpPr>
          <p:nvPr>
            <p:ph idx="1"/>
          </p:nvPr>
        </p:nvSpPr>
        <p:spPr>
          <a:xfrm>
            <a:off x="838200" y="1371041"/>
            <a:ext cx="10131213" cy="1566704"/>
          </a:xfrm>
        </p:spPr>
        <p:txBody>
          <a:bodyPr wrap="square">
            <a:noAutofit/>
          </a:bodyPr>
          <a:lstStyle/>
          <a:p>
            <a:pPr marL="0" indent="0">
              <a:buNone/>
            </a:pPr>
            <a:r>
              <a:rPr lang="en-US" sz="2400" dirty="0">
                <a:solidFill>
                  <a:schemeClr val="bg1">
                    <a:lumMod val="50000"/>
                  </a:schemeClr>
                </a:solidFill>
              </a:rPr>
              <a:t>IMF and OECD began drafting guidance on their recording, as they are </a:t>
            </a:r>
            <a:r>
              <a:rPr lang="en-US" sz="2400" b="1" dirty="0">
                <a:solidFill>
                  <a:schemeClr val="tx2"/>
                </a:solidFill>
              </a:rPr>
              <a:t>absent in current statistical manuals </a:t>
            </a:r>
            <a:r>
              <a:rPr lang="en-US" sz="2400" dirty="0">
                <a:solidFill>
                  <a:schemeClr val="tx2"/>
                </a:solidFill>
              </a:rPr>
              <a:t>… with focus on </a:t>
            </a:r>
            <a:r>
              <a:rPr lang="en-US" sz="2400" b="1" dirty="0">
                <a:solidFill>
                  <a:schemeClr val="tx2"/>
                </a:solidFill>
              </a:rPr>
              <a:t>appropriate definitions</a:t>
            </a:r>
            <a:r>
              <a:rPr lang="en-US" sz="2400" b="1" dirty="0">
                <a:solidFill>
                  <a:schemeClr val="tx1">
                    <a:lumMod val="50000"/>
                    <a:lumOff val="50000"/>
                  </a:schemeClr>
                </a:solidFill>
              </a:rPr>
              <a:t>.</a:t>
            </a:r>
            <a:endParaRPr lang="en-US" sz="2400" dirty="0">
              <a:solidFill>
                <a:schemeClr val="bg1">
                  <a:lumMod val="50000"/>
                </a:schemeClr>
              </a:solidFill>
            </a:endParaRPr>
          </a:p>
          <a:p>
            <a:pPr marL="0" indent="0">
              <a:buNone/>
            </a:pPr>
            <a:endParaRPr lang="en-US" sz="300" dirty="0">
              <a:solidFill>
                <a:schemeClr val="bg1">
                  <a:lumMod val="50000"/>
                </a:schemeClr>
              </a:solidFill>
            </a:endParaRPr>
          </a:p>
          <a:p>
            <a:pPr marL="0" indent="0">
              <a:buNone/>
            </a:pPr>
            <a:r>
              <a:rPr lang="en-US" sz="2400" dirty="0">
                <a:solidFill>
                  <a:schemeClr val="bg1">
                    <a:lumMod val="50000"/>
                  </a:schemeClr>
                </a:solidFill>
              </a:rPr>
              <a:t>Crypto assets </a:t>
            </a:r>
            <a:r>
              <a:rPr lang="en-US" sz="2400" b="1" dirty="0">
                <a:solidFill>
                  <a:schemeClr val="tx2"/>
                </a:solidFill>
              </a:rPr>
              <a:t>with corresponding liability</a:t>
            </a:r>
            <a:r>
              <a:rPr lang="en-US" sz="2400" dirty="0">
                <a:solidFill>
                  <a:schemeClr val="bg1">
                    <a:lumMod val="50000"/>
                  </a:schemeClr>
                </a:solidFill>
              </a:rPr>
              <a:t>:</a:t>
            </a:r>
          </a:p>
          <a:p>
            <a:pPr marL="342900">
              <a:spcBef>
                <a:spcPts val="600"/>
              </a:spcBef>
            </a:pPr>
            <a:r>
              <a:rPr lang="en-US" sz="1800" dirty="0">
                <a:solidFill>
                  <a:schemeClr val="bg1">
                    <a:lumMod val="50000"/>
                  </a:schemeClr>
                </a:solidFill>
              </a:rPr>
              <a:t>Yes; these are the </a:t>
            </a:r>
            <a:r>
              <a:rPr lang="en-US" sz="1800" b="1" dirty="0">
                <a:solidFill>
                  <a:schemeClr val="tx2"/>
                </a:solidFill>
              </a:rPr>
              <a:t>result of a financial transaction</a:t>
            </a:r>
            <a:r>
              <a:rPr lang="en-US" sz="1800" dirty="0">
                <a:solidFill>
                  <a:schemeClr val="bg1">
                    <a:lumMod val="50000"/>
                  </a:schemeClr>
                </a:solidFill>
              </a:rPr>
              <a:t> in which there is a simultaneous creation of an asset and liability</a:t>
            </a:r>
          </a:p>
          <a:p>
            <a:pPr marL="342900">
              <a:spcBef>
                <a:spcPts val="600"/>
              </a:spcBef>
            </a:pPr>
            <a:r>
              <a:rPr lang="en-US" sz="1800" dirty="0">
                <a:solidFill>
                  <a:schemeClr val="bg1">
                    <a:lumMod val="50000"/>
                  </a:schemeClr>
                </a:solidFill>
              </a:rPr>
              <a:t>Ownership is well-defined, and they provide economic benefits to holder</a:t>
            </a:r>
          </a:p>
        </p:txBody>
      </p:sp>
      <p:sp>
        <p:nvSpPr>
          <p:cNvPr id="7" name="Content Placeholder 1"/>
          <p:cNvSpPr txBox="1">
            <a:spLocks/>
          </p:cNvSpPr>
          <p:nvPr/>
        </p:nvSpPr>
        <p:spPr>
          <a:xfrm>
            <a:off x="2063553" y="5229201"/>
            <a:ext cx="5684465" cy="936105"/>
          </a:xfrm>
          <a:prstGeom prst="rect">
            <a:avLst/>
          </a:prstGeom>
        </p:spPr>
        <p:txBody>
          <a:bodyPr vert="horz" wrap="square">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sz="2400" dirty="0"/>
          </a:p>
          <a:p>
            <a:endParaRPr lang="en-US" sz="2400" dirty="0"/>
          </a:p>
          <a:p>
            <a:endParaRPr lang="en-US" sz="2400" dirty="0"/>
          </a:p>
        </p:txBody>
      </p:sp>
      <p:sp>
        <p:nvSpPr>
          <p:cNvPr id="4" name="Rectangle 3">
            <a:extLst>
              <a:ext uri="{FF2B5EF4-FFF2-40B4-BE49-F238E27FC236}">
                <a16:creationId xmlns:a16="http://schemas.microsoft.com/office/drawing/2014/main" id="{78292DA8-2065-4B1E-9700-F5682BE972AE}"/>
              </a:ext>
            </a:extLst>
          </p:cNvPr>
          <p:cNvSpPr/>
          <p:nvPr/>
        </p:nvSpPr>
        <p:spPr>
          <a:xfrm>
            <a:off x="838200" y="3344686"/>
            <a:ext cx="10134599" cy="3424014"/>
          </a:xfrm>
          <a:prstGeom prst="rect">
            <a:avLst/>
          </a:prstGeom>
        </p:spPr>
        <p:txBody>
          <a:bodyPr wrap="square">
            <a:spAutoFit/>
          </a:bodyPr>
          <a:lstStyle/>
          <a:p>
            <a:pPr>
              <a:spcBef>
                <a:spcPts val="1500"/>
              </a:spcBef>
            </a:pPr>
            <a:endParaRPr lang="en-US" sz="600" dirty="0">
              <a:solidFill>
                <a:schemeClr val="bg1">
                  <a:lumMod val="50000"/>
                </a:schemeClr>
              </a:solidFill>
            </a:endParaRPr>
          </a:p>
          <a:p>
            <a:pPr>
              <a:spcBef>
                <a:spcPts val="1500"/>
              </a:spcBef>
            </a:pPr>
            <a:r>
              <a:rPr lang="en-US" sz="2400" dirty="0">
                <a:solidFill>
                  <a:schemeClr val="bg1">
                    <a:lumMod val="50000"/>
                  </a:schemeClr>
                </a:solidFill>
              </a:rPr>
              <a:t>Crypto assets </a:t>
            </a:r>
            <a:r>
              <a:rPr lang="en-US" sz="2400" b="1" dirty="0">
                <a:solidFill>
                  <a:schemeClr val="tx2"/>
                </a:solidFill>
              </a:rPr>
              <a:t>without corresponding liability</a:t>
            </a:r>
            <a:r>
              <a:rPr lang="en-US" sz="2400" dirty="0">
                <a:solidFill>
                  <a:schemeClr val="bg1">
                    <a:lumMod val="50000"/>
                  </a:schemeClr>
                </a:solidFill>
              </a:rPr>
              <a:t>:</a:t>
            </a:r>
          </a:p>
          <a:p>
            <a:pPr marL="339725" lvl="1" indent="-222250">
              <a:spcBef>
                <a:spcPts val="600"/>
              </a:spcBef>
              <a:buFont typeface="Arial" panose="020B0604020202020204" pitchFamily="34" charset="0"/>
              <a:buChar char="•"/>
            </a:pPr>
            <a:r>
              <a:rPr lang="en-US" dirty="0">
                <a:solidFill>
                  <a:schemeClr val="bg1">
                    <a:lumMod val="50000"/>
                  </a:schemeClr>
                </a:solidFill>
              </a:rPr>
              <a:t>Depends on assessment of ‘mining’ activity (see pending questions)</a:t>
            </a:r>
          </a:p>
          <a:p>
            <a:pPr marL="339725" lvl="1" indent="-222250">
              <a:spcBef>
                <a:spcPts val="600"/>
              </a:spcBef>
              <a:buFont typeface="Arial" panose="020B0604020202020204" pitchFamily="34" charset="0"/>
              <a:buChar char="•"/>
            </a:pPr>
            <a:r>
              <a:rPr lang="en-US" dirty="0">
                <a:solidFill>
                  <a:schemeClr val="bg1">
                    <a:lumMod val="50000"/>
                  </a:schemeClr>
                </a:solidFill>
              </a:rPr>
              <a:t>Interim guidance:</a:t>
            </a:r>
          </a:p>
          <a:p>
            <a:pPr marL="631825" lvl="2" indent="-171450">
              <a:spcBef>
                <a:spcPts val="600"/>
              </a:spcBef>
              <a:buFont typeface="Calibri" panose="020F0502020204030204" pitchFamily="34" charset="0"/>
              <a:buChar char="‒"/>
            </a:pPr>
            <a:r>
              <a:rPr lang="en-US" dirty="0">
                <a:solidFill>
                  <a:schemeClr val="bg1">
                    <a:lumMod val="50000"/>
                  </a:schemeClr>
                </a:solidFill>
              </a:rPr>
              <a:t>Activity is regarded as a </a:t>
            </a:r>
            <a:r>
              <a:rPr lang="en-US" b="1" dirty="0">
                <a:solidFill>
                  <a:schemeClr val="tx2"/>
                </a:solidFill>
              </a:rPr>
              <a:t>form of production</a:t>
            </a:r>
          </a:p>
          <a:p>
            <a:pPr marL="631825" lvl="2" indent="-171450">
              <a:spcBef>
                <a:spcPts val="600"/>
              </a:spcBef>
              <a:buFont typeface="Calibri" panose="020F0502020204030204" pitchFamily="34" charset="0"/>
              <a:buChar char="‒"/>
            </a:pPr>
            <a:r>
              <a:rPr lang="en-US" dirty="0">
                <a:solidFill>
                  <a:schemeClr val="bg1">
                    <a:lumMod val="50000"/>
                  </a:schemeClr>
                </a:solidFill>
              </a:rPr>
              <a:t>Value of output is equal to sum of transaction fees and value of ‘new’ crypto assets</a:t>
            </a:r>
          </a:p>
          <a:p>
            <a:pPr marL="631825" lvl="2" indent="-171450">
              <a:spcBef>
                <a:spcPts val="600"/>
              </a:spcBef>
              <a:buFont typeface="Calibri" panose="020F0502020204030204" pitchFamily="34" charset="0"/>
              <a:buChar char="‒"/>
            </a:pPr>
            <a:r>
              <a:rPr lang="en-US" b="1" dirty="0">
                <a:solidFill>
                  <a:schemeClr val="tx2"/>
                </a:solidFill>
              </a:rPr>
              <a:t>Industry</a:t>
            </a:r>
            <a:r>
              <a:rPr lang="en-US" dirty="0">
                <a:solidFill>
                  <a:schemeClr val="bg1">
                    <a:lumMod val="50000"/>
                  </a:schemeClr>
                </a:solidFill>
              </a:rPr>
              <a:t>: computer programming activities (Section J - Division 62), possibly in a separate subcategory ‘crypto asset miners’</a:t>
            </a:r>
          </a:p>
          <a:p>
            <a:pPr marL="631825" lvl="2" indent="-171450">
              <a:spcBef>
                <a:spcPts val="600"/>
              </a:spcBef>
              <a:buFont typeface="Calibri" panose="020F0502020204030204" pitchFamily="34" charset="0"/>
              <a:buChar char="‒"/>
            </a:pPr>
            <a:r>
              <a:rPr lang="en-US" b="1" dirty="0">
                <a:solidFill>
                  <a:schemeClr val="tx2"/>
                </a:solidFill>
              </a:rPr>
              <a:t>Product class</a:t>
            </a:r>
            <a:r>
              <a:rPr lang="en-US" dirty="0">
                <a:solidFill>
                  <a:schemeClr val="bg1">
                    <a:lumMod val="50000"/>
                  </a:schemeClr>
                </a:solidFill>
              </a:rPr>
              <a:t>: information technology design and development services (CP8314), possibly as a specific subcategory ‘crypto asset services’</a:t>
            </a:r>
          </a:p>
        </p:txBody>
      </p:sp>
    </p:spTree>
    <p:extLst>
      <p:ext uri="{BB962C8B-B14F-4D97-AF65-F5344CB8AC3E}">
        <p14:creationId xmlns:p14="http://schemas.microsoft.com/office/powerpoint/2010/main" val="56899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Proposed Categorization</a:t>
            </a:r>
          </a:p>
        </p:txBody>
      </p:sp>
      <p:sp>
        <p:nvSpPr>
          <p:cNvPr id="2" name="Content Placeholder 1"/>
          <p:cNvSpPr>
            <a:spLocks noGrp="1"/>
          </p:cNvSpPr>
          <p:nvPr>
            <p:ph idx="1"/>
          </p:nvPr>
        </p:nvSpPr>
        <p:spPr>
          <a:xfrm>
            <a:off x="366715" y="2253995"/>
            <a:ext cx="2651760" cy="1918158"/>
          </a:xfrm>
          <a:ln w="19050">
            <a:solidFill>
              <a:schemeClr val="tx2">
                <a:lumMod val="20000"/>
                <a:lumOff val="80000"/>
              </a:schemeClr>
            </a:solidFill>
          </a:ln>
        </p:spPr>
        <p:txBody>
          <a:bodyPr wrap="square">
            <a:noAutofit/>
          </a:bodyPr>
          <a:lstStyle/>
          <a:p>
            <a:pPr>
              <a:spcBef>
                <a:spcPts val="300"/>
              </a:spcBef>
              <a:buFont typeface="+mj-lt"/>
              <a:buAutoNum type="alphaLcParenR"/>
            </a:pPr>
            <a:r>
              <a:rPr lang="en-US" sz="1600" dirty="0">
                <a:solidFill>
                  <a:schemeClr val="bg1">
                    <a:lumMod val="50000"/>
                  </a:schemeClr>
                </a:solidFill>
              </a:rPr>
              <a:t>With a corresponding liability, issued by a monetary authority</a:t>
            </a:r>
          </a:p>
          <a:p>
            <a:pPr>
              <a:spcBef>
                <a:spcPts val="300"/>
              </a:spcBef>
              <a:buFont typeface="+mj-lt"/>
              <a:buAutoNum type="alphaLcParenR"/>
            </a:pPr>
            <a:r>
              <a:rPr lang="en-US" sz="1600" dirty="0">
                <a:solidFill>
                  <a:schemeClr val="bg1">
                    <a:lumMod val="50000"/>
                  </a:schemeClr>
                </a:solidFill>
              </a:rPr>
              <a:t>With a corresponding liability, </a:t>
            </a:r>
            <a:r>
              <a:rPr lang="en-US" sz="1600" i="1" dirty="0">
                <a:solidFill>
                  <a:schemeClr val="bg1">
                    <a:lumMod val="50000"/>
                  </a:schemeClr>
                </a:solidFill>
              </a:rPr>
              <a:t>not</a:t>
            </a:r>
            <a:r>
              <a:rPr lang="en-US" sz="1600" dirty="0">
                <a:solidFill>
                  <a:schemeClr val="bg1">
                    <a:lumMod val="50000"/>
                  </a:schemeClr>
                </a:solidFill>
              </a:rPr>
              <a:t> issued by a monetary authority</a:t>
            </a:r>
          </a:p>
          <a:p>
            <a:pPr>
              <a:spcBef>
                <a:spcPts val="300"/>
              </a:spcBef>
              <a:buFont typeface="+mj-lt"/>
              <a:buAutoNum type="alphaLcParenR"/>
            </a:pPr>
            <a:r>
              <a:rPr lang="en-US" sz="1600" dirty="0">
                <a:solidFill>
                  <a:schemeClr val="bg1">
                    <a:lumMod val="50000"/>
                  </a:schemeClr>
                </a:solidFill>
              </a:rPr>
              <a:t>Without a corresponding liability</a:t>
            </a:r>
          </a:p>
        </p:txBody>
      </p:sp>
      <p:sp>
        <p:nvSpPr>
          <p:cNvPr id="4" name="Rectangle 3">
            <a:extLst>
              <a:ext uri="{FF2B5EF4-FFF2-40B4-BE49-F238E27FC236}">
                <a16:creationId xmlns:a16="http://schemas.microsoft.com/office/drawing/2014/main" id="{0EDAAF8C-D151-4D78-9C73-2BD8D2D66064}"/>
              </a:ext>
            </a:extLst>
          </p:cNvPr>
          <p:cNvSpPr/>
          <p:nvPr/>
        </p:nvSpPr>
        <p:spPr>
          <a:xfrm>
            <a:off x="9015979" y="2242336"/>
            <a:ext cx="2688336" cy="1184734"/>
          </a:xfrm>
          <a:prstGeom prst="rect">
            <a:avLst/>
          </a:prstGeom>
          <a:ln w="19050">
            <a:solidFill>
              <a:schemeClr val="tx2">
                <a:lumMod val="20000"/>
                <a:lumOff val="80000"/>
              </a:schemeClr>
            </a:solidFill>
          </a:ln>
        </p:spPr>
        <p:txBody>
          <a:bodyPr wrap="square">
            <a:noAutofit/>
          </a:bodyPr>
          <a:lstStyle/>
          <a:p>
            <a:pPr marL="228600" indent="-228600">
              <a:spcBef>
                <a:spcPts val="300"/>
              </a:spcBef>
              <a:buFont typeface="+mj-lt"/>
              <a:buAutoNum type="alphaLcParenR"/>
            </a:pPr>
            <a:r>
              <a:rPr lang="en-US" sz="1600" dirty="0">
                <a:solidFill>
                  <a:schemeClr val="bg1">
                    <a:lumMod val="50000"/>
                  </a:schemeClr>
                </a:solidFill>
              </a:rPr>
              <a:t>With a corresponding liability</a:t>
            </a:r>
          </a:p>
          <a:p>
            <a:pPr marL="228600" indent="-228600">
              <a:spcBef>
                <a:spcPts val="300"/>
              </a:spcBef>
              <a:buFont typeface="+mj-lt"/>
              <a:buAutoNum type="alphaLcParenR"/>
            </a:pPr>
            <a:r>
              <a:rPr lang="en-US" sz="1600" dirty="0">
                <a:solidFill>
                  <a:schemeClr val="bg1">
                    <a:lumMod val="50000"/>
                  </a:schemeClr>
                </a:solidFill>
              </a:rPr>
              <a:t>Without a corresponding liability</a:t>
            </a:r>
          </a:p>
        </p:txBody>
      </p:sp>
      <p:sp>
        <p:nvSpPr>
          <p:cNvPr id="5" name="Rectangle 4">
            <a:extLst>
              <a:ext uri="{FF2B5EF4-FFF2-40B4-BE49-F238E27FC236}">
                <a16:creationId xmlns:a16="http://schemas.microsoft.com/office/drawing/2014/main" id="{1DA78938-03DF-4CB6-B149-7F3A392D215D}"/>
              </a:ext>
            </a:extLst>
          </p:cNvPr>
          <p:cNvSpPr/>
          <p:nvPr/>
        </p:nvSpPr>
        <p:spPr>
          <a:xfrm>
            <a:off x="3249199" y="2244266"/>
            <a:ext cx="2651760" cy="1184734"/>
          </a:xfrm>
          <a:prstGeom prst="rect">
            <a:avLst/>
          </a:prstGeom>
          <a:ln w="19050">
            <a:solidFill>
              <a:schemeClr val="tx2">
                <a:lumMod val="20000"/>
                <a:lumOff val="80000"/>
              </a:schemeClr>
            </a:solidFill>
          </a:ln>
        </p:spPr>
        <p:txBody>
          <a:bodyPr wrap="square">
            <a:noAutofit/>
          </a:bodyPr>
          <a:lstStyle/>
          <a:p>
            <a:pPr marL="228600" indent="-228600">
              <a:spcBef>
                <a:spcPts val="300"/>
              </a:spcBef>
              <a:buFont typeface="+mj-lt"/>
              <a:buAutoNum type="alphaLcParenR"/>
            </a:pPr>
            <a:r>
              <a:rPr lang="en-US" sz="1600" dirty="0">
                <a:solidFill>
                  <a:schemeClr val="bg1">
                    <a:lumMod val="50000"/>
                  </a:schemeClr>
                </a:solidFill>
              </a:rPr>
              <a:t>With a corresponding liability</a:t>
            </a:r>
          </a:p>
          <a:p>
            <a:pPr marL="228600" indent="-228600">
              <a:spcBef>
                <a:spcPts val="300"/>
              </a:spcBef>
              <a:buFont typeface="+mj-lt"/>
              <a:buAutoNum type="alphaLcParenR"/>
            </a:pPr>
            <a:r>
              <a:rPr lang="en-US" sz="1600" dirty="0">
                <a:solidFill>
                  <a:schemeClr val="bg1">
                    <a:lumMod val="50000"/>
                  </a:schemeClr>
                </a:solidFill>
              </a:rPr>
              <a:t>Without a corresponding liability</a:t>
            </a:r>
          </a:p>
        </p:txBody>
      </p:sp>
      <p:sp>
        <p:nvSpPr>
          <p:cNvPr id="6" name="Rectangle 5">
            <a:extLst>
              <a:ext uri="{FF2B5EF4-FFF2-40B4-BE49-F238E27FC236}">
                <a16:creationId xmlns:a16="http://schemas.microsoft.com/office/drawing/2014/main" id="{3A47B221-227C-4E2F-8026-7A0B729EF4D4}"/>
              </a:ext>
            </a:extLst>
          </p:cNvPr>
          <p:cNvSpPr/>
          <p:nvPr/>
        </p:nvSpPr>
        <p:spPr>
          <a:xfrm>
            <a:off x="6136067" y="2251861"/>
            <a:ext cx="2651760" cy="1176936"/>
          </a:xfrm>
          <a:prstGeom prst="rect">
            <a:avLst/>
          </a:prstGeom>
          <a:ln w="19050">
            <a:solidFill>
              <a:schemeClr val="tx2">
                <a:lumMod val="20000"/>
                <a:lumOff val="80000"/>
              </a:schemeClr>
            </a:solidFill>
          </a:ln>
        </p:spPr>
        <p:txBody>
          <a:bodyPr wrap="square">
            <a:noAutofit/>
          </a:bodyPr>
          <a:lstStyle/>
          <a:p>
            <a:pPr marL="228600" indent="-228600">
              <a:spcBef>
                <a:spcPts val="300"/>
              </a:spcBef>
              <a:buFont typeface="+mj-lt"/>
              <a:buAutoNum type="alphaLcParenR"/>
            </a:pPr>
            <a:r>
              <a:rPr lang="en-US" sz="1600" dirty="0">
                <a:solidFill>
                  <a:schemeClr val="bg1">
                    <a:lumMod val="50000"/>
                  </a:schemeClr>
                </a:solidFill>
              </a:rPr>
              <a:t>Debt security crypto assets (including utility tokens)</a:t>
            </a:r>
          </a:p>
          <a:p>
            <a:pPr marL="228600" indent="-228600">
              <a:spcBef>
                <a:spcPts val="300"/>
              </a:spcBef>
              <a:buFont typeface="+mj-lt"/>
              <a:buAutoNum type="alphaLcParenR"/>
            </a:pPr>
            <a:r>
              <a:rPr lang="en-US" sz="1600" dirty="0">
                <a:solidFill>
                  <a:schemeClr val="bg1">
                    <a:lumMod val="50000"/>
                  </a:schemeClr>
                </a:solidFill>
              </a:rPr>
              <a:t>Equity crypto assets</a:t>
            </a:r>
          </a:p>
          <a:p>
            <a:pPr marL="228600" indent="-228600">
              <a:spcBef>
                <a:spcPts val="300"/>
              </a:spcBef>
              <a:buFont typeface="+mj-lt"/>
              <a:buAutoNum type="alphaLcParenR"/>
            </a:pPr>
            <a:r>
              <a:rPr lang="en-US" sz="1600" dirty="0">
                <a:solidFill>
                  <a:schemeClr val="bg1">
                    <a:lumMod val="50000"/>
                  </a:schemeClr>
                </a:solidFill>
              </a:rPr>
              <a:t>Derivative crypto assets</a:t>
            </a:r>
          </a:p>
        </p:txBody>
      </p:sp>
      <p:sp>
        <p:nvSpPr>
          <p:cNvPr id="19" name="Content Placeholder 1">
            <a:extLst>
              <a:ext uri="{FF2B5EF4-FFF2-40B4-BE49-F238E27FC236}">
                <a16:creationId xmlns:a16="http://schemas.microsoft.com/office/drawing/2014/main" id="{FCB281F6-73F5-41B1-8D0D-AE50B99562CC}"/>
              </a:ext>
            </a:extLst>
          </p:cNvPr>
          <p:cNvSpPr txBox="1">
            <a:spLocks/>
          </p:cNvSpPr>
          <p:nvPr/>
        </p:nvSpPr>
        <p:spPr>
          <a:xfrm>
            <a:off x="366715" y="1520544"/>
            <a:ext cx="2651760" cy="731520"/>
          </a:xfrm>
          <a:prstGeom prst="rect">
            <a:avLst/>
          </a:prstGeom>
          <a:ln w="19050">
            <a:solidFill>
              <a:schemeClr val="bg1">
                <a:lumMod val="85000"/>
              </a:schemeClr>
            </a:solidFill>
          </a:ln>
        </p:spPr>
        <p:txBody>
          <a:bodyPr vert="horz" wrap="square" lIns="45720" tIns="0" rIns="4572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tx2"/>
                </a:solidFill>
              </a:rPr>
              <a:t>(1) Crypto assets acting as general means of payment</a:t>
            </a:r>
          </a:p>
        </p:txBody>
      </p:sp>
      <p:sp>
        <p:nvSpPr>
          <p:cNvPr id="20" name="Rectangle 19">
            <a:extLst>
              <a:ext uri="{FF2B5EF4-FFF2-40B4-BE49-F238E27FC236}">
                <a16:creationId xmlns:a16="http://schemas.microsoft.com/office/drawing/2014/main" id="{46107ED8-5FFD-4577-8C2E-FE0BDEA6C067}"/>
              </a:ext>
            </a:extLst>
          </p:cNvPr>
          <p:cNvSpPr/>
          <p:nvPr/>
        </p:nvSpPr>
        <p:spPr>
          <a:xfrm>
            <a:off x="9015979" y="1512747"/>
            <a:ext cx="2688336"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tx2"/>
                </a:solidFill>
              </a:rPr>
              <a:t>(4) Crypto assets acting as a store of value</a:t>
            </a:r>
          </a:p>
        </p:txBody>
      </p:sp>
      <p:sp>
        <p:nvSpPr>
          <p:cNvPr id="21" name="Rectangle 20">
            <a:extLst>
              <a:ext uri="{FF2B5EF4-FFF2-40B4-BE49-F238E27FC236}">
                <a16:creationId xmlns:a16="http://schemas.microsoft.com/office/drawing/2014/main" id="{2A01DCFB-28CB-4163-A684-50E6D448E934}"/>
              </a:ext>
            </a:extLst>
          </p:cNvPr>
          <p:cNvSpPr/>
          <p:nvPr/>
        </p:nvSpPr>
        <p:spPr>
          <a:xfrm>
            <a:off x="3249200" y="1512747"/>
            <a:ext cx="2651760"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tx2"/>
                </a:solidFill>
              </a:rPr>
              <a:t>(2) Payment tokens</a:t>
            </a:r>
          </a:p>
        </p:txBody>
      </p:sp>
      <p:sp>
        <p:nvSpPr>
          <p:cNvPr id="22" name="Rectangle 21">
            <a:extLst>
              <a:ext uri="{FF2B5EF4-FFF2-40B4-BE49-F238E27FC236}">
                <a16:creationId xmlns:a16="http://schemas.microsoft.com/office/drawing/2014/main" id="{7D1C20D3-0B99-4B91-AA12-23FAE6C65ADB}"/>
              </a:ext>
            </a:extLst>
          </p:cNvPr>
          <p:cNvSpPr/>
          <p:nvPr/>
        </p:nvSpPr>
        <p:spPr>
          <a:xfrm>
            <a:off x="6136067" y="1512747"/>
            <a:ext cx="2651760"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tx2"/>
                </a:solidFill>
              </a:rPr>
              <a:t>(3) Security crypto assets</a:t>
            </a:r>
          </a:p>
        </p:txBody>
      </p:sp>
    </p:spTree>
    <p:extLst>
      <p:ext uri="{BB962C8B-B14F-4D97-AF65-F5344CB8AC3E}">
        <p14:creationId xmlns:p14="http://schemas.microsoft.com/office/powerpoint/2010/main" val="49188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Proposed </a:t>
            </a:r>
            <a:r>
              <a:rPr lang="en-US" dirty="0"/>
              <a:t>categorization: </a:t>
            </a:r>
            <a:r>
              <a:rPr lang="en-US" dirty="0">
                <a:solidFill>
                  <a:schemeClr val="tx2"/>
                </a:solidFill>
              </a:rPr>
              <a:t>with corresponding liability</a:t>
            </a:r>
          </a:p>
        </p:txBody>
      </p:sp>
      <p:sp>
        <p:nvSpPr>
          <p:cNvPr id="2" name="Content Placeholder 1"/>
          <p:cNvSpPr>
            <a:spLocks noGrp="1"/>
          </p:cNvSpPr>
          <p:nvPr>
            <p:ph idx="1"/>
          </p:nvPr>
        </p:nvSpPr>
        <p:spPr>
          <a:xfrm>
            <a:off x="356784" y="2250741"/>
            <a:ext cx="2656142" cy="4243400"/>
          </a:xfrm>
          <a:ln w="19050">
            <a:solidFill>
              <a:schemeClr val="bg1">
                <a:lumMod val="85000"/>
              </a:schemeClr>
            </a:solidFill>
          </a:ln>
        </p:spPr>
        <p:txBody>
          <a:bodyPr wrap="square" lIns="45720" tIns="18288" rIns="45720" bIns="18288">
            <a:noAutofit/>
          </a:bodyPr>
          <a:lstStyle/>
          <a:p>
            <a:pPr>
              <a:spcBef>
                <a:spcPts val="300"/>
              </a:spcBef>
              <a:buFont typeface="+mj-lt"/>
              <a:buAutoNum type="alphaLcParenR"/>
            </a:pPr>
            <a:r>
              <a:rPr lang="en-US" sz="1600" b="1" dirty="0">
                <a:solidFill>
                  <a:schemeClr val="bg1">
                    <a:lumMod val="50000"/>
                  </a:schemeClr>
                </a:solidFill>
              </a:rPr>
              <a:t>With a corresponding liability, issued by a monetary authority</a:t>
            </a:r>
            <a:r>
              <a:rPr lang="en-US" sz="1600" dirty="0">
                <a:solidFill>
                  <a:schemeClr val="bg1">
                    <a:lumMod val="50000"/>
                  </a:schemeClr>
                </a:solidFill>
              </a:rPr>
              <a:t>: record as </a:t>
            </a:r>
            <a:r>
              <a:rPr lang="en-US" sz="1600" b="1" dirty="0">
                <a:solidFill>
                  <a:schemeClr val="accent6">
                    <a:lumMod val="50000"/>
                  </a:schemeClr>
                </a:solidFill>
              </a:rPr>
              <a:t>‘currency’ (AF.21)</a:t>
            </a:r>
            <a:r>
              <a:rPr lang="en-US" sz="1600" dirty="0">
                <a:solidFill>
                  <a:schemeClr val="bg1">
                    <a:lumMod val="50000"/>
                  </a:schemeClr>
                </a:solidFill>
              </a:rPr>
              <a:t>; similar to traditional fiat currency</a:t>
            </a:r>
          </a:p>
          <a:p>
            <a:pPr>
              <a:spcBef>
                <a:spcPts val="1200"/>
              </a:spcBef>
              <a:buFont typeface="+mj-lt"/>
              <a:buAutoNum type="alphaLcParenR"/>
            </a:pPr>
            <a:r>
              <a:rPr lang="en-US" sz="1600" b="1" dirty="0">
                <a:solidFill>
                  <a:schemeClr val="bg1">
                    <a:lumMod val="50000"/>
                  </a:schemeClr>
                </a:solidFill>
              </a:rPr>
              <a:t>With a corresponding liability, </a:t>
            </a:r>
            <a:r>
              <a:rPr lang="en-US" sz="1600" b="1" i="1" dirty="0">
                <a:solidFill>
                  <a:schemeClr val="bg1">
                    <a:lumMod val="50000"/>
                  </a:schemeClr>
                </a:solidFill>
              </a:rPr>
              <a:t>not</a:t>
            </a:r>
            <a:r>
              <a:rPr lang="en-US" sz="1600" b="1" dirty="0">
                <a:solidFill>
                  <a:schemeClr val="bg1">
                    <a:lumMod val="50000"/>
                  </a:schemeClr>
                </a:solidFill>
              </a:rPr>
              <a:t> issued by a monetary authority</a:t>
            </a:r>
            <a:r>
              <a:rPr lang="en-US" sz="1600" dirty="0">
                <a:solidFill>
                  <a:schemeClr val="bg1">
                    <a:lumMod val="50000"/>
                  </a:schemeClr>
                </a:solidFill>
              </a:rPr>
              <a:t>: record as separate category under </a:t>
            </a:r>
            <a:r>
              <a:rPr lang="en-US" sz="1600" b="1" dirty="0">
                <a:solidFill>
                  <a:schemeClr val="accent6">
                    <a:lumMod val="50000"/>
                  </a:schemeClr>
                </a:solidFill>
              </a:rPr>
              <a:t>‘currency and deposits’ (AF.2)</a:t>
            </a:r>
            <a:r>
              <a:rPr lang="en-US" sz="1600" dirty="0">
                <a:solidFill>
                  <a:schemeClr val="bg1">
                    <a:lumMod val="50000"/>
                  </a:schemeClr>
                </a:solidFill>
              </a:rPr>
              <a:t>;</a:t>
            </a:r>
            <a:r>
              <a:rPr lang="en-US" sz="1600" b="1" dirty="0">
                <a:solidFill>
                  <a:schemeClr val="bg1">
                    <a:lumMod val="50000"/>
                  </a:schemeClr>
                </a:solidFill>
              </a:rPr>
              <a:t> </a:t>
            </a:r>
            <a:r>
              <a:rPr lang="en-US" sz="1600" dirty="0">
                <a:solidFill>
                  <a:schemeClr val="bg1">
                    <a:lumMod val="50000"/>
                  </a:schemeClr>
                </a:solidFill>
              </a:rPr>
              <a:t>different from traditional fiat currency, but clearly financial instrument</a:t>
            </a:r>
            <a:endParaRPr lang="en-US" sz="1600" dirty="0">
              <a:solidFill>
                <a:schemeClr val="tx2"/>
              </a:solidFill>
            </a:endParaRPr>
          </a:p>
          <a:p>
            <a:pPr>
              <a:spcBef>
                <a:spcPts val="1200"/>
              </a:spcBef>
              <a:buFont typeface="+mj-lt"/>
              <a:buAutoNum type="alphaLcParenR"/>
            </a:pPr>
            <a:r>
              <a:rPr lang="en-US" sz="1600" dirty="0">
                <a:solidFill>
                  <a:schemeClr val="bg1">
                    <a:lumMod val="75000"/>
                  </a:schemeClr>
                </a:solidFill>
              </a:rPr>
              <a:t>Without a corresponding liability</a:t>
            </a:r>
          </a:p>
        </p:txBody>
      </p:sp>
      <p:sp>
        <p:nvSpPr>
          <p:cNvPr id="11" name="Content Placeholder 1">
            <a:extLst>
              <a:ext uri="{FF2B5EF4-FFF2-40B4-BE49-F238E27FC236}">
                <a16:creationId xmlns:a16="http://schemas.microsoft.com/office/drawing/2014/main" id="{A9B062E5-6F36-4818-A50C-34A2726E97FE}"/>
              </a:ext>
            </a:extLst>
          </p:cNvPr>
          <p:cNvSpPr txBox="1">
            <a:spLocks/>
          </p:cNvSpPr>
          <p:nvPr/>
        </p:nvSpPr>
        <p:spPr>
          <a:xfrm>
            <a:off x="356987" y="1520544"/>
            <a:ext cx="2660904" cy="731520"/>
          </a:xfrm>
          <a:prstGeom prst="rect">
            <a:avLst/>
          </a:prstGeom>
          <a:ln w="19050">
            <a:solidFill>
              <a:schemeClr val="bg1">
                <a:lumMod val="85000"/>
              </a:schemeClr>
            </a:solidFill>
          </a:ln>
        </p:spPr>
        <p:txBody>
          <a:bodyPr vert="horz" wrap="square" lIns="45720" tIns="0" rIns="4572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lumMod val="75000"/>
                  </a:schemeClr>
                </a:solidFill>
              </a:rPr>
              <a:t>(1) Crypto assets acting as general means of payment</a:t>
            </a:r>
          </a:p>
        </p:txBody>
      </p:sp>
      <p:sp>
        <p:nvSpPr>
          <p:cNvPr id="4" name="Rectangle 3">
            <a:extLst>
              <a:ext uri="{FF2B5EF4-FFF2-40B4-BE49-F238E27FC236}">
                <a16:creationId xmlns:a16="http://schemas.microsoft.com/office/drawing/2014/main" id="{0EDAAF8C-D151-4D78-9C73-2BD8D2D66064}"/>
              </a:ext>
            </a:extLst>
          </p:cNvPr>
          <p:cNvSpPr/>
          <p:nvPr/>
        </p:nvSpPr>
        <p:spPr>
          <a:xfrm>
            <a:off x="9018551" y="2251860"/>
            <a:ext cx="2683121" cy="4235603"/>
          </a:xfrm>
          <a:prstGeom prst="rect">
            <a:avLst/>
          </a:prstGeom>
          <a:ln w="19050">
            <a:solidFill>
              <a:schemeClr val="bg1">
                <a:lumMod val="85000"/>
              </a:schemeClr>
            </a:solidFill>
          </a:ln>
        </p:spPr>
        <p:txBody>
          <a:bodyPr wrap="square" lIns="45720" tIns="18288" rIns="45720" bIns="18288">
            <a:noAutofit/>
          </a:bodyPr>
          <a:lstStyle/>
          <a:p>
            <a:pPr marL="228600" indent="-228600">
              <a:buFont typeface="+mj-lt"/>
              <a:buAutoNum type="alphaLcParenR"/>
            </a:pPr>
            <a:r>
              <a:rPr lang="en-US" sz="1600" b="1" dirty="0">
                <a:solidFill>
                  <a:schemeClr val="bg1">
                    <a:lumMod val="50000"/>
                  </a:schemeClr>
                </a:solidFill>
              </a:rPr>
              <a:t>With a corresponding liability: </a:t>
            </a:r>
            <a:r>
              <a:rPr lang="en-US" sz="1600" dirty="0">
                <a:solidFill>
                  <a:schemeClr val="bg1">
                    <a:lumMod val="50000"/>
                  </a:schemeClr>
                </a:solidFill>
              </a:rPr>
              <a:t>Record as </a:t>
            </a:r>
            <a:r>
              <a:rPr lang="en-US" sz="1600" b="1" dirty="0">
                <a:solidFill>
                  <a:schemeClr val="accent6">
                    <a:lumMod val="50000"/>
                  </a:schemeClr>
                </a:solidFill>
              </a:rPr>
              <a:t>‘debt securities’ (AF.3)</a:t>
            </a:r>
          </a:p>
          <a:p>
            <a:pPr marL="342900" indent="-114300">
              <a:buFont typeface="Arial" panose="020B0604020202020204" pitchFamily="34" charset="0"/>
              <a:buChar char="•"/>
            </a:pPr>
            <a:r>
              <a:rPr lang="en-US" sz="1600" dirty="0">
                <a:solidFill>
                  <a:schemeClr val="bg1">
                    <a:lumMod val="50000"/>
                  </a:schemeClr>
                </a:solidFill>
              </a:rPr>
              <a:t>Not (yet) qualifying as ‘currency and deposits’ (AF.2)</a:t>
            </a:r>
          </a:p>
          <a:p>
            <a:pPr marL="342900" indent="-114300">
              <a:buFont typeface="Arial" panose="020B0604020202020204" pitchFamily="34" charset="0"/>
              <a:buChar char="•"/>
            </a:pPr>
            <a:r>
              <a:rPr lang="en-US" sz="1600" dirty="0">
                <a:solidFill>
                  <a:schemeClr val="bg1">
                    <a:lumMod val="50000"/>
                  </a:schemeClr>
                </a:solidFill>
              </a:rPr>
              <a:t>Seem to resemble negotiable instruments serving as evidence of debt</a:t>
            </a:r>
          </a:p>
          <a:p>
            <a:pPr marL="342900" indent="-114300">
              <a:buFont typeface="Arial" panose="020B0604020202020204" pitchFamily="34" charset="0"/>
              <a:buChar char="•"/>
            </a:pPr>
            <a:r>
              <a:rPr lang="en-US" sz="1600" dirty="0">
                <a:solidFill>
                  <a:schemeClr val="bg1">
                    <a:lumMod val="50000"/>
                  </a:schemeClr>
                </a:solidFill>
              </a:rPr>
              <a:t>Alternatively, they could be regarded as a form of equity</a:t>
            </a:r>
          </a:p>
          <a:p>
            <a:pPr marL="228600" indent="-228600">
              <a:spcBef>
                <a:spcPts val="1200"/>
              </a:spcBef>
              <a:buFont typeface="+mj-lt"/>
              <a:buAutoNum type="alphaLcParenR" startAt="2"/>
            </a:pPr>
            <a:r>
              <a:rPr lang="en-US" sz="1600" dirty="0">
                <a:solidFill>
                  <a:schemeClr val="bg1">
                    <a:lumMod val="75000"/>
                  </a:schemeClr>
                </a:solidFill>
              </a:rPr>
              <a:t>Without a corresponding liability</a:t>
            </a:r>
            <a:endParaRPr lang="en-US" sz="1600" b="1" dirty="0">
              <a:solidFill>
                <a:schemeClr val="tx2"/>
              </a:solidFill>
            </a:endParaRPr>
          </a:p>
        </p:txBody>
      </p:sp>
      <p:sp>
        <p:nvSpPr>
          <p:cNvPr id="12" name="Rectangle 11">
            <a:extLst>
              <a:ext uri="{FF2B5EF4-FFF2-40B4-BE49-F238E27FC236}">
                <a16:creationId xmlns:a16="http://schemas.microsoft.com/office/drawing/2014/main" id="{27F246A8-C6BE-42B2-A75A-AD39050858DE}"/>
              </a:ext>
            </a:extLst>
          </p:cNvPr>
          <p:cNvSpPr/>
          <p:nvPr/>
        </p:nvSpPr>
        <p:spPr>
          <a:xfrm>
            <a:off x="9018551" y="1512747"/>
            <a:ext cx="2688336"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bg1">
                    <a:lumMod val="75000"/>
                  </a:schemeClr>
                </a:solidFill>
              </a:rPr>
              <a:t>(4) Crypto assets acting as a store of value</a:t>
            </a:r>
          </a:p>
        </p:txBody>
      </p:sp>
      <p:sp>
        <p:nvSpPr>
          <p:cNvPr id="5" name="Rectangle 4">
            <a:extLst>
              <a:ext uri="{FF2B5EF4-FFF2-40B4-BE49-F238E27FC236}">
                <a16:creationId xmlns:a16="http://schemas.microsoft.com/office/drawing/2014/main" id="{1DA78938-03DF-4CB6-B149-7F3A392D215D}"/>
              </a:ext>
            </a:extLst>
          </p:cNvPr>
          <p:cNvSpPr/>
          <p:nvPr/>
        </p:nvSpPr>
        <p:spPr>
          <a:xfrm>
            <a:off x="3249200" y="2244266"/>
            <a:ext cx="2656142" cy="4243400"/>
          </a:xfrm>
          <a:prstGeom prst="rect">
            <a:avLst/>
          </a:prstGeom>
          <a:ln w="19050">
            <a:solidFill>
              <a:schemeClr val="bg1">
                <a:lumMod val="85000"/>
              </a:schemeClr>
            </a:solidFill>
          </a:ln>
        </p:spPr>
        <p:txBody>
          <a:bodyPr wrap="square" lIns="45720" tIns="18288" rIns="45720" bIns="18288">
            <a:noAutofit/>
          </a:bodyPr>
          <a:lstStyle/>
          <a:p>
            <a:pPr marL="228600" indent="-228600">
              <a:spcBef>
                <a:spcPts val="1200"/>
              </a:spcBef>
              <a:buFont typeface="+mj-lt"/>
              <a:buAutoNum type="alphaLcParenR"/>
            </a:pPr>
            <a:r>
              <a:rPr lang="en-US" sz="1600" b="1" dirty="0">
                <a:solidFill>
                  <a:schemeClr val="bg1">
                    <a:lumMod val="50000"/>
                  </a:schemeClr>
                </a:solidFill>
              </a:rPr>
              <a:t>With a corresponding liability</a:t>
            </a:r>
            <a:r>
              <a:rPr lang="en-US" sz="1600" dirty="0">
                <a:solidFill>
                  <a:schemeClr val="tx2"/>
                </a:solidFill>
              </a:rPr>
              <a:t>: </a:t>
            </a:r>
            <a:r>
              <a:rPr lang="en-US" sz="1600" dirty="0">
                <a:solidFill>
                  <a:schemeClr val="bg1">
                    <a:lumMod val="50000"/>
                  </a:schemeClr>
                </a:solidFill>
              </a:rPr>
              <a:t>Record as separate category under </a:t>
            </a:r>
            <a:r>
              <a:rPr lang="en-US" sz="1600" b="1" dirty="0">
                <a:solidFill>
                  <a:schemeClr val="accent6">
                    <a:lumMod val="50000"/>
                  </a:schemeClr>
                </a:solidFill>
              </a:rPr>
              <a:t>‘debt securities’ (AF.3)</a:t>
            </a:r>
          </a:p>
          <a:p>
            <a:pPr marL="400050" lvl="1" indent="-171450">
              <a:buFont typeface="Arial" panose="020B0604020202020204" pitchFamily="34" charset="0"/>
              <a:buChar char="•"/>
            </a:pPr>
            <a:r>
              <a:rPr lang="en-US" sz="1600" dirty="0">
                <a:solidFill>
                  <a:schemeClr val="bg1">
                    <a:lumMod val="50000"/>
                  </a:schemeClr>
                </a:solidFill>
              </a:rPr>
              <a:t>Redeemable with the issuer (i.e. convertible into cash or other asset) </a:t>
            </a:r>
          </a:p>
          <a:p>
            <a:pPr marL="400050" lvl="1" indent="-171450">
              <a:spcBef>
                <a:spcPts val="300"/>
              </a:spcBef>
              <a:buFont typeface="Arial" panose="020B0604020202020204" pitchFamily="34" charset="0"/>
              <a:buChar char="•"/>
            </a:pPr>
            <a:r>
              <a:rPr lang="en-US" sz="1600" dirty="0">
                <a:solidFill>
                  <a:schemeClr val="bg1">
                    <a:lumMod val="50000"/>
                  </a:schemeClr>
                </a:solidFill>
              </a:rPr>
              <a:t>Negotiable (although limited to platform or network) debt instrument</a:t>
            </a:r>
            <a:endParaRPr lang="en-US" sz="1400" b="1" dirty="0">
              <a:solidFill>
                <a:schemeClr val="bg1">
                  <a:lumMod val="50000"/>
                </a:schemeClr>
              </a:solidFill>
            </a:endParaRPr>
          </a:p>
          <a:p>
            <a:pPr marL="228600" indent="-228600">
              <a:spcBef>
                <a:spcPts val="1200"/>
              </a:spcBef>
              <a:buFont typeface="+mj-lt"/>
              <a:buAutoNum type="alphaLcParenR"/>
            </a:pPr>
            <a:r>
              <a:rPr lang="en-US" sz="1600" dirty="0">
                <a:solidFill>
                  <a:schemeClr val="bg1">
                    <a:lumMod val="75000"/>
                  </a:schemeClr>
                </a:solidFill>
              </a:rPr>
              <a:t>Without a corresponding liability</a:t>
            </a:r>
          </a:p>
        </p:txBody>
      </p:sp>
      <p:sp>
        <p:nvSpPr>
          <p:cNvPr id="13" name="Rectangle 12">
            <a:extLst>
              <a:ext uri="{FF2B5EF4-FFF2-40B4-BE49-F238E27FC236}">
                <a16:creationId xmlns:a16="http://schemas.microsoft.com/office/drawing/2014/main" id="{920DADCB-AE0F-426E-9232-CB5ACA96A948}"/>
              </a:ext>
            </a:extLst>
          </p:cNvPr>
          <p:cNvSpPr/>
          <p:nvPr/>
        </p:nvSpPr>
        <p:spPr>
          <a:xfrm>
            <a:off x="3249200" y="1512747"/>
            <a:ext cx="2651760"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bg1">
                    <a:lumMod val="75000"/>
                  </a:schemeClr>
                </a:solidFill>
              </a:rPr>
              <a:t>(2) Payment tokens</a:t>
            </a:r>
          </a:p>
        </p:txBody>
      </p:sp>
      <p:sp>
        <p:nvSpPr>
          <p:cNvPr id="6" name="Rectangle 5">
            <a:extLst>
              <a:ext uri="{FF2B5EF4-FFF2-40B4-BE49-F238E27FC236}">
                <a16:creationId xmlns:a16="http://schemas.microsoft.com/office/drawing/2014/main" id="{3A47B221-227C-4E2F-8026-7A0B729EF4D4}"/>
              </a:ext>
            </a:extLst>
          </p:cNvPr>
          <p:cNvSpPr/>
          <p:nvPr/>
        </p:nvSpPr>
        <p:spPr>
          <a:xfrm>
            <a:off x="6136067" y="2251862"/>
            <a:ext cx="2651760" cy="4243400"/>
          </a:xfrm>
          <a:prstGeom prst="rect">
            <a:avLst/>
          </a:prstGeom>
          <a:ln w="19050">
            <a:solidFill>
              <a:schemeClr val="bg1">
                <a:lumMod val="85000"/>
              </a:schemeClr>
            </a:solidFill>
          </a:ln>
        </p:spPr>
        <p:txBody>
          <a:bodyPr wrap="square" lIns="45720" rIns="45720">
            <a:noAutofit/>
          </a:bodyPr>
          <a:lstStyle/>
          <a:p>
            <a:pPr marL="228600" indent="-228600">
              <a:spcBef>
                <a:spcPts val="300"/>
              </a:spcBef>
              <a:buFont typeface="+mj-lt"/>
              <a:buAutoNum type="alphaLcParenR"/>
            </a:pPr>
            <a:r>
              <a:rPr lang="en-US" sz="1600" b="1" dirty="0">
                <a:solidFill>
                  <a:schemeClr val="bg1">
                    <a:lumMod val="50000"/>
                  </a:schemeClr>
                </a:solidFill>
              </a:rPr>
              <a:t>Debt security crypto assets: </a:t>
            </a:r>
            <a:r>
              <a:rPr lang="en-US" sz="1600" dirty="0">
                <a:solidFill>
                  <a:schemeClr val="bg1">
                    <a:lumMod val="50000"/>
                  </a:schemeClr>
                </a:solidFill>
              </a:rPr>
              <a:t>Record as </a:t>
            </a:r>
            <a:r>
              <a:rPr lang="en-US" sz="1600" b="1" dirty="0">
                <a:solidFill>
                  <a:schemeClr val="accent6">
                    <a:lumMod val="50000"/>
                  </a:schemeClr>
                </a:solidFill>
              </a:rPr>
              <a:t>‘debt securities’ (AF.3) </a:t>
            </a:r>
            <a:r>
              <a:rPr lang="en-US" sz="1600" dirty="0">
                <a:solidFill>
                  <a:schemeClr val="bg1">
                    <a:lumMod val="50000"/>
                  </a:schemeClr>
                </a:solidFill>
              </a:rPr>
              <a:t>with separate category for utility tokens</a:t>
            </a:r>
            <a:endParaRPr lang="en-US" sz="1600" b="1" dirty="0">
              <a:solidFill>
                <a:schemeClr val="bg1">
                  <a:lumMod val="50000"/>
                </a:schemeClr>
              </a:solidFill>
            </a:endParaRPr>
          </a:p>
          <a:p>
            <a:pPr marL="400050" lvl="1" indent="-171450">
              <a:buFont typeface="Arial" panose="020B0604020202020204" pitchFamily="34" charset="0"/>
              <a:buChar char="•"/>
            </a:pPr>
            <a:r>
              <a:rPr lang="en-US" sz="1600" dirty="0">
                <a:solidFill>
                  <a:schemeClr val="bg1">
                    <a:lumMod val="50000"/>
                  </a:schemeClr>
                </a:solidFill>
              </a:rPr>
              <a:t>Negotiable instruments serving as evidence of debt</a:t>
            </a:r>
          </a:p>
          <a:p>
            <a:pPr marL="400050" lvl="1" indent="-171450">
              <a:buFont typeface="Arial" panose="020B0604020202020204" pitchFamily="34" charset="0"/>
              <a:buChar char="•"/>
            </a:pPr>
            <a:r>
              <a:rPr lang="en-US" sz="1600" dirty="0">
                <a:solidFill>
                  <a:schemeClr val="bg1">
                    <a:lumMod val="50000"/>
                  </a:schemeClr>
                </a:solidFill>
              </a:rPr>
              <a:t>Also includes utility tokens (as they represent a claim on the issuer and can be exchanged peer-to-peer)</a:t>
            </a:r>
          </a:p>
          <a:p>
            <a:pPr marL="228600" indent="-228600">
              <a:spcBef>
                <a:spcPts val="300"/>
              </a:spcBef>
              <a:buFont typeface="+mj-lt"/>
              <a:buAutoNum type="alphaLcParenR"/>
            </a:pPr>
            <a:r>
              <a:rPr lang="en-US" sz="1600" dirty="0">
                <a:solidFill>
                  <a:schemeClr val="bg1">
                    <a:lumMod val="75000"/>
                  </a:schemeClr>
                </a:solidFill>
              </a:rPr>
              <a:t>Equity crypto assets</a:t>
            </a:r>
          </a:p>
          <a:p>
            <a:pPr marL="228600" indent="-228600">
              <a:spcBef>
                <a:spcPts val="300"/>
              </a:spcBef>
              <a:buFont typeface="+mj-lt"/>
              <a:buAutoNum type="alphaLcParenR"/>
            </a:pPr>
            <a:r>
              <a:rPr lang="en-US" sz="1600" dirty="0">
                <a:solidFill>
                  <a:schemeClr val="bg1">
                    <a:lumMod val="75000"/>
                  </a:schemeClr>
                </a:solidFill>
              </a:rPr>
              <a:t>Derivative crypto assets</a:t>
            </a:r>
          </a:p>
        </p:txBody>
      </p:sp>
      <p:sp>
        <p:nvSpPr>
          <p:cNvPr id="14" name="Rectangle 13">
            <a:extLst>
              <a:ext uri="{FF2B5EF4-FFF2-40B4-BE49-F238E27FC236}">
                <a16:creationId xmlns:a16="http://schemas.microsoft.com/office/drawing/2014/main" id="{E17975B9-E2CF-4683-B5F4-DE333497F008}"/>
              </a:ext>
            </a:extLst>
          </p:cNvPr>
          <p:cNvSpPr/>
          <p:nvPr/>
        </p:nvSpPr>
        <p:spPr>
          <a:xfrm>
            <a:off x="6136067" y="1512747"/>
            <a:ext cx="2651760"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bg1">
                    <a:lumMod val="75000"/>
                  </a:schemeClr>
                </a:solidFill>
              </a:rPr>
              <a:t>(3) Security crypto assets</a:t>
            </a:r>
          </a:p>
        </p:txBody>
      </p:sp>
      <p:sp>
        <p:nvSpPr>
          <p:cNvPr id="42" name="Rectangle 41">
            <a:extLst>
              <a:ext uri="{FF2B5EF4-FFF2-40B4-BE49-F238E27FC236}">
                <a16:creationId xmlns:a16="http://schemas.microsoft.com/office/drawing/2014/main" id="{8B7E63ED-0F2A-4133-AF2E-34CE6D97FF5D}"/>
              </a:ext>
            </a:extLst>
          </p:cNvPr>
          <p:cNvSpPr/>
          <p:nvPr/>
        </p:nvSpPr>
        <p:spPr>
          <a:xfrm>
            <a:off x="383755" y="2264854"/>
            <a:ext cx="2613760" cy="307777"/>
          </a:xfrm>
          <a:prstGeom prst="rect">
            <a:avLst/>
          </a:prstGeom>
          <a:ln w="19050">
            <a:noFill/>
          </a:ln>
        </p:spPr>
        <p:txBody>
          <a:bodyPr wrap="square">
            <a:spAutoFit/>
          </a:bodyPr>
          <a:lstStyle/>
          <a:p>
            <a:pPr marL="0" lvl="1">
              <a:spcBef>
                <a:spcPts val="300"/>
              </a:spcBef>
            </a:pPr>
            <a:r>
              <a:rPr lang="en-US" sz="1400" i="1" dirty="0">
                <a:solidFill>
                  <a:schemeClr val="bg1">
                    <a:lumMod val="50000"/>
                  </a:schemeClr>
                </a:solidFill>
              </a:rPr>
              <a:t> </a:t>
            </a:r>
            <a:endParaRPr lang="en-US" sz="1400" dirty="0">
              <a:solidFill>
                <a:schemeClr val="bg1">
                  <a:lumMod val="50000"/>
                </a:schemeClr>
              </a:solidFill>
            </a:endParaRPr>
          </a:p>
        </p:txBody>
      </p:sp>
      <p:sp>
        <p:nvSpPr>
          <p:cNvPr id="48" name="TextBox 47">
            <a:extLst>
              <a:ext uri="{FF2B5EF4-FFF2-40B4-BE49-F238E27FC236}">
                <a16:creationId xmlns:a16="http://schemas.microsoft.com/office/drawing/2014/main" id="{D6EFA568-B235-4866-B1AF-092FC7880AA4}"/>
              </a:ext>
            </a:extLst>
          </p:cNvPr>
          <p:cNvSpPr txBox="1"/>
          <p:nvPr/>
        </p:nvSpPr>
        <p:spPr>
          <a:xfrm>
            <a:off x="3162966" y="2234076"/>
            <a:ext cx="1074314"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064081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897" y="2250740"/>
            <a:ext cx="2656142" cy="4243401"/>
          </a:xfrm>
          <a:ln w="19050">
            <a:solidFill>
              <a:schemeClr val="bg1">
                <a:lumMod val="85000"/>
              </a:schemeClr>
            </a:solidFill>
          </a:ln>
        </p:spPr>
        <p:txBody>
          <a:bodyPr wrap="square" lIns="45720" tIns="18288" rIns="45720" bIns="18288">
            <a:noAutofit/>
          </a:bodyPr>
          <a:lstStyle/>
          <a:p>
            <a:pPr>
              <a:spcBef>
                <a:spcPts val="1200"/>
              </a:spcBef>
              <a:buFont typeface="+mj-lt"/>
              <a:buAutoNum type="alphaLcParenR"/>
            </a:pPr>
            <a:r>
              <a:rPr lang="en-US" sz="1600" dirty="0">
                <a:solidFill>
                  <a:schemeClr val="bg1">
                    <a:lumMod val="75000"/>
                  </a:schemeClr>
                </a:solidFill>
              </a:rPr>
              <a:t>With a corresponding liability, issued by a monetary authority</a:t>
            </a:r>
          </a:p>
          <a:p>
            <a:pPr>
              <a:spcBef>
                <a:spcPts val="1200"/>
              </a:spcBef>
              <a:buFont typeface="+mj-lt"/>
              <a:buAutoNum type="alphaLcParenR"/>
            </a:pPr>
            <a:r>
              <a:rPr lang="en-US" sz="1600" dirty="0">
                <a:solidFill>
                  <a:schemeClr val="bg1">
                    <a:lumMod val="75000"/>
                  </a:schemeClr>
                </a:solidFill>
              </a:rPr>
              <a:t>With a corresponding liability, </a:t>
            </a:r>
            <a:r>
              <a:rPr lang="en-US" sz="1600" i="1" dirty="0">
                <a:solidFill>
                  <a:schemeClr val="bg1">
                    <a:lumMod val="75000"/>
                  </a:schemeClr>
                </a:solidFill>
              </a:rPr>
              <a:t>not</a:t>
            </a:r>
            <a:r>
              <a:rPr lang="en-US" sz="1600" dirty="0">
                <a:solidFill>
                  <a:schemeClr val="bg1">
                    <a:lumMod val="75000"/>
                  </a:schemeClr>
                </a:solidFill>
              </a:rPr>
              <a:t> issued by a monetary authority</a:t>
            </a:r>
          </a:p>
          <a:p>
            <a:pPr>
              <a:spcBef>
                <a:spcPts val="1200"/>
              </a:spcBef>
              <a:buFont typeface="+mj-lt"/>
              <a:buAutoNum type="alphaLcParenR"/>
            </a:pPr>
            <a:r>
              <a:rPr lang="en-US" sz="1600" b="1" dirty="0">
                <a:solidFill>
                  <a:schemeClr val="bg1">
                    <a:lumMod val="50000"/>
                  </a:schemeClr>
                </a:solidFill>
              </a:rPr>
              <a:t>Without a corresponding liability: </a:t>
            </a:r>
            <a:r>
              <a:rPr lang="en-US" sz="1600" dirty="0">
                <a:solidFill>
                  <a:schemeClr val="bg1">
                    <a:lumMod val="50000"/>
                  </a:schemeClr>
                </a:solidFill>
              </a:rPr>
              <a:t>Record as separate category under </a:t>
            </a:r>
            <a:r>
              <a:rPr lang="en-US" sz="1600" b="1" dirty="0">
                <a:solidFill>
                  <a:schemeClr val="accent6">
                    <a:lumMod val="50000"/>
                  </a:schemeClr>
                </a:solidFill>
              </a:rPr>
              <a:t>‘currency and deposits’ (AF.2)</a:t>
            </a:r>
          </a:p>
          <a:p>
            <a:pPr marL="342900" lvl="1" indent="-114300"/>
            <a:r>
              <a:rPr lang="en-US" sz="1600" dirty="0">
                <a:solidFill>
                  <a:schemeClr val="bg1">
                    <a:lumMod val="50000"/>
                  </a:schemeClr>
                </a:solidFill>
              </a:rPr>
              <a:t>There is no corresponding liability, but for fiat currencies this claim is also often just a matter of convention</a:t>
            </a:r>
          </a:p>
          <a:p>
            <a:pPr marL="342900" lvl="1" indent="-114300">
              <a:spcBef>
                <a:spcPts val="300"/>
              </a:spcBef>
            </a:pPr>
            <a:r>
              <a:rPr lang="en-US" sz="1600" dirty="0">
                <a:solidFill>
                  <a:schemeClr val="bg1">
                    <a:lumMod val="50000"/>
                  </a:schemeClr>
                </a:solidFill>
              </a:rPr>
              <a:t>They serve the same role of fiat currency</a:t>
            </a:r>
          </a:p>
        </p:txBody>
      </p:sp>
      <p:sp>
        <p:nvSpPr>
          <p:cNvPr id="3" name="Title 2"/>
          <p:cNvSpPr>
            <a:spLocks noGrp="1"/>
          </p:cNvSpPr>
          <p:nvPr>
            <p:ph type="title"/>
          </p:nvPr>
        </p:nvSpPr>
        <p:spPr/>
        <p:txBody>
          <a:bodyPr>
            <a:noAutofit/>
          </a:bodyPr>
          <a:lstStyle/>
          <a:p>
            <a:r>
              <a:rPr lang="en-US" dirty="0">
                <a:solidFill>
                  <a:schemeClr val="tx2"/>
                </a:solidFill>
              </a:rPr>
              <a:t>Proposed </a:t>
            </a:r>
            <a:r>
              <a:rPr lang="en-US" dirty="0"/>
              <a:t>categorization: </a:t>
            </a:r>
            <a:r>
              <a:rPr lang="en-US" dirty="0">
                <a:solidFill>
                  <a:schemeClr val="tx2"/>
                </a:solidFill>
              </a:rPr>
              <a:t>without corresponding liability</a:t>
            </a:r>
          </a:p>
        </p:txBody>
      </p:sp>
      <p:sp>
        <p:nvSpPr>
          <p:cNvPr id="4" name="Rectangle 3">
            <a:extLst>
              <a:ext uri="{FF2B5EF4-FFF2-40B4-BE49-F238E27FC236}">
                <a16:creationId xmlns:a16="http://schemas.microsoft.com/office/drawing/2014/main" id="{0EDAAF8C-D151-4D78-9C73-2BD8D2D66064}"/>
              </a:ext>
            </a:extLst>
          </p:cNvPr>
          <p:cNvSpPr/>
          <p:nvPr/>
        </p:nvSpPr>
        <p:spPr>
          <a:xfrm>
            <a:off x="9018551" y="2251860"/>
            <a:ext cx="2687674" cy="4463062"/>
          </a:xfrm>
          <a:prstGeom prst="rect">
            <a:avLst/>
          </a:prstGeom>
          <a:ln w="19050">
            <a:solidFill>
              <a:schemeClr val="bg1">
                <a:lumMod val="85000"/>
              </a:schemeClr>
            </a:solidFill>
          </a:ln>
        </p:spPr>
        <p:txBody>
          <a:bodyPr wrap="square" lIns="45720" tIns="18288" rIns="45720" bIns="18288">
            <a:noAutofit/>
          </a:bodyPr>
          <a:lstStyle/>
          <a:p>
            <a:pPr marL="228600" indent="-228600">
              <a:buFont typeface="+mj-lt"/>
              <a:buAutoNum type="alphaLcParenR"/>
            </a:pPr>
            <a:r>
              <a:rPr lang="en-US" sz="1600" dirty="0">
                <a:solidFill>
                  <a:schemeClr val="bg1">
                    <a:lumMod val="75000"/>
                  </a:schemeClr>
                </a:solidFill>
              </a:rPr>
              <a:t>With a corresponding liability</a:t>
            </a:r>
          </a:p>
          <a:p>
            <a:pPr marL="228600" indent="-228600">
              <a:buFont typeface="+mj-lt"/>
              <a:buAutoNum type="alphaLcParenR"/>
            </a:pPr>
            <a:r>
              <a:rPr lang="en-US" sz="1600" b="1" dirty="0">
                <a:solidFill>
                  <a:schemeClr val="bg1">
                    <a:lumMod val="50000"/>
                  </a:schemeClr>
                </a:solidFill>
              </a:rPr>
              <a:t>Without a corresponding liability </a:t>
            </a:r>
            <a:r>
              <a:rPr lang="en-US" sz="1600" dirty="0">
                <a:solidFill>
                  <a:schemeClr val="bg1">
                    <a:lumMod val="50000"/>
                  </a:schemeClr>
                </a:solidFill>
              </a:rPr>
              <a:t>(e.g., traditional cryptocurrencies): Record as separate category under </a:t>
            </a:r>
            <a:r>
              <a:rPr lang="en-US" sz="1600" b="1" dirty="0">
                <a:solidFill>
                  <a:schemeClr val="accent6">
                    <a:lumMod val="50000"/>
                  </a:schemeClr>
                </a:solidFill>
              </a:rPr>
              <a:t>‘valuables’ (AN.13)</a:t>
            </a:r>
          </a:p>
          <a:p>
            <a:pPr marL="400050" indent="-171450">
              <a:buFont typeface="Arial" panose="020B0604020202020204" pitchFamily="34" charset="0"/>
              <a:buChar char="•"/>
            </a:pPr>
            <a:r>
              <a:rPr lang="en-US" sz="1600" b="1" dirty="0">
                <a:solidFill>
                  <a:schemeClr val="bg1">
                    <a:lumMod val="50000"/>
                  </a:schemeClr>
                </a:solidFill>
              </a:rPr>
              <a:t>Interim guidance</a:t>
            </a:r>
            <a:r>
              <a:rPr lang="en-US" sz="1600" dirty="0">
                <a:solidFill>
                  <a:schemeClr val="bg1">
                    <a:lumMod val="50000"/>
                  </a:schemeClr>
                </a:solidFill>
              </a:rPr>
              <a:t> to record them as a specific type of valuables (but ongoing discussion)</a:t>
            </a:r>
          </a:p>
          <a:p>
            <a:pPr marL="400050" indent="-171450">
              <a:buFont typeface="Arial" panose="020B0604020202020204" pitchFamily="34" charset="0"/>
              <a:buChar char="•"/>
            </a:pPr>
            <a:r>
              <a:rPr lang="en-US" sz="1600" dirty="0">
                <a:solidFill>
                  <a:schemeClr val="bg1">
                    <a:lumMod val="50000"/>
                  </a:schemeClr>
                </a:solidFill>
              </a:rPr>
              <a:t>Can be regarded as an outcome of production</a:t>
            </a:r>
          </a:p>
          <a:p>
            <a:pPr marL="400050" indent="-171450">
              <a:buFont typeface="Arial" panose="020B0604020202020204" pitchFamily="34" charset="0"/>
              <a:buChar char="•"/>
            </a:pPr>
            <a:r>
              <a:rPr lang="en-US" sz="1600" dirty="0">
                <a:solidFill>
                  <a:schemeClr val="bg1">
                    <a:lumMod val="50000"/>
                  </a:schemeClr>
                </a:solidFill>
              </a:rPr>
              <a:t>Despite high volatility in their value, they mainly seem to serve as alternative form of investment</a:t>
            </a:r>
          </a:p>
        </p:txBody>
      </p:sp>
      <p:sp>
        <p:nvSpPr>
          <p:cNvPr id="12" name="Rectangle 11">
            <a:extLst>
              <a:ext uri="{FF2B5EF4-FFF2-40B4-BE49-F238E27FC236}">
                <a16:creationId xmlns:a16="http://schemas.microsoft.com/office/drawing/2014/main" id="{27F246A8-C6BE-42B2-A75A-AD39050858DE}"/>
              </a:ext>
            </a:extLst>
          </p:cNvPr>
          <p:cNvSpPr/>
          <p:nvPr/>
        </p:nvSpPr>
        <p:spPr>
          <a:xfrm>
            <a:off x="9018551" y="1512747"/>
            <a:ext cx="2687674"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bg1">
                    <a:lumMod val="75000"/>
                  </a:schemeClr>
                </a:solidFill>
              </a:rPr>
              <a:t>(4) Crypto assets acting as a store of value</a:t>
            </a:r>
          </a:p>
        </p:txBody>
      </p:sp>
      <p:sp>
        <p:nvSpPr>
          <p:cNvPr id="5" name="Rectangle 4">
            <a:extLst>
              <a:ext uri="{FF2B5EF4-FFF2-40B4-BE49-F238E27FC236}">
                <a16:creationId xmlns:a16="http://schemas.microsoft.com/office/drawing/2014/main" id="{1DA78938-03DF-4CB6-B149-7F3A392D215D}"/>
              </a:ext>
            </a:extLst>
          </p:cNvPr>
          <p:cNvSpPr/>
          <p:nvPr/>
        </p:nvSpPr>
        <p:spPr>
          <a:xfrm>
            <a:off x="3249200" y="2244266"/>
            <a:ext cx="2656142" cy="2508709"/>
          </a:xfrm>
          <a:prstGeom prst="rect">
            <a:avLst/>
          </a:prstGeom>
          <a:ln w="19050">
            <a:solidFill>
              <a:schemeClr val="bg1">
                <a:lumMod val="85000"/>
              </a:schemeClr>
            </a:solidFill>
          </a:ln>
        </p:spPr>
        <p:txBody>
          <a:bodyPr wrap="square" lIns="45720" tIns="18288" rIns="45720" bIns="18288">
            <a:noAutofit/>
          </a:bodyPr>
          <a:lstStyle/>
          <a:p>
            <a:pPr marL="228600" indent="-228600">
              <a:spcBef>
                <a:spcPts val="1200"/>
              </a:spcBef>
              <a:buFont typeface="+mj-lt"/>
              <a:buAutoNum type="alphaLcParenR"/>
            </a:pPr>
            <a:r>
              <a:rPr lang="en-US" sz="1600" dirty="0">
                <a:solidFill>
                  <a:schemeClr val="bg1">
                    <a:lumMod val="75000"/>
                  </a:schemeClr>
                </a:solidFill>
              </a:rPr>
              <a:t>With a corresponding liability</a:t>
            </a:r>
          </a:p>
          <a:p>
            <a:pPr marL="228600" indent="-228600">
              <a:spcBef>
                <a:spcPts val="1200"/>
              </a:spcBef>
              <a:buFont typeface="+mj-lt"/>
              <a:buAutoNum type="alphaLcParenR"/>
            </a:pPr>
            <a:r>
              <a:rPr lang="en-US" sz="1600" b="1" dirty="0">
                <a:solidFill>
                  <a:schemeClr val="bg1">
                    <a:lumMod val="50000"/>
                  </a:schemeClr>
                </a:solidFill>
              </a:rPr>
              <a:t>Without a corresponding liability: </a:t>
            </a:r>
            <a:r>
              <a:rPr lang="en-US" sz="1600" b="1" dirty="0">
                <a:solidFill>
                  <a:srgbClr val="C00000"/>
                </a:solidFill>
              </a:rPr>
              <a:t>do not recognize as an asset</a:t>
            </a:r>
          </a:p>
          <a:p>
            <a:pPr marL="400050" indent="-171450">
              <a:buFont typeface="Arial" panose="020B0604020202020204" pitchFamily="34" charset="0"/>
              <a:buChar char="•"/>
            </a:pPr>
            <a:r>
              <a:rPr lang="en-US" sz="1600" dirty="0">
                <a:solidFill>
                  <a:schemeClr val="bg1">
                    <a:lumMod val="50000"/>
                  </a:schemeClr>
                </a:solidFill>
              </a:rPr>
              <a:t>Not redeemable with the issuer</a:t>
            </a:r>
          </a:p>
          <a:p>
            <a:pPr marL="400050" indent="-171450">
              <a:buFont typeface="Arial" panose="020B0604020202020204" pitchFamily="34" charset="0"/>
              <a:buChar char="•"/>
            </a:pPr>
            <a:r>
              <a:rPr lang="en-US" sz="1600" dirty="0">
                <a:solidFill>
                  <a:schemeClr val="bg1">
                    <a:lumMod val="50000"/>
                  </a:schemeClr>
                </a:solidFill>
              </a:rPr>
              <a:t>Only medium of exchange within platform</a:t>
            </a:r>
          </a:p>
        </p:txBody>
      </p:sp>
      <p:sp>
        <p:nvSpPr>
          <p:cNvPr id="13" name="Rectangle 12">
            <a:extLst>
              <a:ext uri="{FF2B5EF4-FFF2-40B4-BE49-F238E27FC236}">
                <a16:creationId xmlns:a16="http://schemas.microsoft.com/office/drawing/2014/main" id="{920DADCB-AE0F-426E-9232-CB5ACA96A948}"/>
              </a:ext>
            </a:extLst>
          </p:cNvPr>
          <p:cNvSpPr/>
          <p:nvPr/>
        </p:nvSpPr>
        <p:spPr>
          <a:xfrm>
            <a:off x="3249200" y="1512747"/>
            <a:ext cx="2651760"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bg1">
                    <a:lumMod val="75000"/>
                  </a:schemeClr>
                </a:solidFill>
              </a:rPr>
              <a:t>(2) Payment tokens</a:t>
            </a:r>
          </a:p>
        </p:txBody>
      </p:sp>
      <p:sp>
        <p:nvSpPr>
          <p:cNvPr id="14" name="Rectangle 13">
            <a:extLst>
              <a:ext uri="{FF2B5EF4-FFF2-40B4-BE49-F238E27FC236}">
                <a16:creationId xmlns:a16="http://schemas.microsoft.com/office/drawing/2014/main" id="{E17975B9-E2CF-4683-B5F4-DE333497F008}"/>
              </a:ext>
            </a:extLst>
          </p:cNvPr>
          <p:cNvSpPr/>
          <p:nvPr/>
        </p:nvSpPr>
        <p:spPr>
          <a:xfrm>
            <a:off x="6136067" y="1512747"/>
            <a:ext cx="2651760" cy="731520"/>
          </a:xfrm>
          <a:prstGeom prst="rect">
            <a:avLst/>
          </a:prstGeom>
          <a:ln w="19050">
            <a:solidFill>
              <a:schemeClr val="bg1">
                <a:lumMod val="85000"/>
              </a:schemeClr>
            </a:solidFill>
          </a:ln>
        </p:spPr>
        <p:txBody>
          <a:bodyPr vert="horz" wrap="square" lIns="45720" tIns="0" rIns="45720" bIns="0" rtlCol="0" anchor="ctr">
            <a:noAutofit/>
          </a:bodyPr>
          <a:lstStyle/>
          <a:p>
            <a:pPr algn="ctr">
              <a:lnSpc>
                <a:spcPct val="90000"/>
              </a:lnSpc>
              <a:spcBef>
                <a:spcPts val="1000"/>
              </a:spcBef>
            </a:pPr>
            <a:r>
              <a:rPr lang="en-US" dirty="0">
                <a:solidFill>
                  <a:schemeClr val="bg1">
                    <a:lumMod val="75000"/>
                  </a:schemeClr>
                </a:solidFill>
              </a:rPr>
              <a:t>(3) Security crypto assets</a:t>
            </a:r>
          </a:p>
        </p:txBody>
      </p:sp>
      <p:sp>
        <p:nvSpPr>
          <p:cNvPr id="19" name="Rectangle 18">
            <a:extLst>
              <a:ext uri="{FF2B5EF4-FFF2-40B4-BE49-F238E27FC236}">
                <a16:creationId xmlns:a16="http://schemas.microsoft.com/office/drawing/2014/main" id="{80B7F14D-2B45-4259-B24A-B3CDB5445AE4}"/>
              </a:ext>
            </a:extLst>
          </p:cNvPr>
          <p:cNvSpPr/>
          <p:nvPr/>
        </p:nvSpPr>
        <p:spPr>
          <a:xfrm>
            <a:off x="6136067" y="2251861"/>
            <a:ext cx="2651760" cy="3691536"/>
          </a:xfrm>
          <a:prstGeom prst="rect">
            <a:avLst/>
          </a:prstGeom>
          <a:ln w="19050">
            <a:solidFill>
              <a:schemeClr val="bg1">
                <a:lumMod val="85000"/>
              </a:schemeClr>
            </a:solidFill>
          </a:ln>
        </p:spPr>
        <p:txBody>
          <a:bodyPr wrap="square" lIns="54864" tIns="18288" rIns="54864" bIns="18288">
            <a:noAutofit/>
          </a:bodyPr>
          <a:lstStyle/>
          <a:p>
            <a:pPr marL="228600" indent="-228600">
              <a:spcBef>
                <a:spcPts val="1200"/>
              </a:spcBef>
              <a:buFont typeface="+mj-lt"/>
              <a:buAutoNum type="alphaLcParenR"/>
            </a:pPr>
            <a:r>
              <a:rPr lang="en-US" sz="1600" dirty="0">
                <a:solidFill>
                  <a:schemeClr val="bg1">
                    <a:lumMod val="75000"/>
                  </a:schemeClr>
                </a:solidFill>
              </a:rPr>
              <a:t>Debt security crypto assets (including utility tokens)</a:t>
            </a:r>
          </a:p>
          <a:p>
            <a:pPr marL="228600" indent="-228600">
              <a:spcBef>
                <a:spcPts val="1200"/>
              </a:spcBef>
              <a:buFont typeface="+mj-lt"/>
              <a:buAutoNum type="alphaLcParenR"/>
            </a:pPr>
            <a:r>
              <a:rPr lang="en-US" sz="1600" b="1" dirty="0">
                <a:solidFill>
                  <a:schemeClr val="bg1">
                    <a:lumMod val="50000"/>
                  </a:schemeClr>
                </a:solidFill>
              </a:rPr>
              <a:t>Equity crypto assets</a:t>
            </a:r>
            <a:r>
              <a:rPr lang="en-US" sz="1600" dirty="0">
                <a:solidFill>
                  <a:schemeClr val="bg1">
                    <a:lumMod val="75000"/>
                  </a:schemeClr>
                </a:solidFill>
              </a:rPr>
              <a:t>: </a:t>
            </a:r>
            <a:r>
              <a:rPr lang="en-US" sz="1600" dirty="0">
                <a:solidFill>
                  <a:schemeClr val="bg1">
                    <a:lumMod val="50000"/>
                  </a:schemeClr>
                </a:solidFill>
              </a:rPr>
              <a:t>Record as </a:t>
            </a:r>
            <a:r>
              <a:rPr lang="en-US" sz="1600" b="1" dirty="0">
                <a:solidFill>
                  <a:schemeClr val="accent6">
                    <a:lumMod val="50000"/>
                  </a:schemeClr>
                </a:solidFill>
              </a:rPr>
              <a:t>‘equity’ (AF.51)</a:t>
            </a:r>
            <a:r>
              <a:rPr lang="en-US" sz="1600" dirty="0">
                <a:solidFill>
                  <a:schemeClr val="bg1">
                    <a:lumMod val="50000"/>
                  </a:schemeClr>
                </a:solidFill>
              </a:rPr>
              <a:t>;</a:t>
            </a:r>
            <a:r>
              <a:rPr lang="en-US" sz="1600" b="1" dirty="0">
                <a:solidFill>
                  <a:schemeClr val="bg1">
                    <a:lumMod val="50000"/>
                  </a:schemeClr>
                </a:solidFill>
              </a:rPr>
              <a:t> </a:t>
            </a:r>
            <a:r>
              <a:rPr lang="en-US" sz="1600" dirty="0">
                <a:solidFill>
                  <a:schemeClr val="bg1">
                    <a:lumMod val="50000"/>
                  </a:schemeClr>
                </a:solidFill>
              </a:rPr>
              <a:t>provide holder with residual claim on the assets of issuer</a:t>
            </a:r>
          </a:p>
          <a:p>
            <a:pPr marL="228600" indent="-228600">
              <a:spcBef>
                <a:spcPts val="1200"/>
              </a:spcBef>
              <a:buFont typeface="+mj-lt"/>
              <a:buAutoNum type="alphaLcParenR"/>
            </a:pPr>
            <a:r>
              <a:rPr lang="en-US" sz="1600" b="1" dirty="0">
                <a:solidFill>
                  <a:schemeClr val="bg1">
                    <a:lumMod val="50000"/>
                  </a:schemeClr>
                </a:solidFill>
              </a:rPr>
              <a:t>Derivative crypto assets</a:t>
            </a:r>
            <a:r>
              <a:rPr lang="en-US" sz="1600" dirty="0">
                <a:solidFill>
                  <a:schemeClr val="bg1">
                    <a:lumMod val="75000"/>
                  </a:schemeClr>
                </a:solidFill>
              </a:rPr>
              <a:t>: </a:t>
            </a:r>
            <a:r>
              <a:rPr lang="en-US" sz="1600" dirty="0">
                <a:solidFill>
                  <a:schemeClr val="bg1">
                    <a:lumMod val="50000"/>
                  </a:schemeClr>
                </a:solidFill>
              </a:rPr>
              <a:t>Record as </a:t>
            </a:r>
            <a:r>
              <a:rPr lang="en-US" sz="1600" b="1" dirty="0">
                <a:solidFill>
                  <a:schemeClr val="accent6">
                    <a:lumMod val="50000"/>
                  </a:schemeClr>
                </a:solidFill>
              </a:rPr>
              <a:t>‘financial derivatives’ (AF.7)</a:t>
            </a:r>
            <a:r>
              <a:rPr lang="en-US" sz="1600" dirty="0">
                <a:solidFill>
                  <a:schemeClr val="bg1">
                    <a:lumMod val="50000"/>
                  </a:schemeClr>
                </a:solidFill>
              </a:rPr>
              <a:t>;</a:t>
            </a:r>
            <a:r>
              <a:rPr lang="en-US" sz="1600" b="1" dirty="0">
                <a:solidFill>
                  <a:schemeClr val="bg1">
                    <a:lumMod val="50000"/>
                  </a:schemeClr>
                </a:solidFill>
              </a:rPr>
              <a:t> </a:t>
            </a:r>
            <a:r>
              <a:rPr lang="en-US" sz="1600" dirty="0">
                <a:solidFill>
                  <a:schemeClr val="bg1">
                    <a:lumMod val="50000"/>
                  </a:schemeClr>
                </a:solidFill>
              </a:rPr>
              <a:t>Provide right to buy (or sell) a particular instrument or commodity</a:t>
            </a:r>
          </a:p>
        </p:txBody>
      </p:sp>
      <p:sp>
        <p:nvSpPr>
          <p:cNvPr id="16" name="Content Placeholder 1">
            <a:extLst>
              <a:ext uri="{FF2B5EF4-FFF2-40B4-BE49-F238E27FC236}">
                <a16:creationId xmlns:a16="http://schemas.microsoft.com/office/drawing/2014/main" id="{8AB0925F-7ECE-4FC3-9D42-BA9367BA50B9}"/>
              </a:ext>
            </a:extLst>
          </p:cNvPr>
          <p:cNvSpPr txBox="1">
            <a:spLocks/>
          </p:cNvSpPr>
          <p:nvPr/>
        </p:nvSpPr>
        <p:spPr>
          <a:xfrm>
            <a:off x="353516" y="1520544"/>
            <a:ext cx="2660904" cy="731520"/>
          </a:xfrm>
          <a:prstGeom prst="rect">
            <a:avLst/>
          </a:prstGeom>
          <a:ln w="19050">
            <a:solidFill>
              <a:schemeClr val="bg1">
                <a:lumMod val="85000"/>
              </a:schemeClr>
            </a:solidFill>
          </a:ln>
        </p:spPr>
        <p:txBody>
          <a:bodyPr vert="horz" wrap="square" lIns="45720" tIns="0" rIns="4572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lumMod val="75000"/>
                  </a:schemeClr>
                </a:solidFill>
              </a:rPr>
              <a:t>(1) Crypto assets acting as general means of payment</a:t>
            </a:r>
          </a:p>
        </p:txBody>
      </p:sp>
    </p:spTree>
    <p:extLst>
      <p:ext uri="{BB962C8B-B14F-4D97-AF65-F5344CB8AC3E}">
        <p14:creationId xmlns:p14="http://schemas.microsoft.com/office/powerpoint/2010/main" val="322960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2"/>
                </a:solidFill>
              </a:rPr>
              <a:t>Current State of Guidance</a:t>
            </a:r>
            <a:endParaRPr lang="en-GB" dirty="0">
              <a:solidFill>
                <a:schemeClr val="tx2"/>
              </a:solidFill>
            </a:endParaRPr>
          </a:p>
        </p:txBody>
      </p:sp>
      <p:sp>
        <p:nvSpPr>
          <p:cNvPr id="2" name="Content Placeholder 1"/>
          <p:cNvSpPr>
            <a:spLocks noGrp="1"/>
          </p:cNvSpPr>
          <p:nvPr>
            <p:ph idx="1"/>
          </p:nvPr>
        </p:nvSpPr>
        <p:spPr>
          <a:xfrm>
            <a:off x="838200" y="1466849"/>
            <a:ext cx="10515600" cy="5210175"/>
          </a:xfrm>
        </p:spPr>
        <p:txBody>
          <a:bodyPr wrap="square">
            <a:noAutofit/>
          </a:bodyPr>
          <a:lstStyle/>
          <a:p>
            <a:pPr>
              <a:spcAft>
                <a:spcPts val="1800"/>
              </a:spcAft>
            </a:pPr>
            <a:r>
              <a:rPr lang="en-US" sz="2200" b="1" dirty="0">
                <a:solidFill>
                  <a:schemeClr val="tx2"/>
                </a:solidFill>
              </a:rPr>
              <a:t>Broad agreement</a:t>
            </a:r>
            <a:r>
              <a:rPr lang="en-US" sz="2200" dirty="0">
                <a:solidFill>
                  <a:schemeClr val="bg1">
                    <a:lumMod val="50000"/>
                  </a:schemeClr>
                </a:solidFill>
              </a:rPr>
              <a:t>, </a:t>
            </a:r>
            <a:r>
              <a:rPr lang="en-US" sz="2200" b="1" dirty="0">
                <a:solidFill>
                  <a:schemeClr val="tx2"/>
                </a:solidFill>
              </a:rPr>
              <a:t>except</a:t>
            </a:r>
            <a:r>
              <a:rPr lang="en-US" sz="2200" b="1" dirty="0">
                <a:solidFill>
                  <a:schemeClr val="bg1">
                    <a:lumMod val="50000"/>
                  </a:schemeClr>
                </a:solidFill>
              </a:rPr>
              <a:t> </a:t>
            </a:r>
            <a:r>
              <a:rPr lang="en-US" sz="2200" dirty="0">
                <a:solidFill>
                  <a:schemeClr val="bg1">
                    <a:lumMod val="50000"/>
                  </a:schemeClr>
                </a:solidFill>
              </a:rPr>
              <a:t>for cryptocurrencies without corresponding liability, acting as a store of value</a:t>
            </a:r>
          </a:p>
          <a:p>
            <a:r>
              <a:rPr lang="en-US" sz="2200" b="1" dirty="0">
                <a:solidFill>
                  <a:schemeClr val="tx2"/>
                </a:solidFill>
              </a:rPr>
              <a:t>Main questions</a:t>
            </a:r>
            <a:r>
              <a:rPr lang="en-US" sz="2200" dirty="0">
                <a:solidFill>
                  <a:schemeClr val="tx2"/>
                </a:solidFill>
              </a:rPr>
              <a:t> </a:t>
            </a:r>
            <a:r>
              <a:rPr lang="en-US" sz="2200" dirty="0">
                <a:solidFill>
                  <a:schemeClr val="bg1">
                    <a:lumMod val="50000"/>
                  </a:schemeClr>
                </a:solidFill>
              </a:rPr>
              <a:t>related to this specific category:</a:t>
            </a:r>
          </a:p>
          <a:p>
            <a:pPr marL="914400" lvl="1" indent="-457200">
              <a:spcBef>
                <a:spcPts val="1200"/>
              </a:spcBef>
              <a:buFont typeface="+mj-lt"/>
              <a:buAutoNum type="arabicPeriod"/>
            </a:pPr>
            <a:r>
              <a:rPr lang="en-US" sz="2000" dirty="0">
                <a:solidFill>
                  <a:schemeClr val="bg1">
                    <a:lumMod val="50000"/>
                  </a:schemeClr>
                </a:solidFill>
              </a:rPr>
              <a:t>How to account for their </a:t>
            </a:r>
            <a:r>
              <a:rPr lang="en-US" sz="2000" b="1" dirty="0">
                <a:solidFill>
                  <a:schemeClr val="tx2"/>
                </a:solidFill>
              </a:rPr>
              <a:t>creation</a:t>
            </a:r>
            <a:r>
              <a:rPr lang="en-US" sz="2000" dirty="0">
                <a:solidFill>
                  <a:schemeClr val="bg1">
                    <a:lumMod val="50000"/>
                  </a:schemeClr>
                </a:solidFill>
              </a:rPr>
              <a:t>? </a:t>
            </a:r>
          </a:p>
          <a:p>
            <a:pPr marL="1257300" lvl="2" indent="-342900">
              <a:buFont typeface="+mj-lt"/>
              <a:buAutoNum type="alphaLcParenR"/>
            </a:pPr>
            <a:r>
              <a:rPr lang="en-US" sz="1800" dirty="0">
                <a:solidFill>
                  <a:schemeClr val="bg1">
                    <a:lumMod val="50000"/>
                  </a:schemeClr>
                </a:solidFill>
              </a:rPr>
              <a:t>Are they the result of mining activities?</a:t>
            </a:r>
          </a:p>
          <a:p>
            <a:pPr marL="1257300" lvl="2" indent="-342900">
              <a:buFont typeface="+mj-lt"/>
              <a:buAutoNum type="alphaLcParenR"/>
            </a:pPr>
            <a:r>
              <a:rPr lang="en-US" sz="1800" dirty="0">
                <a:solidFill>
                  <a:schemeClr val="bg1">
                    <a:lumMod val="50000"/>
                  </a:schemeClr>
                </a:solidFill>
              </a:rPr>
              <a:t>Do they “appear” in the same way that fiat currency “appears”?</a:t>
            </a:r>
          </a:p>
          <a:p>
            <a:pPr marL="914400" lvl="1" indent="-457200">
              <a:spcBef>
                <a:spcPts val="1200"/>
              </a:spcBef>
              <a:buFont typeface="+mj-lt"/>
              <a:buAutoNum type="arabicPeriod"/>
            </a:pPr>
            <a:r>
              <a:rPr lang="en-US" sz="2000" dirty="0">
                <a:solidFill>
                  <a:schemeClr val="bg1">
                    <a:lumMod val="50000"/>
                  </a:schemeClr>
                </a:solidFill>
              </a:rPr>
              <a:t>Does it make sense to record some of them as non-financial assets even though they are </a:t>
            </a:r>
            <a:r>
              <a:rPr lang="en-US" sz="2000" b="1" dirty="0">
                <a:solidFill>
                  <a:schemeClr val="tx2"/>
                </a:solidFill>
              </a:rPr>
              <a:t>intended as medium of exchange</a:t>
            </a:r>
            <a:r>
              <a:rPr lang="en-US" sz="2000" dirty="0">
                <a:solidFill>
                  <a:schemeClr val="bg1">
                    <a:lumMod val="50000"/>
                  </a:schemeClr>
                </a:solidFill>
              </a:rPr>
              <a:t>?</a:t>
            </a:r>
          </a:p>
          <a:p>
            <a:pPr marL="914400" lvl="1" indent="-457200">
              <a:spcBef>
                <a:spcPts val="1200"/>
              </a:spcBef>
              <a:buFont typeface="+mj-lt"/>
              <a:buAutoNum type="arabicPeriod"/>
            </a:pPr>
            <a:r>
              <a:rPr lang="en-US" sz="2000" dirty="0">
                <a:solidFill>
                  <a:schemeClr val="bg1">
                    <a:lumMod val="50000"/>
                  </a:schemeClr>
                </a:solidFill>
              </a:rPr>
              <a:t>What is the </a:t>
            </a:r>
            <a:r>
              <a:rPr lang="en-US" sz="2000" b="1" dirty="0">
                <a:solidFill>
                  <a:schemeClr val="tx2"/>
                </a:solidFill>
              </a:rPr>
              <a:t>output of miners</a:t>
            </a:r>
            <a:r>
              <a:rPr lang="en-US" sz="2000" dirty="0">
                <a:solidFill>
                  <a:schemeClr val="bg1">
                    <a:lumMod val="50000"/>
                  </a:schemeClr>
                </a:solidFill>
              </a:rPr>
              <a:t>?</a:t>
            </a:r>
          </a:p>
          <a:p>
            <a:pPr marL="1257300" lvl="2" indent="-342900">
              <a:buFont typeface="+mj-lt"/>
              <a:buAutoNum type="alphaLcParenR"/>
            </a:pPr>
            <a:r>
              <a:rPr lang="en-US" sz="1800" i="1" dirty="0">
                <a:solidFill>
                  <a:schemeClr val="bg1">
                    <a:lumMod val="50000"/>
                  </a:schemeClr>
                </a:solidFill>
              </a:rPr>
              <a:t>Cryptocurrencies</a:t>
            </a:r>
            <a:r>
              <a:rPr lang="en-US" sz="1800" dirty="0">
                <a:solidFill>
                  <a:schemeClr val="bg1">
                    <a:lumMod val="50000"/>
                  </a:schemeClr>
                </a:solidFill>
              </a:rPr>
              <a:t> or </a:t>
            </a:r>
            <a:r>
              <a:rPr lang="en-US" sz="1800" i="1" dirty="0">
                <a:solidFill>
                  <a:schemeClr val="bg1">
                    <a:lumMod val="50000"/>
                  </a:schemeClr>
                </a:solidFill>
              </a:rPr>
              <a:t>validation services</a:t>
            </a:r>
            <a:r>
              <a:rPr lang="en-US" sz="1800" dirty="0">
                <a:solidFill>
                  <a:schemeClr val="bg1">
                    <a:lumMod val="50000"/>
                  </a:schemeClr>
                </a:solidFill>
              </a:rPr>
              <a:t>?</a:t>
            </a:r>
          </a:p>
          <a:p>
            <a:pPr marL="914400" lvl="1" indent="-457200">
              <a:spcBef>
                <a:spcPts val="1200"/>
              </a:spcBef>
              <a:buFont typeface="+mj-lt"/>
              <a:buAutoNum type="arabicPeriod"/>
            </a:pPr>
            <a:r>
              <a:rPr lang="en-US" sz="2000" dirty="0">
                <a:solidFill>
                  <a:schemeClr val="bg1">
                    <a:lumMod val="50000"/>
                  </a:schemeClr>
                </a:solidFill>
              </a:rPr>
              <a:t>How should their output be </a:t>
            </a:r>
            <a:r>
              <a:rPr lang="en-US" sz="2000" b="1" dirty="0">
                <a:solidFill>
                  <a:schemeClr val="tx2"/>
                </a:solidFill>
              </a:rPr>
              <a:t>valued</a:t>
            </a:r>
            <a:r>
              <a:rPr lang="en-US" sz="2000" dirty="0">
                <a:solidFill>
                  <a:schemeClr val="bg1">
                    <a:lumMod val="50000"/>
                  </a:schemeClr>
                </a:solidFill>
              </a:rPr>
              <a:t>?  </a:t>
            </a:r>
          </a:p>
          <a:p>
            <a:pPr marL="1257300" lvl="2" indent="-342900">
              <a:buFont typeface="+mj-lt"/>
              <a:buAutoNum type="alphaLcParenR"/>
            </a:pPr>
            <a:r>
              <a:rPr lang="en-US" sz="1800" i="1" dirty="0">
                <a:solidFill>
                  <a:schemeClr val="bg1">
                    <a:lumMod val="50000"/>
                  </a:schemeClr>
                </a:solidFill>
              </a:rPr>
              <a:t>Sum of cost</a:t>
            </a:r>
            <a:r>
              <a:rPr lang="en-US" sz="1800" dirty="0">
                <a:solidFill>
                  <a:schemeClr val="bg1">
                    <a:lumMod val="50000"/>
                  </a:schemeClr>
                </a:solidFill>
              </a:rPr>
              <a:t> or </a:t>
            </a:r>
            <a:r>
              <a:rPr lang="en-US" sz="1800" i="1" dirty="0">
                <a:solidFill>
                  <a:schemeClr val="bg1">
                    <a:lumMod val="50000"/>
                  </a:schemeClr>
                </a:solidFill>
              </a:rPr>
              <a:t>sum of fees and value of cryptocurrency</a:t>
            </a:r>
            <a:r>
              <a:rPr lang="en-US" sz="1800" dirty="0">
                <a:solidFill>
                  <a:schemeClr val="bg1">
                    <a:lumMod val="50000"/>
                  </a:schemeClr>
                </a:solidFill>
              </a:rPr>
              <a:t>?</a:t>
            </a:r>
          </a:p>
          <a:p>
            <a:pPr marL="914400" lvl="1" indent="-457200">
              <a:spcBef>
                <a:spcPts val="1200"/>
              </a:spcBef>
              <a:buFont typeface="+mj-lt"/>
              <a:buAutoNum type="arabicPeriod"/>
            </a:pPr>
            <a:r>
              <a:rPr lang="en-US" sz="2000" dirty="0">
                <a:solidFill>
                  <a:schemeClr val="bg1">
                    <a:lumMod val="50000"/>
                  </a:schemeClr>
                </a:solidFill>
              </a:rPr>
              <a:t>Who is </a:t>
            </a:r>
            <a:r>
              <a:rPr lang="en-US" sz="2000" b="1" dirty="0">
                <a:solidFill>
                  <a:schemeClr val="tx2"/>
                </a:solidFill>
              </a:rPr>
              <a:t>consuming</a:t>
            </a:r>
            <a:r>
              <a:rPr lang="en-US" sz="2000" dirty="0">
                <a:solidFill>
                  <a:schemeClr val="bg1">
                    <a:lumMod val="50000"/>
                  </a:schemeClr>
                </a:solidFill>
              </a:rPr>
              <a:t> the relevant output?</a:t>
            </a:r>
          </a:p>
        </p:txBody>
      </p:sp>
    </p:spTree>
    <p:extLst>
      <p:ext uri="{BB962C8B-B14F-4D97-AF65-F5344CB8AC3E}">
        <p14:creationId xmlns:p14="http://schemas.microsoft.com/office/powerpoint/2010/main" val="386692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334B-87DD-4F44-A3DC-51B696936442}"/>
              </a:ext>
            </a:extLst>
          </p:cNvPr>
          <p:cNvSpPr>
            <a:spLocks noGrp="1"/>
          </p:cNvSpPr>
          <p:nvPr>
            <p:ph type="title"/>
          </p:nvPr>
        </p:nvSpPr>
        <p:spPr/>
        <p:txBody>
          <a:bodyPr>
            <a:noAutofit/>
          </a:bodyPr>
          <a:lstStyle/>
          <a:p>
            <a:r>
              <a:rPr lang="en-US" sz="3200" dirty="0"/>
              <a:t>Research Agenda on Digitalization for the Update of the </a:t>
            </a:r>
            <a:r>
              <a:rPr lang="en-US" sz="3200" i="1" dirty="0"/>
              <a:t>SNA</a:t>
            </a:r>
          </a:p>
        </p:txBody>
      </p:sp>
      <p:sp>
        <p:nvSpPr>
          <p:cNvPr id="3" name="Content Placeholder 2">
            <a:extLst>
              <a:ext uri="{FF2B5EF4-FFF2-40B4-BE49-F238E27FC236}">
                <a16:creationId xmlns:a16="http://schemas.microsoft.com/office/drawing/2014/main" id="{C404846A-3CDA-4F99-9288-B38809AC7FE7}"/>
              </a:ext>
            </a:extLst>
          </p:cNvPr>
          <p:cNvSpPr>
            <a:spLocks noGrp="1"/>
          </p:cNvSpPr>
          <p:nvPr>
            <p:ph idx="1"/>
          </p:nvPr>
        </p:nvSpPr>
        <p:spPr/>
        <p:txBody>
          <a:bodyPr>
            <a:normAutofit/>
          </a:bodyPr>
          <a:lstStyle/>
          <a:p>
            <a:pPr marL="400050" indent="-400050">
              <a:spcBef>
                <a:spcPts val="2400"/>
              </a:spcBef>
              <a:buFont typeface="+mj-lt"/>
              <a:buAutoNum type="arabicPeriod"/>
            </a:pPr>
            <a:r>
              <a:rPr lang="en-US" dirty="0">
                <a:solidFill>
                  <a:schemeClr val="bg1">
                    <a:lumMod val="50000"/>
                  </a:schemeClr>
                </a:solidFill>
              </a:rPr>
              <a:t>A Framework for a satellite account on the Digital Economy </a:t>
            </a:r>
          </a:p>
          <a:p>
            <a:pPr marL="400050" indent="-400050">
              <a:spcBef>
                <a:spcPts val="2400"/>
              </a:spcBef>
              <a:buFont typeface="+mj-lt"/>
              <a:buAutoNum type="arabicPeriod"/>
            </a:pPr>
            <a:r>
              <a:rPr lang="en-US" dirty="0">
                <a:solidFill>
                  <a:schemeClr val="bg1">
                    <a:lumMod val="50000"/>
                  </a:schemeClr>
                </a:solidFill>
              </a:rPr>
              <a:t>Price and volume measurement affected by digitalization</a:t>
            </a:r>
          </a:p>
          <a:p>
            <a:pPr marL="400050" indent="-400050">
              <a:spcBef>
                <a:spcPts val="2400"/>
              </a:spcBef>
              <a:buFont typeface="+mj-lt"/>
              <a:buAutoNum type="arabicPeriod"/>
            </a:pPr>
            <a:r>
              <a:rPr lang="en-US" dirty="0">
                <a:solidFill>
                  <a:schemeClr val="bg1">
                    <a:lumMod val="50000"/>
                  </a:schemeClr>
                </a:solidFill>
              </a:rPr>
              <a:t>Recording and valuation of data in National Accounts</a:t>
            </a:r>
          </a:p>
          <a:p>
            <a:pPr marL="400050" indent="-400050">
              <a:spcBef>
                <a:spcPts val="2400"/>
              </a:spcBef>
              <a:buFont typeface="+mj-lt"/>
              <a:buAutoNum type="arabicPeriod"/>
            </a:pPr>
            <a:r>
              <a:rPr lang="en-US" dirty="0">
                <a:solidFill>
                  <a:schemeClr val="bg1">
                    <a:lumMod val="50000"/>
                  </a:schemeClr>
                </a:solidFill>
              </a:rPr>
              <a:t>Treatment of “free” products</a:t>
            </a:r>
          </a:p>
          <a:p>
            <a:pPr marL="400050" indent="-400050">
              <a:spcBef>
                <a:spcPts val="2400"/>
              </a:spcBef>
              <a:buFont typeface="+mj-lt"/>
              <a:buAutoNum type="arabicPeriod"/>
            </a:pPr>
            <a:r>
              <a:rPr lang="en-US" dirty="0">
                <a:solidFill>
                  <a:schemeClr val="bg1">
                    <a:lumMod val="50000"/>
                  </a:schemeClr>
                </a:solidFill>
              </a:rPr>
              <a:t>Cryptocurriences</a:t>
            </a:r>
          </a:p>
          <a:p>
            <a:pPr marL="514350" indent="-514350">
              <a:spcBef>
                <a:spcPts val="2400"/>
              </a:spcBef>
              <a:buFont typeface="+mj-lt"/>
              <a:buAutoNum type="arabicPeriod"/>
            </a:pPr>
            <a:endParaRPr lang="en-US" dirty="0">
              <a:solidFill>
                <a:schemeClr val="bg1">
                  <a:lumMod val="50000"/>
                </a:schemeClr>
              </a:solidFill>
            </a:endParaRPr>
          </a:p>
        </p:txBody>
      </p:sp>
    </p:spTree>
    <p:extLst>
      <p:ext uri="{BB962C8B-B14F-4D97-AF65-F5344CB8AC3E}">
        <p14:creationId xmlns:p14="http://schemas.microsoft.com/office/powerpoint/2010/main" val="411774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1-A9BD-46BC-80D9-9654AC8E40DF}"/>
              </a:ext>
            </a:extLst>
          </p:cNvPr>
          <p:cNvSpPr>
            <a:spLocks noGrp="1"/>
          </p:cNvSpPr>
          <p:nvPr>
            <p:ph type="title"/>
          </p:nvPr>
        </p:nvSpPr>
        <p:spPr/>
        <p:txBody>
          <a:bodyPr>
            <a:normAutofit/>
          </a:bodyPr>
          <a:lstStyle/>
          <a:p>
            <a:r>
              <a:rPr lang="en-US" dirty="0"/>
              <a:t>Conclusion and Way Forward</a:t>
            </a:r>
          </a:p>
        </p:txBody>
      </p:sp>
    </p:spTree>
    <p:extLst>
      <p:ext uri="{BB962C8B-B14F-4D97-AF65-F5344CB8AC3E}">
        <p14:creationId xmlns:p14="http://schemas.microsoft.com/office/powerpoint/2010/main" val="71878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50000"/>
              </a:lnSpc>
              <a:buNone/>
              <a:tabLst>
                <a:tab pos="2228850" algn="l"/>
              </a:tabLst>
            </a:pPr>
            <a:r>
              <a:rPr lang="en-US" sz="2200" b="1" dirty="0">
                <a:solidFill>
                  <a:schemeClr val="tx2"/>
                </a:solidFill>
              </a:rPr>
              <a:t>Disruptions</a:t>
            </a:r>
            <a:r>
              <a:rPr lang="en-US" sz="2200" dirty="0">
                <a:solidFill>
                  <a:schemeClr val="tx2"/>
                </a:solidFill>
              </a:rPr>
              <a:t> </a:t>
            </a:r>
            <a:r>
              <a:rPr lang="en-US" sz="2200" b="1" dirty="0">
                <a:solidFill>
                  <a:schemeClr val="tx2"/>
                </a:solidFill>
              </a:rPr>
              <a:t>attributed to digitization </a:t>
            </a:r>
            <a:r>
              <a:rPr lang="en-US" sz="2200" dirty="0">
                <a:solidFill>
                  <a:schemeClr val="bg1">
                    <a:lumMod val="50000"/>
                  </a:schemeClr>
                </a:solidFill>
              </a:rPr>
              <a:t>are </a:t>
            </a:r>
            <a:r>
              <a:rPr lang="en-US" sz="2200" b="1" dirty="0">
                <a:solidFill>
                  <a:schemeClr val="tx2"/>
                </a:solidFill>
              </a:rPr>
              <a:t>visible everywhere </a:t>
            </a:r>
            <a:r>
              <a:rPr lang="en-US" sz="2200" dirty="0">
                <a:solidFill>
                  <a:schemeClr val="bg1">
                    <a:lumMod val="50000"/>
                  </a:schemeClr>
                </a:solidFill>
              </a:rPr>
              <a:t>in our </a:t>
            </a:r>
            <a:r>
              <a:rPr lang="en-US" sz="2200" b="1" dirty="0">
                <a:solidFill>
                  <a:schemeClr val="tx2"/>
                </a:solidFill>
              </a:rPr>
              <a:t>personal and professional lives</a:t>
            </a:r>
            <a:r>
              <a:rPr lang="en-US" sz="2200" dirty="0">
                <a:solidFill>
                  <a:schemeClr val="bg1">
                    <a:lumMod val="50000"/>
                  </a:schemeClr>
                </a:solidFill>
              </a:rPr>
              <a:t>, yet </a:t>
            </a:r>
            <a:r>
              <a:rPr lang="en-US" sz="2200" b="1" dirty="0">
                <a:solidFill>
                  <a:schemeClr val="tx2"/>
                </a:solidFill>
              </a:rPr>
              <a:t>remain a bit hidden </a:t>
            </a:r>
            <a:r>
              <a:rPr lang="en-US" sz="2200" dirty="0">
                <a:solidFill>
                  <a:schemeClr val="bg1">
                    <a:lumMod val="50000"/>
                  </a:schemeClr>
                </a:solidFill>
              </a:rPr>
              <a:t>in our </a:t>
            </a:r>
            <a:r>
              <a:rPr lang="en-US" sz="2200" b="1" dirty="0">
                <a:solidFill>
                  <a:schemeClr val="tx2"/>
                </a:solidFill>
              </a:rPr>
              <a:t>economic accounting standards</a:t>
            </a:r>
            <a:r>
              <a:rPr lang="en-US" sz="2200" dirty="0">
                <a:solidFill>
                  <a:schemeClr val="bg1">
                    <a:lumMod val="50000"/>
                  </a:schemeClr>
                </a:solidFill>
              </a:rPr>
              <a:t> and </a:t>
            </a:r>
            <a:r>
              <a:rPr lang="en-US" sz="2200" b="1" dirty="0">
                <a:solidFill>
                  <a:schemeClr val="tx2"/>
                </a:solidFill>
              </a:rPr>
              <a:t>presentations</a:t>
            </a:r>
            <a:r>
              <a:rPr lang="en-US" sz="2200" dirty="0">
                <a:solidFill>
                  <a:schemeClr val="bg1">
                    <a:lumMod val="50000"/>
                  </a:schemeClr>
                </a:solidFill>
              </a:rPr>
              <a:t>… and </a:t>
            </a:r>
            <a:r>
              <a:rPr lang="en-US" sz="2200" b="1" dirty="0">
                <a:solidFill>
                  <a:schemeClr val="tx2"/>
                </a:solidFill>
              </a:rPr>
              <a:t>the world has changed </a:t>
            </a:r>
            <a:r>
              <a:rPr lang="en-US" sz="2200" dirty="0">
                <a:solidFill>
                  <a:schemeClr val="bg1">
                    <a:lumMod val="50000"/>
                  </a:schemeClr>
                </a:solidFill>
              </a:rPr>
              <a:t>since the </a:t>
            </a:r>
            <a:r>
              <a:rPr lang="en-US" sz="2200" b="1" dirty="0">
                <a:solidFill>
                  <a:schemeClr val="tx2"/>
                </a:solidFill>
              </a:rPr>
              <a:t>2008 SNA </a:t>
            </a:r>
            <a:r>
              <a:rPr lang="en-US" sz="2200" dirty="0">
                <a:solidFill>
                  <a:schemeClr val="bg1">
                    <a:lumMod val="50000"/>
                  </a:schemeClr>
                </a:solidFill>
              </a:rPr>
              <a:t>with the </a:t>
            </a:r>
            <a:r>
              <a:rPr lang="en-US" sz="2200" b="1">
                <a:solidFill>
                  <a:schemeClr val="tx2"/>
                </a:solidFill>
              </a:rPr>
              <a:t>broader use, </a:t>
            </a:r>
            <a:r>
              <a:rPr lang="en-US" sz="2200" b="1" dirty="0">
                <a:solidFill>
                  <a:schemeClr val="tx2"/>
                </a:solidFill>
              </a:rPr>
              <a:t>and emergence of new, digital technologies</a:t>
            </a:r>
            <a:r>
              <a:rPr lang="en-US" sz="2200" dirty="0">
                <a:solidFill>
                  <a:schemeClr val="bg1">
                    <a:lumMod val="50000"/>
                  </a:schemeClr>
                </a:solidFill>
              </a:rPr>
              <a:t>… While the SNA research agenda Subgroup on Digitalization has made considerable progress since launched in Summer 2019, </a:t>
            </a:r>
            <a:r>
              <a:rPr lang="en-US" sz="2200" b="1" dirty="0">
                <a:solidFill>
                  <a:schemeClr val="tx2"/>
                </a:solidFill>
              </a:rPr>
              <a:t>more debate and consultation is needed</a:t>
            </a:r>
            <a:r>
              <a:rPr lang="en-US" sz="2200" dirty="0">
                <a:solidFill>
                  <a:schemeClr val="bg1">
                    <a:lumMod val="50000"/>
                  </a:schemeClr>
                </a:solidFill>
              </a:rPr>
              <a:t>… especially so on the </a:t>
            </a:r>
            <a:r>
              <a:rPr lang="en-US" sz="2200" b="1" dirty="0">
                <a:solidFill>
                  <a:schemeClr val="tx2"/>
                </a:solidFill>
              </a:rPr>
              <a:t>recording and valuation of data and the treatment of “free” products</a:t>
            </a:r>
            <a:r>
              <a:rPr lang="en-US" sz="2200" dirty="0">
                <a:solidFill>
                  <a:schemeClr val="bg1">
                    <a:lumMod val="50000"/>
                  </a:schemeClr>
                </a:solidFill>
              </a:rPr>
              <a:t> likely requiring the most work to reach conclusion. </a:t>
            </a:r>
          </a:p>
          <a:p>
            <a:pPr marL="0" indent="0">
              <a:buNone/>
              <a:tabLst>
                <a:tab pos="2228850" algn="l"/>
              </a:tabLst>
            </a:pPr>
            <a:endParaRPr lang="en-US" sz="22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F46C79FD-C571-418B-AB0F-5EE936C85276}" type="slidenum">
              <a:rPr lang="en-GB" smtClean="0"/>
              <a:t>31</a:t>
            </a:fld>
            <a:endParaRPr lang="en-GB" dirty="0"/>
          </a:p>
        </p:txBody>
      </p:sp>
      <p:sp>
        <p:nvSpPr>
          <p:cNvPr id="6" name="Title 5">
            <a:extLst>
              <a:ext uri="{FF2B5EF4-FFF2-40B4-BE49-F238E27FC236}">
                <a16:creationId xmlns:a16="http://schemas.microsoft.com/office/drawing/2014/main" id="{699879CE-291D-48D9-9EF2-A51D6BA6A639}"/>
              </a:ext>
            </a:extLst>
          </p:cNvPr>
          <p:cNvSpPr>
            <a:spLocks noGrp="1"/>
          </p:cNvSpPr>
          <p:nvPr>
            <p:ph type="title"/>
          </p:nvPr>
        </p:nvSpPr>
        <p:spPr/>
        <p:txBody>
          <a:bodyPr/>
          <a:lstStyle/>
          <a:p>
            <a:r>
              <a:rPr lang="en-US" dirty="0"/>
              <a:t>Conclusion and Way Forward</a:t>
            </a:r>
          </a:p>
        </p:txBody>
      </p:sp>
    </p:spTree>
    <p:extLst>
      <p:ext uri="{BB962C8B-B14F-4D97-AF65-F5344CB8AC3E}">
        <p14:creationId xmlns:p14="http://schemas.microsoft.com/office/powerpoint/2010/main" val="331075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0BE1-A9BD-46BC-80D9-9654AC8E40DF}"/>
              </a:ext>
            </a:extLst>
          </p:cNvPr>
          <p:cNvSpPr>
            <a:spLocks noGrp="1"/>
          </p:cNvSpPr>
          <p:nvPr>
            <p:ph type="title"/>
          </p:nvPr>
        </p:nvSpPr>
        <p:spPr>
          <a:xfrm>
            <a:off x="638715" y="1852293"/>
            <a:ext cx="10734133" cy="1576707"/>
          </a:xfrm>
        </p:spPr>
        <p:txBody>
          <a:bodyPr>
            <a:normAutofit fontScale="90000"/>
          </a:bodyPr>
          <a:lstStyle/>
          <a:p>
            <a:r>
              <a:rPr lang="en-US" dirty="0"/>
              <a:t>Framework for a Satellite Account on the Digital Economy</a:t>
            </a:r>
          </a:p>
        </p:txBody>
      </p:sp>
    </p:spTree>
    <p:extLst>
      <p:ext uri="{BB962C8B-B14F-4D97-AF65-F5344CB8AC3E}">
        <p14:creationId xmlns:p14="http://schemas.microsoft.com/office/powerpoint/2010/main" val="20934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3200" dirty="0">
                <a:solidFill>
                  <a:schemeClr val="tx2"/>
                </a:solidFill>
              </a:rPr>
              <a:t>Digital Supply-Use Tables and High-Priority Digital Economy Indicators</a:t>
            </a:r>
            <a:endParaRPr lang="en-GB" sz="3200" dirty="0"/>
          </a:p>
        </p:txBody>
      </p:sp>
      <p:sp>
        <p:nvSpPr>
          <p:cNvPr id="2" name="Content Placeholder 1"/>
          <p:cNvSpPr>
            <a:spLocks noGrp="1"/>
          </p:cNvSpPr>
          <p:nvPr>
            <p:ph idx="1"/>
          </p:nvPr>
        </p:nvSpPr>
        <p:spPr/>
        <p:txBody>
          <a:bodyPr>
            <a:normAutofit/>
          </a:bodyPr>
          <a:lstStyle/>
          <a:p>
            <a:r>
              <a:rPr lang="en-GB" sz="2200" b="1" dirty="0">
                <a:solidFill>
                  <a:schemeClr val="tx2"/>
                </a:solidFill>
              </a:rPr>
              <a:t>SUTs underpin estimates of GDP</a:t>
            </a:r>
            <a:r>
              <a:rPr lang="en-GB" sz="2200" dirty="0">
                <a:solidFill>
                  <a:schemeClr val="bg1">
                    <a:lumMod val="50000"/>
                  </a:schemeClr>
                </a:solidFill>
              </a:rPr>
              <a:t>, this work builds on these conventional SUTs, that are already compiled by most statistical offices.</a:t>
            </a:r>
          </a:p>
          <a:p>
            <a:pPr marL="0" indent="0">
              <a:buNone/>
            </a:pPr>
            <a:endParaRPr lang="en-GB" sz="2200" dirty="0">
              <a:solidFill>
                <a:schemeClr val="bg1">
                  <a:lumMod val="50000"/>
                </a:schemeClr>
              </a:solidFill>
            </a:endParaRPr>
          </a:p>
          <a:p>
            <a:r>
              <a:rPr lang="en-GB" sz="2200" b="1" dirty="0">
                <a:solidFill>
                  <a:schemeClr val="tx2"/>
                </a:solidFill>
              </a:rPr>
              <a:t>Time-series indicators on digital activity </a:t>
            </a:r>
            <a:r>
              <a:rPr lang="en-GB" sz="2200" dirty="0">
                <a:solidFill>
                  <a:schemeClr val="bg1">
                    <a:lumMod val="50000"/>
                  </a:schemeClr>
                </a:solidFill>
              </a:rPr>
              <a:t>in the economy that are </a:t>
            </a:r>
            <a:r>
              <a:rPr lang="en-GB" sz="2200" b="1" dirty="0">
                <a:solidFill>
                  <a:schemeClr val="tx2"/>
                </a:solidFill>
              </a:rPr>
              <a:t>consistent with already published macro-economic indicators</a:t>
            </a:r>
            <a:r>
              <a:rPr lang="en-GB" sz="2200" dirty="0">
                <a:solidFill>
                  <a:schemeClr val="bg1">
                    <a:lumMod val="50000"/>
                  </a:schemeClr>
                </a:solidFill>
              </a:rPr>
              <a:t>. </a:t>
            </a:r>
          </a:p>
          <a:p>
            <a:pPr marL="0" indent="0">
              <a:buNone/>
            </a:pPr>
            <a:endParaRPr lang="en-GB" sz="2200" dirty="0">
              <a:solidFill>
                <a:schemeClr val="bg1">
                  <a:lumMod val="50000"/>
                </a:schemeClr>
              </a:solidFill>
            </a:endParaRPr>
          </a:p>
          <a:p>
            <a:r>
              <a:rPr lang="en-GB" sz="2200" b="1" dirty="0">
                <a:solidFill>
                  <a:schemeClr val="tx2"/>
                </a:solidFill>
              </a:rPr>
              <a:t>Digital economy satellite accounts and/or supplemental tables </a:t>
            </a:r>
            <a:r>
              <a:rPr lang="en-GB" sz="2200" dirty="0">
                <a:solidFill>
                  <a:schemeClr val="bg1">
                    <a:lumMod val="50000"/>
                  </a:schemeClr>
                </a:solidFill>
              </a:rPr>
              <a:t>as an ideal mechanism to give </a:t>
            </a:r>
            <a:r>
              <a:rPr lang="en-GB" sz="2200" b="1" dirty="0">
                <a:solidFill>
                  <a:schemeClr val="tx2"/>
                </a:solidFill>
              </a:rPr>
              <a:t>better visibility </a:t>
            </a:r>
            <a:r>
              <a:rPr lang="en-GB" sz="2200" dirty="0">
                <a:solidFill>
                  <a:schemeClr val="bg1">
                    <a:lumMod val="50000"/>
                  </a:schemeClr>
                </a:solidFill>
              </a:rPr>
              <a:t>to this sector.</a:t>
            </a:r>
          </a:p>
          <a:p>
            <a:pPr marL="0" indent="0">
              <a:buNone/>
            </a:pPr>
            <a:endParaRPr lang="en-GB" sz="2200" dirty="0">
              <a:solidFill>
                <a:schemeClr val="bg1">
                  <a:lumMod val="50000"/>
                </a:schemeClr>
              </a:solidFill>
            </a:endParaRPr>
          </a:p>
        </p:txBody>
      </p:sp>
    </p:spTree>
    <p:extLst>
      <p:ext uri="{BB962C8B-B14F-4D97-AF65-F5344CB8AC3E}">
        <p14:creationId xmlns:p14="http://schemas.microsoft.com/office/powerpoint/2010/main" val="145970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0785-718A-4120-919E-7461940C0C19}"/>
              </a:ext>
            </a:extLst>
          </p:cNvPr>
          <p:cNvSpPr>
            <a:spLocks noGrp="1"/>
          </p:cNvSpPr>
          <p:nvPr>
            <p:ph type="title"/>
          </p:nvPr>
        </p:nvSpPr>
        <p:spPr/>
        <p:txBody>
          <a:bodyPr>
            <a:noAutofit/>
          </a:bodyPr>
          <a:lstStyle/>
          <a:p>
            <a:r>
              <a:rPr lang="en-US" sz="3200" dirty="0"/>
              <a:t>Conceptual Framework for Measurement of the </a:t>
            </a:r>
            <a:r>
              <a:rPr lang="en-US" dirty="0"/>
              <a:t>D</a:t>
            </a:r>
            <a:r>
              <a:rPr lang="en-US" sz="3200" dirty="0"/>
              <a:t>igital </a:t>
            </a:r>
            <a:r>
              <a:rPr lang="en-US" dirty="0"/>
              <a:t>E</a:t>
            </a:r>
            <a:r>
              <a:rPr lang="en-US" sz="3200" dirty="0"/>
              <a:t>conomy </a:t>
            </a:r>
          </a:p>
        </p:txBody>
      </p:sp>
      <p:pic>
        <p:nvPicPr>
          <p:cNvPr id="4" name="Content Placeholder 3">
            <a:extLst>
              <a:ext uri="{FF2B5EF4-FFF2-40B4-BE49-F238E27FC236}">
                <a16:creationId xmlns:a16="http://schemas.microsoft.com/office/drawing/2014/main" id="{11540E8B-1139-46A1-A170-9E96EC936F55}"/>
              </a:ext>
            </a:extLst>
          </p:cNvPr>
          <p:cNvPicPr>
            <a:picLocks noGrp="1"/>
          </p:cNvPicPr>
          <p:nvPr>
            <p:ph idx="1"/>
          </p:nvPr>
        </p:nvPicPr>
        <p:blipFill>
          <a:blip r:embed="rId2"/>
          <a:stretch>
            <a:fillRect/>
          </a:stretch>
        </p:blipFill>
        <p:spPr>
          <a:xfrm>
            <a:off x="2251205" y="1604963"/>
            <a:ext cx="7689589" cy="4572000"/>
          </a:xfrm>
          <a:prstGeom prst="rect">
            <a:avLst/>
          </a:prstGeom>
        </p:spPr>
      </p:pic>
      <p:sp>
        <p:nvSpPr>
          <p:cNvPr id="5" name="TextBox 4">
            <a:extLst>
              <a:ext uri="{FF2B5EF4-FFF2-40B4-BE49-F238E27FC236}">
                <a16:creationId xmlns:a16="http://schemas.microsoft.com/office/drawing/2014/main" id="{F50069AA-E2A3-483C-B730-14A6B55D08EC}"/>
              </a:ext>
            </a:extLst>
          </p:cNvPr>
          <p:cNvSpPr txBox="1"/>
          <p:nvPr/>
        </p:nvSpPr>
        <p:spPr>
          <a:xfrm>
            <a:off x="2251205" y="6164593"/>
            <a:ext cx="4130675" cy="307777"/>
          </a:xfrm>
          <a:prstGeom prst="rect">
            <a:avLst/>
          </a:prstGeom>
          <a:noFill/>
        </p:spPr>
        <p:txBody>
          <a:bodyPr wrap="square" rtlCol="0">
            <a:spAutoFit/>
          </a:bodyPr>
          <a:lstStyle/>
          <a:p>
            <a:r>
              <a:rPr lang="en-US" sz="1400" i="1" dirty="0">
                <a:solidFill>
                  <a:schemeClr val="bg1">
                    <a:lumMod val="50000"/>
                  </a:schemeClr>
                </a:solidFill>
              </a:rPr>
              <a:t>Source: OECD, adapted from OECD-WTO-IMF (2019).</a:t>
            </a:r>
          </a:p>
        </p:txBody>
      </p:sp>
    </p:spTree>
    <p:extLst>
      <p:ext uri="{BB962C8B-B14F-4D97-AF65-F5344CB8AC3E}">
        <p14:creationId xmlns:p14="http://schemas.microsoft.com/office/powerpoint/2010/main" val="252656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tx2"/>
                </a:solidFill>
              </a:rPr>
              <a:t>Digital Supply-Use Tables Framework</a:t>
            </a:r>
            <a:endParaRPr lang="en-GB" sz="3200" dirty="0">
              <a:solidFill>
                <a:schemeClr val="tx2"/>
              </a:solidFill>
            </a:endParaRPr>
          </a:p>
        </p:txBody>
      </p:sp>
      <p:sp>
        <p:nvSpPr>
          <p:cNvPr id="2" name="Content Placeholder 1"/>
          <p:cNvSpPr>
            <a:spLocks noGrp="1"/>
          </p:cNvSpPr>
          <p:nvPr>
            <p:ph idx="1"/>
          </p:nvPr>
        </p:nvSpPr>
        <p:spPr>
          <a:xfrm>
            <a:off x="838200" y="1409700"/>
            <a:ext cx="10515600" cy="5084035"/>
          </a:xfrm>
        </p:spPr>
        <p:txBody>
          <a:bodyPr>
            <a:noAutofit/>
          </a:bodyPr>
          <a:lstStyle/>
          <a:p>
            <a:pPr marL="0" indent="0">
              <a:buNone/>
            </a:pPr>
            <a:r>
              <a:rPr lang="en-GB" sz="2400" b="1" dirty="0">
                <a:solidFill>
                  <a:schemeClr val="tx2"/>
                </a:solidFill>
              </a:rPr>
              <a:t>The final framework</a:t>
            </a:r>
            <a:r>
              <a:rPr lang="en-GB" sz="2400" dirty="0">
                <a:solidFill>
                  <a:schemeClr val="tx2"/>
                </a:solidFill>
              </a:rPr>
              <a:t> </a:t>
            </a:r>
            <a:r>
              <a:rPr lang="en-GB" sz="2400" b="1" dirty="0">
                <a:solidFill>
                  <a:schemeClr val="tx2"/>
                </a:solidFill>
              </a:rPr>
              <a:t>includes the following extensions</a:t>
            </a:r>
            <a:r>
              <a:rPr lang="en-GB" sz="2400" b="1" dirty="0">
                <a:solidFill>
                  <a:schemeClr val="bg1">
                    <a:lumMod val="50000"/>
                  </a:schemeClr>
                </a:solidFill>
              </a:rPr>
              <a:t> </a:t>
            </a:r>
            <a:r>
              <a:rPr lang="en-GB" sz="2400" dirty="0">
                <a:solidFill>
                  <a:schemeClr val="bg1">
                    <a:lumMod val="50000"/>
                  </a:schemeClr>
                </a:solidFill>
              </a:rPr>
              <a:t>to the conventional supply-use tables:</a:t>
            </a:r>
          </a:p>
          <a:p>
            <a:pPr lvl="1">
              <a:lnSpc>
                <a:spcPct val="100000"/>
              </a:lnSpc>
              <a:spcBef>
                <a:spcPts val="1800"/>
              </a:spcBef>
              <a:buFont typeface="Arial" panose="020B0604020202020204" pitchFamily="34" charset="0"/>
              <a:buChar char="•"/>
            </a:pPr>
            <a:r>
              <a:rPr lang="en-US" sz="2200" dirty="0">
                <a:solidFill>
                  <a:schemeClr val="bg1">
                    <a:lumMod val="50000"/>
                  </a:schemeClr>
                </a:solidFill>
              </a:rPr>
              <a:t>Additional rows, under each product, separating the </a:t>
            </a:r>
            <a:r>
              <a:rPr lang="en-US" sz="2200" b="1" dirty="0">
                <a:solidFill>
                  <a:schemeClr val="tx2"/>
                </a:solidFill>
              </a:rPr>
              <a:t>different transactions types.</a:t>
            </a:r>
            <a:r>
              <a:rPr lang="en-US" sz="2200" b="1" dirty="0">
                <a:solidFill>
                  <a:schemeClr val="bg1">
                    <a:lumMod val="50000"/>
                  </a:schemeClr>
                </a:solidFill>
              </a:rPr>
              <a:t> </a:t>
            </a:r>
            <a:endParaRPr lang="en-GB" sz="2200" b="1" dirty="0">
              <a:solidFill>
                <a:schemeClr val="bg1">
                  <a:lumMod val="50000"/>
                </a:schemeClr>
              </a:solidFill>
            </a:endParaRPr>
          </a:p>
          <a:p>
            <a:pPr lvl="1">
              <a:lnSpc>
                <a:spcPct val="100000"/>
              </a:lnSpc>
              <a:spcBef>
                <a:spcPts val="1800"/>
              </a:spcBef>
              <a:buFont typeface="Arial" panose="020B0604020202020204" pitchFamily="34" charset="0"/>
              <a:buChar char="•"/>
            </a:pPr>
            <a:r>
              <a:rPr lang="en-GB" sz="2200" dirty="0">
                <a:solidFill>
                  <a:schemeClr val="bg1">
                    <a:lumMod val="50000"/>
                  </a:schemeClr>
                </a:solidFill>
              </a:rPr>
              <a:t>Additional </a:t>
            </a:r>
            <a:r>
              <a:rPr lang="en-GB" sz="2200" b="1" dirty="0">
                <a:solidFill>
                  <a:schemeClr val="tx2"/>
                </a:solidFill>
              </a:rPr>
              <a:t>digital product aggregations </a:t>
            </a:r>
            <a:r>
              <a:rPr lang="en-GB" sz="2200" dirty="0">
                <a:solidFill>
                  <a:schemeClr val="bg1">
                    <a:lumMod val="50000"/>
                  </a:schemeClr>
                </a:solidFill>
              </a:rPr>
              <a:t>and lower level products to assist in answering specific user questions. </a:t>
            </a:r>
          </a:p>
          <a:p>
            <a:pPr lvl="1">
              <a:lnSpc>
                <a:spcPct val="100000"/>
              </a:lnSpc>
              <a:spcBef>
                <a:spcPts val="1800"/>
              </a:spcBef>
              <a:buFont typeface="Arial" panose="020B0604020202020204" pitchFamily="34" charset="0"/>
              <a:buChar char="•"/>
            </a:pPr>
            <a:r>
              <a:rPr lang="en-GB" sz="2200" dirty="0">
                <a:solidFill>
                  <a:schemeClr val="bg1">
                    <a:lumMod val="50000"/>
                  </a:schemeClr>
                </a:solidFill>
              </a:rPr>
              <a:t>Additional product rows representing </a:t>
            </a:r>
            <a:r>
              <a:rPr lang="en-GB" sz="2200" b="1" dirty="0">
                <a:solidFill>
                  <a:schemeClr val="tx2"/>
                </a:solidFill>
              </a:rPr>
              <a:t>products currently outside of the core SNA</a:t>
            </a:r>
            <a:r>
              <a:rPr lang="en-GB" sz="2200" b="1" dirty="0">
                <a:solidFill>
                  <a:schemeClr val="bg1">
                    <a:lumMod val="50000"/>
                  </a:schemeClr>
                </a:solidFill>
              </a:rPr>
              <a:t>.</a:t>
            </a:r>
          </a:p>
          <a:p>
            <a:pPr lvl="1">
              <a:lnSpc>
                <a:spcPct val="100000"/>
              </a:lnSpc>
              <a:spcBef>
                <a:spcPts val="1800"/>
              </a:spcBef>
              <a:buFont typeface="Arial" panose="020B0604020202020204" pitchFamily="34" charset="0"/>
              <a:buChar char="•"/>
            </a:pPr>
            <a:r>
              <a:rPr lang="en-GB" sz="2200" dirty="0">
                <a:solidFill>
                  <a:schemeClr val="bg1">
                    <a:lumMod val="50000"/>
                  </a:schemeClr>
                </a:solidFill>
              </a:rPr>
              <a:t>Additional columns to represent the </a:t>
            </a:r>
            <a:r>
              <a:rPr lang="en-GB" sz="2200" b="1" dirty="0">
                <a:solidFill>
                  <a:schemeClr val="tx2"/>
                </a:solidFill>
              </a:rPr>
              <a:t>new digital industries</a:t>
            </a:r>
            <a:r>
              <a:rPr lang="en-GB" sz="2200" dirty="0">
                <a:solidFill>
                  <a:schemeClr val="bg1">
                    <a:lumMod val="50000"/>
                  </a:schemeClr>
                </a:solidFill>
              </a:rPr>
              <a:t>, units are aggregated based on their shared characteristics.</a:t>
            </a:r>
          </a:p>
          <a:p>
            <a:pPr lvl="1">
              <a:lnSpc>
                <a:spcPct val="100000"/>
              </a:lnSpc>
              <a:spcBef>
                <a:spcPts val="1800"/>
              </a:spcBef>
              <a:buFont typeface="Arial" panose="020B0604020202020204" pitchFamily="34" charset="0"/>
              <a:buChar char="•"/>
            </a:pPr>
            <a:r>
              <a:rPr lang="en-GB" sz="2200" dirty="0">
                <a:solidFill>
                  <a:schemeClr val="bg1">
                    <a:lumMod val="50000"/>
                  </a:schemeClr>
                </a:solidFill>
              </a:rPr>
              <a:t>Additional columns allowing for the representation of services that have been </a:t>
            </a:r>
            <a:r>
              <a:rPr lang="en-GB" sz="2200" b="1" dirty="0">
                <a:solidFill>
                  <a:schemeClr val="tx2"/>
                </a:solidFill>
              </a:rPr>
              <a:t>digitally delivered</a:t>
            </a:r>
            <a:r>
              <a:rPr lang="en-GB" sz="2200" dirty="0">
                <a:solidFill>
                  <a:schemeClr val="bg1">
                    <a:lumMod val="50000"/>
                  </a:schemeClr>
                </a:solidFill>
              </a:rPr>
              <a:t>. </a:t>
            </a:r>
          </a:p>
          <a:p>
            <a:endParaRPr lang="en-GB" sz="2400" dirty="0">
              <a:solidFill>
                <a:schemeClr val="bg1">
                  <a:lumMod val="50000"/>
                </a:schemeClr>
              </a:solidFill>
            </a:endParaRPr>
          </a:p>
          <a:p>
            <a:endParaRPr lang="en-GB" sz="2400" dirty="0">
              <a:solidFill>
                <a:schemeClr val="bg1">
                  <a:lumMod val="50000"/>
                </a:schemeClr>
              </a:solidFill>
            </a:endParaRPr>
          </a:p>
        </p:txBody>
      </p:sp>
    </p:spTree>
    <p:extLst>
      <p:ext uri="{BB962C8B-B14F-4D97-AF65-F5344CB8AC3E}">
        <p14:creationId xmlns:p14="http://schemas.microsoft.com/office/powerpoint/2010/main" val="344727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tx2"/>
                </a:solidFill>
              </a:rPr>
              <a:t>Next Steps</a:t>
            </a:r>
          </a:p>
        </p:txBody>
      </p:sp>
      <p:sp>
        <p:nvSpPr>
          <p:cNvPr id="2" name="Content Placeholder 1"/>
          <p:cNvSpPr>
            <a:spLocks noGrp="1"/>
          </p:cNvSpPr>
          <p:nvPr>
            <p:ph idx="1"/>
          </p:nvPr>
        </p:nvSpPr>
        <p:spPr>
          <a:xfrm>
            <a:off x="838200" y="1409700"/>
            <a:ext cx="10515600" cy="5238749"/>
          </a:xfrm>
        </p:spPr>
        <p:txBody>
          <a:bodyPr>
            <a:noAutofit/>
          </a:bodyPr>
          <a:lstStyle/>
          <a:p>
            <a:pPr marL="0" indent="0">
              <a:lnSpc>
                <a:spcPct val="100000"/>
              </a:lnSpc>
              <a:spcBef>
                <a:spcPts val="2400"/>
              </a:spcBef>
              <a:buNone/>
            </a:pPr>
            <a:r>
              <a:rPr lang="en-GB" sz="2200" b="1" dirty="0">
                <a:solidFill>
                  <a:schemeClr val="tx2"/>
                </a:solidFill>
              </a:rPr>
              <a:t>Many countries have</a:t>
            </a:r>
            <a:r>
              <a:rPr lang="en-GB" sz="2200" b="1" dirty="0">
                <a:solidFill>
                  <a:schemeClr val="bg1">
                    <a:lumMod val="50000"/>
                  </a:schemeClr>
                </a:solidFill>
              </a:rPr>
              <a:t> </a:t>
            </a:r>
            <a:r>
              <a:rPr lang="en-GB" sz="2200" dirty="0">
                <a:solidFill>
                  <a:schemeClr val="bg1">
                    <a:lumMod val="50000"/>
                  </a:schemeClr>
                </a:solidFill>
              </a:rPr>
              <a:t>expressed that they do </a:t>
            </a:r>
            <a:r>
              <a:rPr lang="en-GB" sz="2200" b="1" dirty="0">
                <a:solidFill>
                  <a:schemeClr val="tx2"/>
                </a:solidFill>
              </a:rPr>
              <a:t>not currently have the capability</a:t>
            </a:r>
            <a:r>
              <a:rPr lang="en-GB" sz="2200" b="1" dirty="0">
                <a:solidFill>
                  <a:schemeClr val="bg1">
                    <a:lumMod val="50000"/>
                  </a:schemeClr>
                </a:solidFill>
              </a:rPr>
              <a:t> </a:t>
            </a:r>
            <a:r>
              <a:rPr lang="en-GB" sz="2200" dirty="0">
                <a:solidFill>
                  <a:schemeClr val="bg1">
                    <a:lumMod val="50000"/>
                  </a:schemeClr>
                </a:solidFill>
              </a:rPr>
              <a:t>to produce all estimates in the table.</a:t>
            </a:r>
          </a:p>
          <a:p>
            <a:pPr>
              <a:lnSpc>
                <a:spcPct val="100000"/>
              </a:lnSpc>
              <a:spcBef>
                <a:spcPts val="2400"/>
              </a:spcBef>
            </a:pPr>
            <a:r>
              <a:rPr lang="en-GB" sz="2200" dirty="0">
                <a:solidFill>
                  <a:schemeClr val="bg1">
                    <a:lumMod val="50000"/>
                  </a:schemeClr>
                </a:solidFill>
              </a:rPr>
              <a:t>The Digital SUTs are partly designed to </a:t>
            </a:r>
            <a:r>
              <a:rPr lang="en-GB" sz="2200" b="1" dirty="0">
                <a:solidFill>
                  <a:schemeClr val="tx2"/>
                </a:solidFill>
              </a:rPr>
              <a:t>act as road maps </a:t>
            </a:r>
            <a:r>
              <a:rPr lang="en-GB" sz="2200" dirty="0">
                <a:solidFill>
                  <a:schemeClr val="bg1">
                    <a:lumMod val="50000"/>
                  </a:schemeClr>
                </a:solidFill>
              </a:rPr>
              <a:t>that help to motivate </a:t>
            </a:r>
            <a:r>
              <a:rPr lang="en-GB" sz="2200" b="1" dirty="0">
                <a:solidFill>
                  <a:schemeClr val="tx2"/>
                </a:solidFill>
              </a:rPr>
              <a:t>the development of new data sources</a:t>
            </a:r>
            <a:r>
              <a:rPr lang="en-GB" sz="2200" dirty="0">
                <a:solidFill>
                  <a:schemeClr val="bg1">
                    <a:lumMod val="50000"/>
                  </a:schemeClr>
                </a:solidFill>
              </a:rPr>
              <a:t>. Even partially completed tables will significantly help to fill the current information gaps. </a:t>
            </a:r>
          </a:p>
          <a:p>
            <a:pPr>
              <a:lnSpc>
                <a:spcPct val="100000"/>
              </a:lnSpc>
              <a:spcBef>
                <a:spcPts val="2400"/>
              </a:spcBef>
            </a:pPr>
            <a:r>
              <a:rPr lang="en-GB" sz="2200" dirty="0">
                <a:solidFill>
                  <a:schemeClr val="bg1">
                    <a:lumMod val="50000"/>
                  </a:schemeClr>
                </a:solidFill>
              </a:rPr>
              <a:t>Digital SUTs will help to </a:t>
            </a:r>
            <a:r>
              <a:rPr lang="en-GB" sz="2200" b="1" dirty="0">
                <a:solidFill>
                  <a:schemeClr val="tx2"/>
                </a:solidFill>
              </a:rPr>
              <a:t>provide momentum</a:t>
            </a:r>
            <a:r>
              <a:rPr lang="en-GB" sz="2200" dirty="0">
                <a:solidFill>
                  <a:schemeClr val="bg1">
                    <a:lumMod val="50000"/>
                  </a:schemeClr>
                </a:solidFill>
              </a:rPr>
              <a:t> for all countries in fostering the compilation of </a:t>
            </a:r>
            <a:r>
              <a:rPr lang="en-GB" sz="2200" b="1" dirty="0">
                <a:solidFill>
                  <a:schemeClr val="tx2"/>
                </a:solidFill>
              </a:rPr>
              <a:t>internationally comparable data </a:t>
            </a:r>
            <a:r>
              <a:rPr lang="en-GB" sz="2200" dirty="0">
                <a:solidFill>
                  <a:schemeClr val="bg1">
                    <a:lumMod val="50000"/>
                  </a:schemeClr>
                </a:solidFill>
              </a:rPr>
              <a:t>on the digital economy. </a:t>
            </a:r>
          </a:p>
          <a:p>
            <a:pPr>
              <a:lnSpc>
                <a:spcPct val="100000"/>
              </a:lnSpc>
              <a:spcBef>
                <a:spcPts val="2400"/>
              </a:spcBef>
            </a:pPr>
            <a:r>
              <a:rPr lang="en-GB" sz="2200" dirty="0">
                <a:solidFill>
                  <a:schemeClr val="bg1">
                    <a:lumMod val="50000"/>
                  </a:schemeClr>
                </a:solidFill>
              </a:rPr>
              <a:t>Some </a:t>
            </a:r>
            <a:r>
              <a:rPr lang="en-GB" sz="2200" b="1" dirty="0">
                <a:solidFill>
                  <a:schemeClr val="tx2"/>
                </a:solidFill>
              </a:rPr>
              <a:t>initial indicators will be targeted first</a:t>
            </a:r>
            <a:r>
              <a:rPr lang="en-GB" sz="2200" dirty="0">
                <a:solidFill>
                  <a:schemeClr val="bg1">
                    <a:lumMod val="50000"/>
                  </a:schemeClr>
                </a:solidFill>
              </a:rPr>
              <a:t>.</a:t>
            </a:r>
          </a:p>
          <a:p>
            <a:pPr marL="728663" lvl="1" indent="-385763">
              <a:lnSpc>
                <a:spcPct val="100000"/>
              </a:lnSpc>
              <a:spcBef>
                <a:spcPts val="300"/>
              </a:spcBef>
              <a:buFont typeface="+mj-lt"/>
              <a:buAutoNum type="arabicPeriod"/>
            </a:pPr>
            <a:r>
              <a:rPr lang="en-GB" sz="2000" dirty="0">
                <a:solidFill>
                  <a:schemeClr val="tx2"/>
                </a:solidFill>
              </a:rPr>
              <a:t>Output</a:t>
            </a:r>
            <a:r>
              <a:rPr lang="en-GB" sz="2000" b="1" dirty="0">
                <a:solidFill>
                  <a:schemeClr val="tx2"/>
                </a:solidFill>
              </a:rPr>
              <a:t>, Gross Value Added </a:t>
            </a:r>
            <a:r>
              <a:rPr lang="en-GB" sz="2000" dirty="0">
                <a:solidFill>
                  <a:schemeClr val="bg1">
                    <a:lumMod val="50000"/>
                  </a:schemeClr>
                </a:solidFill>
              </a:rPr>
              <a:t>(</a:t>
            </a:r>
            <a:r>
              <a:rPr lang="en-GB" sz="2000" dirty="0">
                <a:solidFill>
                  <a:schemeClr val="tx2"/>
                </a:solidFill>
              </a:rPr>
              <a:t>GVA</a:t>
            </a:r>
            <a:r>
              <a:rPr lang="en-GB" sz="2000" dirty="0">
                <a:solidFill>
                  <a:schemeClr val="bg1">
                    <a:lumMod val="50000"/>
                  </a:schemeClr>
                </a:solidFill>
              </a:rPr>
              <a:t>) and its components, of </a:t>
            </a:r>
            <a:r>
              <a:rPr lang="en-GB" sz="2000" b="1" dirty="0">
                <a:solidFill>
                  <a:schemeClr val="tx2"/>
                </a:solidFill>
              </a:rPr>
              <a:t>digital industries</a:t>
            </a:r>
            <a:r>
              <a:rPr lang="en-GB" sz="2000" dirty="0">
                <a:solidFill>
                  <a:schemeClr val="bg1">
                    <a:lumMod val="50000"/>
                  </a:schemeClr>
                </a:solidFill>
              </a:rPr>
              <a:t>.</a:t>
            </a:r>
          </a:p>
          <a:p>
            <a:pPr marL="728663" lvl="1" indent="-385763">
              <a:lnSpc>
                <a:spcPct val="100000"/>
              </a:lnSpc>
              <a:spcBef>
                <a:spcPts val="300"/>
              </a:spcBef>
              <a:buFont typeface="+mj-lt"/>
              <a:buAutoNum type="arabicPeriod"/>
            </a:pPr>
            <a:r>
              <a:rPr lang="en-GB" sz="2000" dirty="0">
                <a:solidFill>
                  <a:schemeClr val="bg1">
                    <a:lumMod val="50000"/>
                  </a:schemeClr>
                </a:solidFill>
              </a:rPr>
              <a:t>Intermediate consumption of </a:t>
            </a:r>
            <a:r>
              <a:rPr lang="en-GB" sz="2000" b="1" dirty="0">
                <a:solidFill>
                  <a:schemeClr val="tx2"/>
                </a:solidFill>
              </a:rPr>
              <a:t>Digital Intermediary Services</a:t>
            </a:r>
            <a:r>
              <a:rPr lang="en-GB" sz="2000" b="1" dirty="0">
                <a:solidFill>
                  <a:schemeClr val="bg1">
                    <a:lumMod val="50000"/>
                  </a:schemeClr>
                </a:solidFill>
              </a:rPr>
              <a:t> </a:t>
            </a:r>
            <a:r>
              <a:rPr lang="en-GB" sz="2000" dirty="0">
                <a:solidFill>
                  <a:schemeClr val="bg1">
                    <a:lumMod val="50000"/>
                  </a:schemeClr>
                </a:solidFill>
              </a:rPr>
              <a:t>(</a:t>
            </a:r>
            <a:r>
              <a:rPr lang="en-GB" sz="2000" dirty="0">
                <a:solidFill>
                  <a:schemeClr val="tx2"/>
                </a:solidFill>
              </a:rPr>
              <a:t>DIS</a:t>
            </a:r>
            <a:r>
              <a:rPr lang="en-GB" sz="2000" dirty="0">
                <a:solidFill>
                  <a:schemeClr val="bg1">
                    <a:lumMod val="50000"/>
                  </a:schemeClr>
                </a:solidFill>
              </a:rPr>
              <a:t>), </a:t>
            </a:r>
            <a:r>
              <a:rPr lang="en-GB" sz="2000" b="1" dirty="0">
                <a:solidFill>
                  <a:schemeClr val="tx2"/>
                </a:solidFill>
              </a:rPr>
              <a:t>Cloud Computing services </a:t>
            </a:r>
            <a:r>
              <a:rPr lang="en-GB" sz="2000" dirty="0">
                <a:solidFill>
                  <a:schemeClr val="bg1">
                    <a:lumMod val="50000"/>
                  </a:schemeClr>
                </a:solidFill>
              </a:rPr>
              <a:t>(</a:t>
            </a:r>
            <a:r>
              <a:rPr lang="en-GB" sz="2000" dirty="0">
                <a:solidFill>
                  <a:schemeClr val="tx2"/>
                </a:solidFill>
              </a:rPr>
              <a:t>CCS</a:t>
            </a:r>
            <a:r>
              <a:rPr lang="en-GB" sz="2000" dirty="0">
                <a:solidFill>
                  <a:schemeClr val="bg1">
                    <a:lumMod val="50000"/>
                  </a:schemeClr>
                </a:solidFill>
              </a:rPr>
              <a:t>) and total ICT goods and digital services. </a:t>
            </a:r>
          </a:p>
          <a:p>
            <a:pPr marL="728663" lvl="1" indent="-385763">
              <a:lnSpc>
                <a:spcPct val="100000"/>
              </a:lnSpc>
              <a:spcBef>
                <a:spcPts val="300"/>
              </a:spcBef>
              <a:buFont typeface="+mj-lt"/>
              <a:buAutoNum type="arabicPeriod"/>
            </a:pPr>
            <a:r>
              <a:rPr lang="en-GB" sz="2000" dirty="0">
                <a:solidFill>
                  <a:schemeClr val="bg1">
                    <a:lumMod val="50000"/>
                  </a:schemeClr>
                </a:solidFill>
              </a:rPr>
              <a:t>Expenditures </a:t>
            </a:r>
            <a:r>
              <a:rPr lang="en-GB" sz="2000" b="1" dirty="0">
                <a:solidFill>
                  <a:schemeClr val="tx2"/>
                </a:solidFill>
              </a:rPr>
              <a:t>split by nature of the transaction</a:t>
            </a:r>
            <a:r>
              <a:rPr lang="en-GB" sz="2000" b="1" dirty="0">
                <a:solidFill>
                  <a:schemeClr val="bg1">
                    <a:lumMod val="50000"/>
                  </a:schemeClr>
                </a:solidFill>
              </a:rPr>
              <a:t>, </a:t>
            </a:r>
            <a:r>
              <a:rPr lang="en-GB" sz="2000" dirty="0">
                <a:solidFill>
                  <a:schemeClr val="bg1">
                    <a:lumMod val="50000"/>
                  </a:schemeClr>
                </a:solidFill>
              </a:rPr>
              <a:t>includes estimates of </a:t>
            </a:r>
            <a:r>
              <a:rPr lang="en-GB" sz="2000" b="1" dirty="0">
                <a:solidFill>
                  <a:schemeClr val="bg1">
                    <a:lumMod val="50000"/>
                  </a:schemeClr>
                </a:solidFill>
              </a:rPr>
              <a:t>digital trade</a:t>
            </a:r>
            <a:r>
              <a:rPr lang="en-GB" sz="2000" dirty="0">
                <a:solidFill>
                  <a:schemeClr val="bg1">
                    <a:lumMod val="50000"/>
                  </a:schemeClr>
                </a:solidFill>
              </a:rPr>
              <a:t>. </a:t>
            </a:r>
          </a:p>
        </p:txBody>
      </p:sp>
    </p:spTree>
    <p:extLst>
      <p:ext uri="{BB962C8B-B14F-4D97-AF65-F5344CB8AC3E}">
        <p14:creationId xmlns:p14="http://schemas.microsoft.com/office/powerpoint/2010/main" val="297448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B3E1-F697-49B2-97C5-397B0F34AF34}"/>
              </a:ext>
            </a:extLst>
          </p:cNvPr>
          <p:cNvSpPr>
            <a:spLocks noGrp="1"/>
          </p:cNvSpPr>
          <p:nvPr>
            <p:ph type="title"/>
          </p:nvPr>
        </p:nvSpPr>
        <p:spPr/>
        <p:txBody>
          <a:bodyPr>
            <a:normAutofit fontScale="90000"/>
          </a:bodyPr>
          <a:lstStyle/>
          <a:p>
            <a:r>
              <a:rPr lang="en-US" dirty="0"/>
              <a:t>Price and Volume Measurement  Affected by Digitalization</a:t>
            </a:r>
          </a:p>
        </p:txBody>
      </p:sp>
    </p:spTree>
    <p:extLst>
      <p:ext uri="{BB962C8B-B14F-4D97-AF65-F5344CB8AC3E}">
        <p14:creationId xmlns:p14="http://schemas.microsoft.com/office/powerpoint/2010/main" val="3219665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3823</Words>
  <Application>Microsoft Office PowerPoint</Application>
  <PresentationFormat>Widescreen</PresentationFormat>
  <Paragraphs>289</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Updating the System of National Accounts to Reflect the Role of Digitalization</vt:lpstr>
      <vt:lpstr>Motivation</vt:lpstr>
      <vt:lpstr>Research Agenda on Digitalization for the Update of the SNA</vt:lpstr>
      <vt:lpstr>Framework for a Satellite Account on the Digital Economy</vt:lpstr>
      <vt:lpstr>Digital Supply-Use Tables and High-Priority Digital Economy Indicators</vt:lpstr>
      <vt:lpstr>Conceptual Framework for Measurement of the Digital Economy </vt:lpstr>
      <vt:lpstr>Digital Supply-Use Tables Framework</vt:lpstr>
      <vt:lpstr>Next Steps</vt:lpstr>
      <vt:lpstr>Price and Volume Measurement  Affected by Digitalization</vt:lpstr>
      <vt:lpstr>Prices and Volumes</vt:lpstr>
      <vt:lpstr>Nominal Values</vt:lpstr>
      <vt:lpstr>State of Play for Price Indexes</vt:lpstr>
      <vt:lpstr>Price Indexes</vt:lpstr>
      <vt:lpstr>Recording and Valuation of Data </vt:lpstr>
      <vt:lpstr>Characteristics of Data </vt:lpstr>
      <vt:lpstr>Definitions under Consideration</vt:lpstr>
      <vt:lpstr>Definitions under Consideration</vt:lpstr>
      <vt:lpstr>Recording Data as an Asset</vt:lpstr>
      <vt:lpstr>“Free” Products</vt:lpstr>
      <vt:lpstr>Background </vt:lpstr>
      <vt:lpstr>Bartering Personal Observations for “Free” Digital Services</vt:lpstr>
      <vt:lpstr>Measuring “free” Digital Platforms</vt:lpstr>
      <vt:lpstr>Differences in Perspectives</vt:lpstr>
      <vt:lpstr>Recording of Crypto-Assets</vt:lpstr>
      <vt:lpstr>Are all Crypto Assets within the Asset Boundary?</vt:lpstr>
      <vt:lpstr>Proposed Categorization</vt:lpstr>
      <vt:lpstr>Proposed categorization: with corresponding liability</vt:lpstr>
      <vt:lpstr>Proposed categorization: without corresponding liability</vt:lpstr>
      <vt:lpstr>Current State of Guidance</vt:lpstr>
      <vt:lpstr>Conclusion and Way Forward</vt:lpstr>
      <vt:lpstr>Conclusion and Way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Recording of Data</dc:title>
  <dc:creator>Strassner, Erich</dc:creator>
  <cp:lastModifiedBy>Erich Strassner</cp:lastModifiedBy>
  <cp:revision>78</cp:revision>
  <dcterms:created xsi:type="dcterms:W3CDTF">2020-08-14T17:20:39Z</dcterms:created>
  <dcterms:modified xsi:type="dcterms:W3CDTF">2020-08-25T16:12:16Z</dcterms:modified>
</cp:coreProperties>
</file>