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Segoe UI Light"/>
                <a:cs typeface="Segoe U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Segoe UI Light"/>
                <a:cs typeface="Segoe U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Segoe UI Light"/>
                <a:cs typeface="Segoe U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45815" y="2946273"/>
            <a:ext cx="6500368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Segoe UI Light"/>
                <a:cs typeface="Segoe U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58951" y="1891665"/>
            <a:ext cx="9874097" cy="441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6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0090" y="5103114"/>
            <a:ext cx="4824095" cy="0"/>
          </a:xfrm>
          <a:custGeom>
            <a:avLst/>
            <a:gdLst/>
            <a:ahLst/>
            <a:cxnLst/>
            <a:rect l="l" t="t" r="r" b="b"/>
            <a:pathLst>
              <a:path w="4824095" h="0">
                <a:moveTo>
                  <a:pt x="0" y="0"/>
                </a:moveTo>
                <a:lnTo>
                  <a:pt x="4823968" y="0"/>
                </a:lnTo>
              </a:path>
            </a:pathLst>
          </a:custGeom>
          <a:ln w="19812">
            <a:solidFill>
              <a:srgbClr val="2C94C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851660" cy="900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96000" y="0"/>
            <a:ext cx="6095999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1852929"/>
            <a:ext cx="4724400" cy="1773555"/>
          </a:xfrm>
          <a:prstGeom prst="rect"/>
        </p:spPr>
        <p:txBody>
          <a:bodyPr wrap="square" lIns="0" tIns="59055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65"/>
              </a:spcBef>
            </a:pPr>
            <a:r>
              <a:rPr dirty="0" sz="3100" spc="-95"/>
              <a:t>Discussion of “Updating </a:t>
            </a:r>
            <a:r>
              <a:rPr dirty="0" sz="3100" spc="-70"/>
              <a:t>the  </a:t>
            </a:r>
            <a:r>
              <a:rPr dirty="0" sz="3100" spc="-85" i="1">
                <a:latin typeface="Segoe UI Light"/>
                <a:cs typeface="Segoe UI Light"/>
              </a:rPr>
              <a:t>System </a:t>
            </a:r>
            <a:r>
              <a:rPr dirty="0" sz="3100" spc="-70" i="1">
                <a:latin typeface="Segoe UI Light"/>
                <a:cs typeface="Segoe UI Light"/>
              </a:rPr>
              <a:t>of</a:t>
            </a:r>
            <a:r>
              <a:rPr dirty="0" sz="3100" spc="-655" i="1">
                <a:latin typeface="Segoe UI Light"/>
                <a:cs typeface="Segoe UI Light"/>
              </a:rPr>
              <a:t> </a:t>
            </a:r>
            <a:r>
              <a:rPr dirty="0" sz="3100" spc="-90" i="1">
                <a:latin typeface="Segoe UI Light"/>
                <a:cs typeface="Segoe UI Light"/>
              </a:rPr>
              <a:t>National Accounts </a:t>
            </a:r>
            <a:r>
              <a:rPr dirty="0" sz="3100" spc="-50"/>
              <a:t>to  </a:t>
            </a:r>
            <a:r>
              <a:rPr dirty="0" sz="3100" spc="-90"/>
              <a:t>Reflect </a:t>
            </a:r>
            <a:r>
              <a:rPr dirty="0" sz="3100" spc="-70"/>
              <a:t>the </a:t>
            </a:r>
            <a:r>
              <a:rPr dirty="0" sz="3100" spc="-80"/>
              <a:t>Role </a:t>
            </a:r>
            <a:r>
              <a:rPr dirty="0" sz="3100" spc="-95"/>
              <a:t>of  Digitalization”</a:t>
            </a:r>
            <a:endParaRPr sz="3100">
              <a:latin typeface="Segoe UI Light"/>
              <a:cs typeface="Segoe U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542" y="4121277"/>
            <a:ext cx="36048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80" b="0" i="1">
                <a:solidFill>
                  <a:srgbClr val="FFFFFF"/>
                </a:solidFill>
                <a:latin typeface="Segoe UI Light"/>
                <a:cs typeface="Segoe UI Light"/>
              </a:rPr>
              <a:t>IARIW</a:t>
            </a:r>
            <a:r>
              <a:rPr dirty="0" sz="2000" spc="-245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2000" spc="-85" b="0" i="1">
                <a:solidFill>
                  <a:srgbClr val="FFFFFF"/>
                </a:solidFill>
                <a:latin typeface="Segoe UI Light"/>
                <a:cs typeface="Segoe UI Light"/>
              </a:rPr>
              <a:t>Digital</a:t>
            </a:r>
            <a:r>
              <a:rPr dirty="0" sz="2000" spc="-245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2000" spc="-85" b="0" i="1">
                <a:solidFill>
                  <a:srgbClr val="FFFFFF"/>
                </a:solidFill>
                <a:latin typeface="Segoe UI Light"/>
                <a:cs typeface="Segoe UI Light"/>
              </a:rPr>
              <a:t>Session</a:t>
            </a:r>
            <a:r>
              <a:rPr dirty="0" sz="2000" spc="-240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2000" spc="-50" b="0" i="1">
                <a:solidFill>
                  <a:srgbClr val="FFFFFF"/>
                </a:solidFill>
                <a:latin typeface="Segoe UI Light"/>
                <a:cs typeface="Segoe UI Light"/>
              </a:rPr>
              <a:t>on</a:t>
            </a:r>
            <a:r>
              <a:rPr dirty="0" sz="2000" spc="-220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2000" spc="-65" b="0" i="1">
                <a:solidFill>
                  <a:srgbClr val="FFFFFF"/>
                </a:solidFill>
                <a:latin typeface="Segoe UI Light"/>
                <a:cs typeface="Segoe UI Light"/>
              </a:rPr>
              <a:t>the</a:t>
            </a:r>
            <a:r>
              <a:rPr dirty="0" sz="2000" spc="-215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2000" spc="-70" b="0" i="1">
                <a:solidFill>
                  <a:srgbClr val="FFFFFF"/>
                </a:solidFill>
                <a:latin typeface="Segoe UI Light"/>
                <a:cs typeface="Segoe UI Light"/>
              </a:rPr>
              <a:t>SNA</a:t>
            </a:r>
            <a:r>
              <a:rPr dirty="0" sz="2000" spc="-210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2000" spc="-75" b="0" i="1">
                <a:solidFill>
                  <a:srgbClr val="FFFFFF"/>
                </a:solidFill>
                <a:latin typeface="Segoe UI Light"/>
                <a:cs typeface="Segoe UI Light"/>
              </a:rPr>
              <a:t>2020</a:t>
            </a:r>
            <a:endParaRPr sz="2000">
              <a:latin typeface="Segoe UI Light"/>
              <a:cs typeface="Segoe U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542" y="864870"/>
            <a:ext cx="96646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7E7E7E"/>
                </a:solidFill>
                <a:latin typeface="Segoe UI"/>
                <a:cs typeface="Segoe UI"/>
              </a:rPr>
              <a:t>AUGUST</a:t>
            </a:r>
            <a:r>
              <a:rPr dirty="0" sz="1200" spc="-80">
                <a:solidFill>
                  <a:srgbClr val="7E7E7E"/>
                </a:solidFill>
                <a:latin typeface="Segoe UI"/>
                <a:cs typeface="Segoe UI"/>
              </a:rPr>
              <a:t> </a:t>
            </a:r>
            <a:r>
              <a:rPr dirty="0" sz="1200" spc="-5">
                <a:solidFill>
                  <a:srgbClr val="7E7E7E"/>
                </a:solidFill>
                <a:latin typeface="Segoe UI"/>
                <a:cs typeface="Segoe UI"/>
              </a:rPr>
              <a:t>2020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8151" y="5152468"/>
            <a:ext cx="2304415" cy="912494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800" spc="-40">
                <a:solidFill>
                  <a:srgbClr val="2C94C5"/>
                </a:solidFill>
                <a:latin typeface="Segoe UI"/>
                <a:cs typeface="Segoe UI"/>
              </a:rPr>
              <a:t>Eric</a:t>
            </a:r>
            <a:r>
              <a:rPr dirty="0" sz="1800" spc="-110">
                <a:solidFill>
                  <a:srgbClr val="2C94C5"/>
                </a:solidFill>
                <a:latin typeface="Segoe UI"/>
                <a:cs typeface="Segoe UI"/>
              </a:rPr>
              <a:t> </a:t>
            </a:r>
            <a:r>
              <a:rPr dirty="0" sz="1800" spc="-45">
                <a:solidFill>
                  <a:srgbClr val="2C94C5"/>
                </a:solidFill>
                <a:latin typeface="Segoe UI"/>
                <a:cs typeface="Segoe UI"/>
              </a:rPr>
              <a:t>Santor</a:t>
            </a:r>
            <a:endParaRPr sz="18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800" spc="-45">
                <a:solidFill>
                  <a:srgbClr val="2C94C5"/>
                </a:solidFill>
                <a:latin typeface="Segoe UI"/>
                <a:cs typeface="Segoe UI"/>
              </a:rPr>
              <a:t>Advisor </a:t>
            </a:r>
            <a:r>
              <a:rPr dirty="0" sz="1800" spc="-30">
                <a:solidFill>
                  <a:srgbClr val="2C94C5"/>
                </a:solidFill>
                <a:latin typeface="Segoe UI"/>
                <a:cs typeface="Segoe UI"/>
              </a:rPr>
              <a:t>to </a:t>
            </a:r>
            <a:r>
              <a:rPr dirty="0" sz="1800" spc="-35">
                <a:solidFill>
                  <a:srgbClr val="2C94C5"/>
                </a:solidFill>
                <a:latin typeface="Segoe UI"/>
                <a:cs typeface="Segoe UI"/>
              </a:rPr>
              <a:t>the</a:t>
            </a:r>
            <a:r>
              <a:rPr dirty="0" sz="1800" spc="-370">
                <a:solidFill>
                  <a:srgbClr val="2C94C5"/>
                </a:solidFill>
                <a:latin typeface="Segoe UI"/>
                <a:cs typeface="Segoe UI"/>
              </a:rPr>
              <a:t> </a:t>
            </a:r>
            <a:r>
              <a:rPr dirty="0" sz="1800" spc="-45">
                <a:solidFill>
                  <a:srgbClr val="2C94C5"/>
                </a:solidFill>
                <a:latin typeface="Segoe UI"/>
                <a:cs typeface="Segoe UI"/>
              </a:rPr>
              <a:t>Governor</a:t>
            </a:r>
            <a:endParaRPr sz="18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1800" spc="-40">
                <a:solidFill>
                  <a:srgbClr val="2C94C5"/>
                </a:solidFill>
                <a:latin typeface="Segoe UI"/>
                <a:cs typeface="Segoe UI"/>
              </a:rPr>
              <a:t>Bank </a:t>
            </a:r>
            <a:r>
              <a:rPr dirty="0" sz="1800" spc="-45">
                <a:solidFill>
                  <a:srgbClr val="2C94C5"/>
                </a:solidFill>
                <a:latin typeface="Segoe UI"/>
                <a:cs typeface="Segoe UI"/>
              </a:rPr>
              <a:t>of</a:t>
            </a:r>
            <a:r>
              <a:rPr dirty="0" sz="1800" spc="-200">
                <a:solidFill>
                  <a:srgbClr val="2C94C5"/>
                </a:solidFill>
                <a:latin typeface="Segoe UI"/>
                <a:cs typeface="Segoe UI"/>
              </a:rPr>
              <a:t> </a:t>
            </a:r>
            <a:r>
              <a:rPr dirty="0" sz="1800" spc="-45">
                <a:solidFill>
                  <a:srgbClr val="2C94C5"/>
                </a:solidFill>
                <a:latin typeface="Segoe UI"/>
                <a:cs typeface="Segoe UI"/>
              </a:rPr>
              <a:t>Canada</a:t>
            </a:r>
            <a:endParaRPr sz="18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5736" y="827532"/>
            <a:ext cx="10297667" cy="5039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5736" y="827532"/>
            <a:ext cx="10297667" cy="5039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5051"/>
            <a:ext cx="12192000" cy="6737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4683" y="917270"/>
            <a:ext cx="620141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0">
                <a:latin typeface="Segoe UI"/>
                <a:cs typeface="Segoe UI"/>
              </a:rPr>
              <a:t>2. </a:t>
            </a:r>
            <a:r>
              <a:rPr dirty="0" sz="3600" spc="-30" b="0">
                <a:latin typeface="Segoe UI"/>
                <a:cs typeface="Segoe UI"/>
              </a:rPr>
              <a:t>Valuation of </a:t>
            </a:r>
            <a:r>
              <a:rPr dirty="0" sz="3600" b="0">
                <a:latin typeface="Segoe UI"/>
                <a:cs typeface="Segoe UI"/>
              </a:rPr>
              <a:t>data </a:t>
            </a:r>
            <a:r>
              <a:rPr dirty="0" sz="3600" spc="-5" b="0">
                <a:latin typeface="Segoe UI"/>
                <a:cs typeface="Segoe UI"/>
              </a:rPr>
              <a:t>in </a:t>
            </a:r>
            <a:r>
              <a:rPr dirty="0" sz="3600" b="0">
                <a:latin typeface="Segoe UI"/>
                <a:cs typeface="Segoe UI"/>
              </a:rPr>
              <a:t>the</a:t>
            </a:r>
            <a:r>
              <a:rPr dirty="0" sz="3600" spc="5" b="0">
                <a:latin typeface="Segoe UI"/>
                <a:cs typeface="Segoe UI"/>
              </a:rPr>
              <a:t> </a:t>
            </a:r>
            <a:r>
              <a:rPr dirty="0" sz="3600" spc="-5" b="0">
                <a:latin typeface="Segoe UI"/>
                <a:cs typeface="Segoe UI"/>
              </a:rPr>
              <a:t>SNA</a:t>
            </a:r>
            <a:endParaRPr sz="3600"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4683" y="1973960"/>
            <a:ext cx="5784215" cy="3318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Keys issues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Depreciation</a:t>
            </a:r>
            <a:endParaRPr sz="2400">
              <a:latin typeface="Segoe UI"/>
              <a:cs typeface="Segoe UI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Increasing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returns </a:t>
            </a:r>
            <a:r>
              <a:rPr dirty="0" sz="2400" spc="-15">
                <a:solidFill>
                  <a:srgbClr val="FFFFFF"/>
                </a:solidFill>
                <a:latin typeface="Segoe UI"/>
                <a:cs typeface="Segoe UI"/>
              </a:rPr>
              <a:t>to</a:t>
            </a:r>
            <a:r>
              <a:rPr dirty="0" sz="2400" spc="2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scale</a:t>
            </a:r>
            <a:endParaRPr sz="2400">
              <a:latin typeface="Segoe UI"/>
              <a:cs typeface="Segoe U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Data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ownership (e.g.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“open</a:t>
            </a:r>
            <a:r>
              <a:rPr dirty="0" sz="2400" spc="-3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banking”)</a:t>
            </a:r>
            <a:endParaRPr sz="2400">
              <a:latin typeface="Segoe UI"/>
              <a:cs typeface="Segoe UI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Free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data</a:t>
            </a:r>
            <a:endParaRPr sz="2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4683" y="917270"/>
            <a:ext cx="585089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0">
                <a:latin typeface="Segoe UI"/>
                <a:cs typeface="Segoe UI"/>
              </a:rPr>
              <a:t>3. </a:t>
            </a:r>
            <a:r>
              <a:rPr dirty="0" sz="3600" spc="-20" b="0">
                <a:latin typeface="Segoe UI"/>
                <a:cs typeface="Segoe UI"/>
              </a:rPr>
              <a:t>Free </a:t>
            </a:r>
            <a:r>
              <a:rPr dirty="0" sz="3600" spc="-10" b="0">
                <a:latin typeface="Segoe UI"/>
                <a:cs typeface="Segoe UI"/>
              </a:rPr>
              <a:t>products </a:t>
            </a:r>
            <a:r>
              <a:rPr dirty="0" sz="3600" b="0">
                <a:latin typeface="Segoe UI"/>
                <a:cs typeface="Segoe UI"/>
              </a:rPr>
              <a:t>and</a:t>
            </a:r>
            <a:r>
              <a:rPr dirty="0" sz="3600" spc="-15" b="0">
                <a:latin typeface="Segoe UI"/>
                <a:cs typeface="Segoe UI"/>
              </a:rPr>
              <a:t> </a:t>
            </a:r>
            <a:r>
              <a:rPr dirty="0" sz="3600" spc="15" b="0">
                <a:latin typeface="Segoe UI"/>
                <a:cs typeface="Segoe UI"/>
              </a:rPr>
              <a:t>services</a:t>
            </a:r>
            <a:endParaRPr sz="3600"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4683" y="1973960"/>
            <a:ext cx="9849485" cy="2952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Much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attention </a:t>
            </a:r>
            <a:r>
              <a:rPr dirty="0" sz="2400" spc="-15">
                <a:solidFill>
                  <a:srgbClr val="FFFFFF"/>
                </a:solidFill>
                <a:latin typeface="Segoe UI"/>
                <a:cs typeface="Segoe UI"/>
              </a:rPr>
              <a:t>to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the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value </a:t>
            </a:r>
            <a:r>
              <a:rPr dirty="0" sz="2400" spc="-30">
                <a:solidFill>
                  <a:srgbClr val="FFFFFF"/>
                </a:solidFill>
                <a:latin typeface="Segoe UI"/>
                <a:cs typeface="Segoe UI"/>
              </a:rPr>
              <a:t>of</a:t>
            </a:r>
            <a:r>
              <a:rPr dirty="0" sz="2400" spc="8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platforms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lvl="1" marL="756285" marR="5080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Existing estimates suggest consumes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place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large value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on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accessing 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these</a:t>
            </a:r>
            <a:r>
              <a:rPr dirty="0" sz="2400" spc="-2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platforms</a:t>
            </a:r>
            <a:endParaRPr sz="2400">
              <a:latin typeface="Segoe UI"/>
              <a:cs typeface="Segoe U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But we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risk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double-counting if</a:t>
            </a:r>
            <a:r>
              <a:rPr dirty="0" sz="2400" spc="8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included</a:t>
            </a:r>
            <a:endParaRPr sz="2400">
              <a:latin typeface="Segoe UI"/>
              <a:cs typeface="Segoe UI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spc="-35">
                <a:solidFill>
                  <a:srgbClr val="FFFFFF"/>
                </a:solidFill>
                <a:latin typeface="Segoe UI"/>
                <a:cs typeface="Segoe UI"/>
              </a:rPr>
              <a:t>Value </a:t>
            </a:r>
            <a:r>
              <a:rPr dirty="0" sz="2400" spc="-30">
                <a:solidFill>
                  <a:srgbClr val="FFFFFF"/>
                </a:solidFill>
                <a:latin typeface="Segoe UI"/>
                <a:cs typeface="Segoe UI"/>
              </a:rPr>
              <a:t>of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the data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is </a:t>
            </a:r>
            <a:r>
              <a:rPr dirty="0" sz="2400" spc="-15">
                <a:solidFill>
                  <a:srgbClr val="FFFFFF"/>
                </a:solidFill>
                <a:latin typeface="Segoe UI"/>
                <a:cs typeface="Segoe UI"/>
              </a:rPr>
              <a:t>likely more</a:t>
            </a:r>
            <a:r>
              <a:rPr dirty="0" sz="2400" spc="1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material</a:t>
            </a:r>
            <a:endParaRPr sz="2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8951" y="957198"/>
            <a:ext cx="357632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0">
                <a:latin typeface="Segoe UI"/>
                <a:cs typeface="Segoe UI"/>
              </a:rPr>
              <a:t>4.</a:t>
            </a:r>
            <a:r>
              <a:rPr dirty="0" sz="3600" spc="-55" b="0">
                <a:latin typeface="Segoe UI"/>
                <a:cs typeface="Segoe UI"/>
              </a:rPr>
              <a:t> </a:t>
            </a:r>
            <a:r>
              <a:rPr dirty="0" sz="3600" b="0">
                <a:latin typeface="Segoe UI"/>
                <a:cs typeface="Segoe UI"/>
              </a:rPr>
              <a:t>Cryptocurrency</a:t>
            </a:r>
            <a:endParaRPr sz="3600"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8951" y="1891665"/>
            <a:ext cx="866711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30">
                <a:solidFill>
                  <a:srgbClr val="FFFFFF"/>
                </a:solidFill>
                <a:latin typeface="Segoe UI"/>
                <a:cs typeface="Segoe UI"/>
              </a:rPr>
              <a:t>Treatment </a:t>
            </a:r>
            <a:r>
              <a:rPr dirty="0" sz="2400" spc="-25">
                <a:solidFill>
                  <a:srgbClr val="FFFFFF"/>
                </a:solidFill>
                <a:latin typeface="Segoe UI"/>
                <a:cs typeface="Segoe UI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CBDC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intuitive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and</a:t>
            </a:r>
            <a:r>
              <a:rPr dirty="0" sz="2400" spc="13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straightforward</a:t>
            </a:r>
            <a:endParaRPr sz="240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spcBef>
                <a:spcPts val="288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How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to value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cryptocuurencies poses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many serious</a:t>
            </a:r>
            <a:r>
              <a:rPr dirty="0" sz="2400" spc="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challenges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20">
                <a:solidFill>
                  <a:srgbClr val="FFFFFF"/>
                </a:solidFill>
                <a:latin typeface="Segoe UI"/>
                <a:cs typeface="Segoe UI"/>
              </a:rPr>
              <a:t>Pace </a:t>
            </a:r>
            <a:r>
              <a:rPr dirty="0" sz="2400" spc="-25">
                <a:solidFill>
                  <a:srgbClr val="FFFFFF"/>
                </a:solidFill>
                <a:latin typeface="Segoe UI"/>
                <a:cs typeface="Segoe UI"/>
              </a:rPr>
              <a:t>of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innovation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expected </a:t>
            </a:r>
            <a:r>
              <a:rPr dirty="0" sz="2400" spc="-15">
                <a:solidFill>
                  <a:srgbClr val="FFFFFF"/>
                </a:solidFill>
                <a:latin typeface="Segoe UI"/>
                <a:cs typeface="Segoe UI"/>
              </a:rPr>
              <a:t>to</a:t>
            </a:r>
            <a:r>
              <a:rPr dirty="0" sz="2400" spc="114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continue</a:t>
            </a:r>
            <a:endParaRPr sz="2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8951" y="957198"/>
            <a:ext cx="685482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0">
                <a:latin typeface="Segoe UI"/>
                <a:cs typeface="Segoe UI"/>
              </a:rPr>
              <a:t>5. </a:t>
            </a:r>
            <a:r>
              <a:rPr dirty="0" sz="3600" spc="-5" b="0">
                <a:latin typeface="Segoe UI"/>
                <a:cs typeface="Segoe UI"/>
              </a:rPr>
              <a:t>Price </a:t>
            </a:r>
            <a:r>
              <a:rPr dirty="0" sz="3600" b="0">
                <a:latin typeface="Segoe UI"/>
                <a:cs typeface="Segoe UI"/>
              </a:rPr>
              <a:t>and </a:t>
            </a:r>
            <a:r>
              <a:rPr dirty="0" sz="3600" spc="-5" b="0">
                <a:latin typeface="Segoe UI"/>
                <a:cs typeface="Segoe UI"/>
              </a:rPr>
              <a:t>volume</a:t>
            </a:r>
            <a:r>
              <a:rPr dirty="0" sz="3600" spc="-45" b="0">
                <a:latin typeface="Segoe UI"/>
                <a:cs typeface="Segoe UI"/>
              </a:rPr>
              <a:t> </a:t>
            </a:r>
            <a:r>
              <a:rPr dirty="0" sz="3600" spc="-10" b="0">
                <a:latin typeface="Segoe UI"/>
                <a:cs typeface="Segoe UI"/>
              </a:rPr>
              <a:t>measurement</a:t>
            </a:r>
            <a:endParaRPr sz="3600"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8951" y="1891665"/>
            <a:ext cx="9055100" cy="4415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26924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Acknowledgement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that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digitalization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will affect a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wide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range </a:t>
            </a:r>
            <a:r>
              <a:rPr dirty="0" sz="2400" spc="-25">
                <a:solidFill>
                  <a:srgbClr val="FFFFFF"/>
                </a:solidFill>
                <a:latin typeface="Segoe UI"/>
                <a:cs typeface="Segoe UI"/>
              </a:rPr>
              <a:t>of 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good and</a:t>
            </a:r>
            <a:r>
              <a:rPr dirty="0" sz="2400" spc="2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Segoe UI"/>
                <a:cs typeface="Segoe UI"/>
              </a:rPr>
              <a:t>services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Quality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adjustment (Byrne et al</a:t>
            </a:r>
            <a:r>
              <a:rPr dirty="0" sz="2400" spc="3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2019)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Digital </a:t>
            </a:r>
            <a:r>
              <a:rPr dirty="0" sz="2400" spc="10">
                <a:solidFill>
                  <a:srgbClr val="FFFFFF"/>
                </a:solidFill>
                <a:latin typeface="Segoe UI"/>
                <a:cs typeface="Segoe UI"/>
              </a:rPr>
              <a:t>service</a:t>
            </a:r>
            <a:r>
              <a:rPr dirty="0" sz="2400" spc="3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Segoe UI"/>
                <a:cs typeface="Segoe UI"/>
              </a:rPr>
              <a:t>exports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Health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care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Statistics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Canada: Informatics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professional </a:t>
            </a:r>
            <a:r>
              <a:rPr dirty="0" sz="2400" spc="10">
                <a:solidFill>
                  <a:srgbClr val="FFFFFF"/>
                </a:solidFill>
                <a:latin typeface="Segoe UI"/>
                <a:cs typeface="Segoe UI"/>
              </a:rPr>
              <a:t>services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price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indexes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,  </a:t>
            </a:r>
            <a:r>
              <a:rPr dirty="0" sz="2400" spc="-15">
                <a:solidFill>
                  <a:srgbClr val="FFFFFF"/>
                </a:solidFill>
                <a:latin typeface="Segoe UI"/>
                <a:cs typeface="Segoe UI"/>
              </a:rPr>
              <a:t>Telecommunications </a:t>
            </a:r>
            <a:r>
              <a:rPr dirty="0" sz="2400" spc="10">
                <a:solidFill>
                  <a:srgbClr val="FFFFFF"/>
                </a:solidFill>
                <a:latin typeface="Segoe UI"/>
                <a:cs typeface="Segoe UI"/>
              </a:rPr>
              <a:t>services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producer price indexes, Cloud  computing</a:t>
            </a:r>
            <a:r>
              <a:rPr dirty="0" sz="2400" spc="2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Segoe UI"/>
                <a:cs typeface="Segoe UI"/>
              </a:rPr>
              <a:t>services</a:t>
            </a:r>
            <a:endParaRPr sz="2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8951" y="957198"/>
            <a:ext cx="471043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0">
                <a:latin typeface="Segoe UI"/>
                <a:cs typeface="Segoe UI"/>
              </a:rPr>
              <a:t>6. Other</a:t>
            </a:r>
            <a:r>
              <a:rPr dirty="0" sz="3600" spc="-95" b="0">
                <a:latin typeface="Segoe UI"/>
                <a:cs typeface="Segoe UI"/>
              </a:rPr>
              <a:t> </a:t>
            </a:r>
            <a:r>
              <a:rPr dirty="0" sz="3600" b="0">
                <a:latin typeface="Segoe UI"/>
                <a:cs typeface="Segoe UI"/>
              </a:rPr>
              <a:t>considerations</a:t>
            </a:r>
            <a:endParaRPr sz="3600"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8951" y="2211704"/>
            <a:ext cx="5147310" cy="1275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Collection challenges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are</a:t>
            </a:r>
            <a:r>
              <a:rPr dirty="0" sz="2400" spc="5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Segoe UI"/>
                <a:cs typeface="Segoe UI"/>
              </a:rPr>
              <a:t>important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3050">
              <a:latin typeface="Segoe UI"/>
              <a:cs typeface="Segoe UI"/>
            </a:endParaRPr>
          </a:p>
          <a:p>
            <a:pPr marL="355600" indent="-343535">
              <a:lnSpc>
                <a:spcPct val="100000"/>
              </a:lnSpc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Use </a:t>
            </a:r>
            <a:r>
              <a:rPr dirty="0" sz="2400" spc="-30">
                <a:solidFill>
                  <a:srgbClr val="FFFFFF"/>
                </a:solidFill>
                <a:latin typeface="Segoe UI"/>
                <a:cs typeface="Segoe UI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alternative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data</a:t>
            </a:r>
            <a:r>
              <a:rPr dirty="0" sz="2400" spc="3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sources</a:t>
            </a:r>
            <a:endParaRPr sz="2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0476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09600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6096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610610">
              <a:lnSpc>
                <a:spcPct val="100000"/>
              </a:lnSpc>
              <a:spcBef>
                <a:spcPts val="100"/>
              </a:spcBef>
            </a:pPr>
            <a:r>
              <a:rPr dirty="0" spc="-80"/>
              <a:t>Thank</a:t>
            </a:r>
            <a:r>
              <a:rPr dirty="0" spc="-305"/>
              <a:t> </a:t>
            </a:r>
            <a:r>
              <a:rPr dirty="0" spc="-70"/>
              <a:t>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58011" y="2640914"/>
            <a:ext cx="9839960" cy="1301115"/>
          </a:xfrm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1036955" marR="5080" indent="-1024890">
              <a:lnSpc>
                <a:spcPts val="4750"/>
              </a:lnSpc>
              <a:spcBef>
                <a:spcPts val="705"/>
              </a:spcBef>
            </a:pPr>
            <a:r>
              <a:rPr dirty="0" sz="4400" spc="-80">
                <a:solidFill>
                  <a:srgbClr val="C2E1F0"/>
                </a:solidFill>
              </a:rPr>
              <a:t>Views</a:t>
            </a:r>
            <a:r>
              <a:rPr dirty="0" sz="4400" spc="-220">
                <a:solidFill>
                  <a:srgbClr val="C2E1F0"/>
                </a:solidFill>
              </a:rPr>
              <a:t> </a:t>
            </a:r>
            <a:r>
              <a:rPr dirty="0" sz="4400" spc="-100">
                <a:solidFill>
                  <a:srgbClr val="C2E1F0"/>
                </a:solidFill>
              </a:rPr>
              <a:t>expressed</a:t>
            </a:r>
            <a:r>
              <a:rPr dirty="0" sz="4400" spc="-240">
                <a:solidFill>
                  <a:srgbClr val="C2E1F0"/>
                </a:solidFill>
              </a:rPr>
              <a:t> </a:t>
            </a:r>
            <a:r>
              <a:rPr dirty="0" sz="4400" spc="-95">
                <a:solidFill>
                  <a:srgbClr val="C2E1F0"/>
                </a:solidFill>
              </a:rPr>
              <a:t>are</a:t>
            </a:r>
            <a:r>
              <a:rPr dirty="0" sz="4400" spc="-220">
                <a:solidFill>
                  <a:srgbClr val="C2E1F0"/>
                </a:solidFill>
              </a:rPr>
              <a:t> </a:t>
            </a:r>
            <a:r>
              <a:rPr dirty="0" sz="4400" spc="-80">
                <a:solidFill>
                  <a:srgbClr val="C2E1F0"/>
                </a:solidFill>
              </a:rPr>
              <a:t>those</a:t>
            </a:r>
            <a:r>
              <a:rPr dirty="0" sz="4400" spc="-220">
                <a:solidFill>
                  <a:srgbClr val="C2E1F0"/>
                </a:solidFill>
              </a:rPr>
              <a:t> </a:t>
            </a:r>
            <a:r>
              <a:rPr dirty="0" sz="4400" spc="-110">
                <a:solidFill>
                  <a:srgbClr val="C2E1F0"/>
                </a:solidFill>
              </a:rPr>
              <a:t>of</a:t>
            </a:r>
            <a:r>
              <a:rPr dirty="0" sz="4400" spc="-235">
                <a:solidFill>
                  <a:srgbClr val="C2E1F0"/>
                </a:solidFill>
              </a:rPr>
              <a:t> </a:t>
            </a:r>
            <a:r>
              <a:rPr dirty="0" sz="4400" spc="-70">
                <a:solidFill>
                  <a:srgbClr val="C2E1F0"/>
                </a:solidFill>
              </a:rPr>
              <a:t>the</a:t>
            </a:r>
            <a:r>
              <a:rPr dirty="0" sz="4400" spc="-215">
                <a:solidFill>
                  <a:srgbClr val="C2E1F0"/>
                </a:solidFill>
              </a:rPr>
              <a:t> </a:t>
            </a:r>
            <a:r>
              <a:rPr dirty="0" sz="4400" spc="-85">
                <a:solidFill>
                  <a:srgbClr val="C2E1F0"/>
                </a:solidFill>
              </a:rPr>
              <a:t>author</a:t>
            </a:r>
            <a:r>
              <a:rPr dirty="0" sz="4400" spc="-245">
                <a:solidFill>
                  <a:srgbClr val="C2E1F0"/>
                </a:solidFill>
              </a:rPr>
              <a:t> </a:t>
            </a:r>
            <a:r>
              <a:rPr dirty="0" sz="4400" spc="-70">
                <a:solidFill>
                  <a:srgbClr val="C2E1F0"/>
                </a:solidFill>
              </a:rPr>
              <a:t>and  </a:t>
            </a:r>
            <a:r>
              <a:rPr dirty="0" sz="4400" spc="-65">
                <a:solidFill>
                  <a:srgbClr val="C2E1F0"/>
                </a:solidFill>
              </a:rPr>
              <a:t>not </a:t>
            </a:r>
            <a:r>
              <a:rPr dirty="0" sz="4400" spc="-80">
                <a:solidFill>
                  <a:srgbClr val="C2E1F0"/>
                </a:solidFill>
              </a:rPr>
              <a:t>those </a:t>
            </a:r>
            <a:r>
              <a:rPr dirty="0" sz="4400" spc="-110">
                <a:solidFill>
                  <a:srgbClr val="C2E1F0"/>
                </a:solidFill>
              </a:rPr>
              <a:t>of </a:t>
            </a:r>
            <a:r>
              <a:rPr dirty="0" sz="4400" spc="-70">
                <a:solidFill>
                  <a:srgbClr val="C2E1F0"/>
                </a:solidFill>
              </a:rPr>
              <a:t>the </a:t>
            </a:r>
            <a:r>
              <a:rPr dirty="0" sz="4400" spc="-90">
                <a:solidFill>
                  <a:srgbClr val="C2E1F0"/>
                </a:solidFill>
              </a:rPr>
              <a:t>Governing</a:t>
            </a:r>
            <a:r>
              <a:rPr dirty="0" sz="4400" spc="-825">
                <a:solidFill>
                  <a:srgbClr val="C2E1F0"/>
                </a:solidFill>
              </a:rPr>
              <a:t> </a:t>
            </a:r>
            <a:r>
              <a:rPr dirty="0" sz="4400" spc="-90">
                <a:solidFill>
                  <a:srgbClr val="C2E1F0"/>
                </a:solidFill>
              </a:rPr>
              <a:t>Council</a:t>
            </a:r>
            <a:endParaRPr sz="4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3428999"/>
              <a:ext cx="6095999" cy="3428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083808" y="0"/>
              <a:ext cx="6108192" cy="68579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1523"/>
              <a:ext cx="6096000" cy="34274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4683" y="917270"/>
            <a:ext cx="653415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5" b="0">
                <a:latin typeface="Segoe UI"/>
                <a:cs typeface="Segoe UI"/>
              </a:rPr>
              <a:t>Paper </a:t>
            </a:r>
            <a:r>
              <a:rPr dirty="0" sz="3600" spc="-5" b="0">
                <a:latin typeface="Segoe UI"/>
                <a:cs typeface="Segoe UI"/>
              </a:rPr>
              <a:t>sets </a:t>
            </a:r>
            <a:r>
              <a:rPr dirty="0" sz="3600" b="0">
                <a:latin typeface="Segoe UI"/>
                <a:cs typeface="Segoe UI"/>
              </a:rPr>
              <a:t>out </a:t>
            </a:r>
            <a:r>
              <a:rPr dirty="0" sz="3600" spc="-5" b="0">
                <a:latin typeface="Segoe UI"/>
                <a:cs typeface="Segoe UI"/>
              </a:rPr>
              <a:t>five </a:t>
            </a:r>
            <a:r>
              <a:rPr dirty="0" sz="3600" spc="-10" b="0">
                <a:latin typeface="Segoe UI"/>
                <a:cs typeface="Segoe UI"/>
              </a:rPr>
              <a:t>areas </a:t>
            </a:r>
            <a:r>
              <a:rPr dirty="0" sz="3600" spc="-30" b="0">
                <a:latin typeface="Segoe UI"/>
                <a:cs typeface="Segoe UI"/>
              </a:rPr>
              <a:t>of</a:t>
            </a:r>
            <a:r>
              <a:rPr dirty="0" sz="3600" spc="-15" b="0">
                <a:latin typeface="Segoe UI"/>
                <a:cs typeface="Segoe UI"/>
              </a:rPr>
              <a:t> </a:t>
            </a:r>
            <a:r>
              <a:rPr dirty="0" sz="3600" spc="-5" b="0">
                <a:latin typeface="Segoe UI"/>
                <a:cs typeface="Segoe UI"/>
              </a:rPr>
              <a:t>work</a:t>
            </a:r>
            <a:endParaRPr sz="3600"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4683" y="1819797"/>
            <a:ext cx="4587875" cy="2540635"/>
          </a:xfrm>
          <a:prstGeom prst="rect">
            <a:avLst/>
          </a:prstGeom>
        </p:spPr>
        <p:txBody>
          <a:bodyPr wrap="square" lIns="0" tIns="8826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800" spc="-5">
                <a:solidFill>
                  <a:srgbClr val="FFFFFF"/>
                </a:solidFill>
                <a:latin typeface="Segoe UI"/>
                <a:cs typeface="Segoe UI"/>
              </a:rPr>
              <a:t>Digital </a:t>
            </a:r>
            <a:r>
              <a:rPr dirty="0" sz="2800" spc="-10">
                <a:solidFill>
                  <a:srgbClr val="FFFFFF"/>
                </a:solidFill>
                <a:latin typeface="Segoe UI"/>
                <a:cs typeface="Segoe UI"/>
              </a:rPr>
              <a:t>Satellite</a:t>
            </a:r>
            <a:r>
              <a:rPr dirty="0" sz="280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Segoe UI"/>
                <a:cs typeface="Segoe UI"/>
              </a:rPr>
              <a:t>account</a:t>
            </a:r>
            <a:endParaRPr sz="280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800" spc="-10">
                <a:solidFill>
                  <a:srgbClr val="FFFFFF"/>
                </a:solidFill>
                <a:latin typeface="Segoe UI"/>
                <a:cs typeface="Segoe UI"/>
              </a:rPr>
              <a:t>Data</a:t>
            </a:r>
            <a:endParaRPr sz="280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800" spc="-35">
                <a:solidFill>
                  <a:srgbClr val="FFFFFF"/>
                </a:solidFill>
                <a:latin typeface="Segoe UI"/>
                <a:cs typeface="Segoe UI"/>
              </a:rPr>
              <a:t>Treatment </a:t>
            </a:r>
            <a:r>
              <a:rPr dirty="0" sz="2800" spc="-30">
                <a:solidFill>
                  <a:srgbClr val="FFFFFF"/>
                </a:solidFill>
                <a:latin typeface="Segoe UI"/>
                <a:cs typeface="Segoe UI"/>
              </a:rPr>
              <a:t>of </a:t>
            </a:r>
            <a:r>
              <a:rPr dirty="0" sz="2800" spc="-15">
                <a:solidFill>
                  <a:srgbClr val="FFFFFF"/>
                </a:solidFill>
                <a:latin typeface="Segoe UI"/>
                <a:cs typeface="Segoe UI"/>
              </a:rPr>
              <a:t>free</a:t>
            </a:r>
            <a:r>
              <a:rPr dirty="0" sz="2800" spc="2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Segoe UI"/>
                <a:cs typeface="Segoe UI"/>
              </a:rPr>
              <a:t>products</a:t>
            </a:r>
            <a:endParaRPr sz="280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800">
                <a:solidFill>
                  <a:srgbClr val="FFFFFF"/>
                </a:solidFill>
                <a:latin typeface="Segoe UI"/>
                <a:cs typeface="Segoe UI"/>
              </a:rPr>
              <a:t>Cryptocurrencies</a:t>
            </a:r>
            <a:endParaRPr sz="280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800" spc="-10">
                <a:solidFill>
                  <a:srgbClr val="FFFFFF"/>
                </a:solidFill>
                <a:latin typeface="Segoe UI"/>
                <a:cs typeface="Segoe UI"/>
              </a:rPr>
              <a:t>Price </a:t>
            </a:r>
            <a:r>
              <a:rPr dirty="0" sz="2800" spc="-5">
                <a:solidFill>
                  <a:srgbClr val="FFFFFF"/>
                </a:solidFill>
                <a:latin typeface="Segoe UI"/>
                <a:cs typeface="Segoe UI"/>
              </a:rPr>
              <a:t>and volume</a:t>
            </a:r>
            <a:r>
              <a:rPr dirty="0" sz="2800" spc="-5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Segoe UI"/>
                <a:cs typeface="Segoe UI"/>
              </a:rPr>
              <a:t>measures</a:t>
            </a:r>
            <a:endParaRPr sz="28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4683" y="917270"/>
            <a:ext cx="524764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0">
                <a:latin typeface="Segoe UI"/>
                <a:cs typeface="Segoe UI"/>
              </a:rPr>
              <a:t>1. Digital Satellite</a:t>
            </a:r>
            <a:r>
              <a:rPr dirty="0" sz="3600" spc="-60" b="0">
                <a:latin typeface="Segoe UI"/>
                <a:cs typeface="Segoe UI"/>
              </a:rPr>
              <a:t> </a:t>
            </a:r>
            <a:r>
              <a:rPr dirty="0" sz="3600" b="0">
                <a:latin typeface="Segoe UI"/>
                <a:cs typeface="Segoe UI"/>
              </a:rPr>
              <a:t>account</a:t>
            </a:r>
            <a:endParaRPr sz="3600"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4683" y="1973960"/>
            <a:ext cx="5711190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5430" marR="267970" indent="-253365">
              <a:lnSpc>
                <a:spcPct val="100000"/>
              </a:lnSpc>
              <a:spcBef>
                <a:spcPts val="100"/>
              </a:spcBef>
              <a:buClr>
                <a:srgbClr val="FFFFFF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/>
              <a:t>	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Useful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approach </a:t>
            </a:r>
            <a:r>
              <a:rPr dirty="0" sz="2400" spc="-15">
                <a:solidFill>
                  <a:srgbClr val="FFFFFF"/>
                </a:solidFill>
                <a:latin typeface="Segoe UI"/>
                <a:cs typeface="Segoe UI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look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at the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relative 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degree </a:t>
            </a:r>
            <a:r>
              <a:rPr dirty="0" sz="2400" spc="-30">
                <a:solidFill>
                  <a:srgbClr val="FFFFFF"/>
                </a:solidFill>
                <a:latin typeface="Segoe UI"/>
                <a:cs typeface="Segoe UI"/>
              </a:rPr>
              <a:t>of</a:t>
            </a:r>
            <a:r>
              <a:rPr dirty="0" sz="2400" spc="-1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digitalization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Practical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example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from </a:t>
            </a:r>
            <a:r>
              <a:rPr dirty="0" sz="2400" spc="-15">
                <a:solidFill>
                  <a:srgbClr val="FFFFFF"/>
                </a:solidFill>
                <a:latin typeface="Segoe UI"/>
                <a:cs typeface="Segoe UI"/>
              </a:rPr>
              <a:t>Statistics</a:t>
            </a:r>
            <a:r>
              <a:rPr dirty="0" sz="2400" spc="2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Canada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33843" y="1380744"/>
            <a:ext cx="3695700" cy="3607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6360" y="856488"/>
            <a:ext cx="9479280" cy="5145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4683" y="917270"/>
            <a:ext cx="514413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0">
                <a:latin typeface="Segoe UI"/>
                <a:cs typeface="Segoe UI"/>
              </a:rPr>
              <a:t>1. </a:t>
            </a:r>
            <a:r>
              <a:rPr dirty="0" sz="3600" spc="-5" b="0">
                <a:latin typeface="Segoe UI"/>
                <a:cs typeface="Segoe UI"/>
              </a:rPr>
              <a:t>Digital </a:t>
            </a:r>
            <a:r>
              <a:rPr dirty="0" sz="3600" spc="-10" b="0">
                <a:latin typeface="Segoe UI"/>
                <a:cs typeface="Segoe UI"/>
              </a:rPr>
              <a:t>Satellite</a:t>
            </a:r>
            <a:r>
              <a:rPr dirty="0" sz="3600" spc="-5" b="0">
                <a:latin typeface="Segoe UI"/>
                <a:cs typeface="Segoe UI"/>
              </a:rPr>
              <a:t> </a:t>
            </a:r>
            <a:r>
              <a:rPr dirty="0" sz="3600" b="0">
                <a:latin typeface="Segoe UI"/>
                <a:cs typeface="Segoe UI"/>
              </a:rPr>
              <a:t>account</a:t>
            </a:r>
            <a:endParaRPr sz="3600"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4683" y="1973960"/>
            <a:ext cx="9501505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  <a:tab pos="3659504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Definitions would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appear straightforward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although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they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will become  blurred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as time</a:t>
            </a:r>
            <a:r>
              <a:rPr dirty="0" sz="2400" spc="1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goes on	-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will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need </a:t>
            </a:r>
            <a:r>
              <a:rPr dirty="0" sz="2400" spc="-15">
                <a:solidFill>
                  <a:srgbClr val="FFFFFF"/>
                </a:solidFill>
                <a:latin typeface="Segoe UI"/>
                <a:cs typeface="Segoe UI"/>
              </a:rPr>
              <a:t>to</a:t>
            </a:r>
            <a:r>
              <a:rPr dirty="0" sz="2400" spc="3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evolve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What is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a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digital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firm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vs.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a non-digital</a:t>
            </a:r>
            <a:r>
              <a:rPr dirty="0" sz="2400" spc="8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firm?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Link </a:t>
            </a:r>
            <a:r>
              <a:rPr dirty="0" sz="2400" spc="-15">
                <a:solidFill>
                  <a:srgbClr val="FFFFFF"/>
                </a:solidFill>
                <a:latin typeface="Segoe UI"/>
                <a:cs typeface="Segoe UI"/>
              </a:rPr>
              <a:t>to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employment and the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gig</a:t>
            </a:r>
            <a:r>
              <a:rPr dirty="0" sz="2400" spc="6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economy</a:t>
            </a:r>
            <a:endParaRPr sz="2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5051"/>
            <a:ext cx="12192000" cy="6737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4683" y="917270"/>
            <a:ext cx="620141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0">
                <a:latin typeface="Segoe UI"/>
                <a:cs typeface="Segoe UI"/>
              </a:rPr>
              <a:t>2. </a:t>
            </a:r>
            <a:r>
              <a:rPr dirty="0" sz="3600" spc="-30" b="0">
                <a:latin typeface="Segoe UI"/>
                <a:cs typeface="Segoe UI"/>
              </a:rPr>
              <a:t>Valuation of </a:t>
            </a:r>
            <a:r>
              <a:rPr dirty="0" sz="3600" b="0">
                <a:latin typeface="Segoe UI"/>
                <a:cs typeface="Segoe UI"/>
              </a:rPr>
              <a:t>data </a:t>
            </a:r>
            <a:r>
              <a:rPr dirty="0" sz="3600" spc="-5" b="0">
                <a:latin typeface="Segoe UI"/>
                <a:cs typeface="Segoe UI"/>
              </a:rPr>
              <a:t>in </a:t>
            </a:r>
            <a:r>
              <a:rPr dirty="0" sz="3600" b="0">
                <a:latin typeface="Segoe UI"/>
                <a:cs typeface="Segoe UI"/>
              </a:rPr>
              <a:t>the</a:t>
            </a:r>
            <a:r>
              <a:rPr dirty="0" sz="3600" spc="5" b="0">
                <a:latin typeface="Segoe UI"/>
                <a:cs typeface="Segoe UI"/>
              </a:rPr>
              <a:t> </a:t>
            </a:r>
            <a:r>
              <a:rPr dirty="0" sz="3600" spc="-5" b="0">
                <a:latin typeface="Segoe UI"/>
                <a:cs typeface="Segoe UI"/>
              </a:rPr>
              <a:t>SNA</a:t>
            </a:r>
            <a:endParaRPr sz="3600"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4683" y="1973960"/>
            <a:ext cx="5711190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Data</a:t>
            </a:r>
            <a:r>
              <a:rPr dirty="0" sz="2400" spc="1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matter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35">
                <a:solidFill>
                  <a:srgbClr val="FFFFFF"/>
                </a:solidFill>
                <a:latin typeface="Segoe UI"/>
                <a:cs typeface="Segoe UI"/>
              </a:rPr>
              <a:t>Value </a:t>
            </a:r>
            <a:r>
              <a:rPr dirty="0" sz="2400" spc="-30">
                <a:solidFill>
                  <a:srgbClr val="FFFFFF"/>
                </a:solidFill>
                <a:latin typeface="Segoe UI"/>
                <a:cs typeface="Segoe UI"/>
              </a:rPr>
              <a:t>of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data by the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market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is</a:t>
            </a:r>
            <a:r>
              <a:rPr dirty="0" sz="2400" spc="3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apparent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150">
              <a:latin typeface="Segoe UI"/>
              <a:cs typeface="Segoe U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Practical </a:t>
            </a:r>
            <a:r>
              <a:rPr dirty="0" sz="2400">
                <a:solidFill>
                  <a:srgbClr val="FFFFFF"/>
                </a:solidFill>
                <a:latin typeface="Segoe UI"/>
                <a:cs typeface="Segoe UI"/>
              </a:rPr>
              <a:t>example </a:t>
            </a:r>
            <a:r>
              <a:rPr dirty="0" sz="2400" spc="-10">
                <a:solidFill>
                  <a:srgbClr val="FFFFFF"/>
                </a:solidFill>
                <a:latin typeface="Segoe UI"/>
                <a:cs typeface="Segoe UI"/>
              </a:rPr>
              <a:t>from </a:t>
            </a:r>
            <a:r>
              <a:rPr dirty="0" sz="2400" spc="-15">
                <a:solidFill>
                  <a:srgbClr val="FFFFFF"/>
                </a:solidFill>
                <a:latin typeface="Segoe UI"/>
                <a:cs typeface="Segoe UI"/>
              </a:rPr>
              <a:t>Statistics</a:t>
            </a:r>
            <a:r>
              <a:rPr dirty="0" sz="2400" spc="2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Segoe UI"/>
                <a:cs typeface="Segoe UI"/>
              </a:rPr>
              <a:t>Canada</a:t>
            </a:r>
            <a:endParaRPr sz="2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Valerie Morin (mova@bank-banque-canada.ca) (mova@bank-banque-canada.ca)</dc:creator>
  <dc:subject>Digital@Bank</dc:subject>
  <dc:title>BoC Digital Discovery session - HRLT May 27(draft trying format)</dc:title>
  <dcterms:created xsi:type="dcterms:W3CDTF">2020-08-25T13:49:47Z</dcterms:created>
  <dcterms:modified xsi:type="dcterms:W3CDTF">2020-08-25T13:49:47Z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2020-08-25T00:00:00Z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2020-08-25T00:00:00Z</vt:filetime>
  </property>
</Properties>
</file>