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93" r:id="rId2"/>
    <p:sldId id="481" r:id="rId3"/>
    <p:sldId id="495" r:id="rId4"/>
    <p:sldId id="494" r:id="rId5"/>
    <p:sldId id="496" r:id="rId6"/>
    <p:sldId id="497" r:id="rId7"/>
    <p:sldId id="498" r:id="rId8"/>
    <p:sldId id="499" r:id="rId9"/>
    <p:sldId id="500" r:id="rId10"/>
    <p:sldId id="501" r:id="rId11"/>
    <p:sldId id="503" r:id="rId12"/>
    <p:sldId id="502" r:id="rId13"/>
    <p:sldId id="504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5"/>
    <p:restoredTop sz="85900" autoAdjust="0"/>
  </p:normalViewPr>
  <p:slideViewPr>
    <p:cSldViewPr>
      <p:cViewPr varScale="1">
        <p:scale>
          <a:sx n="62" d="100"/>
          <a:sy n="62" d="100"/>
        </p:scale>
        <p:origin x="1374" y="60"/>
      </p:cViewPr>
      <p:guideLst>
        <p:guide orient="horz" pos="624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597" y="-8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244F99-5A9F-4989-906C-85CA0217F7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B4E1F1-490A-4561-8F05-E77641AFD7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7D8B-57F7-4B52-B324-258F67F7AE40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B9C83-FA4C-41FD-882E-6D6317CD9C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8F7D1-38A7-4C83-8309-F2A293F15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40B35-260C-4321-A363-9F427D7C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10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2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75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4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8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9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4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6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1"/>
            <a:ext cx="6400800" cy="685799"/>
          </a:xfrm>
        </p:spPr>
        <p:txBody>
          <a:bodyPr anchor="t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0188" indent="-22225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7338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ylan.rassier@bea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10600" cy="2133600"/>
          </a:xfrm>
        </p:spPr>
        <p:txBody>
          <a:bodyPr>
            <a:noAutofit/>
          </a:bodyPr>
          <a:lstStyle/>
          <a:p>
            <a:r>
              <a:rPr lang="en-US" b="0" dirty="0"/>
              <a:t>Indicators of Health Care in the </a:t>
            </a:r>
            <a:br>
              <a:rPr lang="en-US" b="0" dirty="0"/>
            </a:br>
            <a:r>
              <a:rPr lang="en-US" b="0" i="1" dirty="0"/>
              <a:t>System of National Accounts</a:t>
            </a:r>
            <a:br>
              <a:rPr lang="en-US" b="0" dirty="0"/>
            </a:br>
            <a:br>
              <a:rPr lang="en-US" b="0" dirty="0"/>
            </a:br>
            <a:r>
              <a:rPr lang="en-US" sz="2400" b="0" dirty="0"/>
              <a:t>Presented by Dylan G. Rassier</a:t>
            </a:r>
            <a:br>
              <a:rPr lang="en-US" sz="3800" b="0" dirty="0"/>
            </a:br>
            <a:endParaRPr lang="en-US" sz="3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029200"/>
            <a:ext cx="8763000" cy="762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IARIW Digital Session on the </a:t>
            </a:r>
            <a:r>
              <a:rPr lang="en-US" sz="2000" i="1" dirty="0"/>
              <a:t>SNA</a:t>
            </a:r>
            <a:r>
              <a:rPr lang="en-US" sz="2000" dirty="0"/>
              <a:t> Update and Related International Standards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August 26, 2020</a:t>
            </a:r>
          </a:p>
        </p:txBody>
      </p:sp>
    </p:spTree>
    <p:extLst>
      <p:ext uri="{BB962C8B-B14F-4D97-AF65-F5344CB8AC3E}">
        <p14:creationId xmlns:p14="http://schemas.microsoft.com/office/powerpoint/2010/main" val="1901960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Unpaid Household Production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Significant role in understanding well-being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Guidance Note on Unpaid Household Activities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Provides definitions and recommendations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Include health care and long-term social care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Cash transfers to households currently included in </a:t>
            </a:r>
            <a:r>
              <a:rPr lang="en-US" sz="2400" i="1" dirty="0"/>
              <a:t>SHA</a:t>
            </a:r>
            <a:r>
              <a:rPr lang="en-US" sz="2400" dirty="0"/>
              <a:t> production boundary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Valuation based on time-use data or administrative data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Include imputed values for unpaid household production of health care </a:t>
            </a:r>
            <a:r>
              <a:rPr lang="en-US" sz="2400" u="sng" dirty="0"/>
              <a:t>and</a:t>
            </a:r>
            <a:r>
              <a:rPr lang="en-US" sz="2400" dirty="0"/>
              <a:t> long-term social care in an </a:t>
            </a:r>
            <a:r>
              <a:rPr lang="en-US" sz="2400" i="1" dirty="0"/>
              <a:t>SNA</a:t>
            </a:r>
            <a:r>
              <a:rPr lang="en-US" sz="2400" dirty="0"/>
              <a:t> extension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3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Indicators</a:t>
            </a:r>
            <a:endParaRPr lang="en-US" sz="2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Embedded in the </a:t>
            </a:r>
            <a:r>
              <a:rPr lang="en-US" sz="2800" i="1" dirty="0"/>
              <a:t>SNA</a:t>
            </a:r>
            <a:r>
              <a:rPr lang="en-US" sz="2800" dirty="0"/>
              <a:t> core framework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Final consumption expenditures with breakdowns by function, provider, and financing schemes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Extensions of the </a:t>
            </a:r>
            <a:r>
              <a:rPr lang="en-US" sz="2800" i="1" dirty="0"/>
              <a:t>SNA</a:t>
            </a:r>
            <a:r>
              <a:rPr lang="en-US" sz="2800" dirty="0"/>
              <a:t> core framework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Physical measures (e.g., employment)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Supplemental classifications of private health insurance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Unpaid household production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Review the </a:t>
            </a:r>
            <a:r>
              <a:rPr lang="en-US" sz="2400" i="1" dirty="0"/>
              <a:t>SHA</a:t>
            </a:r>
            <a:r>
              <a:rPr lang="en-US" sz="2400" dirty="0"/>
              <a:t> for relevant indicators based on final consumption expenditures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Compile a list of relevant indicators based on extensions of the </a:t>
            </a:r>
            <a:r>
              <a:rPr lang="en-US" sz="2400" i="1" dirty="0"/>
              <a:t>SNA</a:t>
            </a:r>
            <a:r>
              <a:rPr lang="en-US" sz="2400" dirty="0"/>
              <a:t> core framework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Changes and Supplements to </a:t>
            </a:r>
            <a:r>
              <a:rPr lang="en-US" sz="2900" i="1" dirty="0"/>
              <a:t>SNA 2008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Primary changes</a:t>
            </a:r>
            <a:endParaRPr lang="en-US" sz="2800" i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Current classifications for </a:t>
            </a:r>
            <a:r>
              <a:rPr lang="en-US" sz="2400" i="1" dirty="0"/>
              <a:t>SHA</a:t>
            </a:r>
            <a:r>
              <a:rPr lang="en-US" sz="2400" dirty="0"/>
              <a:t> functions and providers need to be introduced to the </a:t>
            </a:r>
            <a:r>
              <a:rPr lang="en-US" sz="2400" i="1" dirty="0"/>
              <a:t>SNA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Own-account production of occupational health services that is currently included in compensation of employees should be imputed as secondary output and allocated to intermediate consumption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Primary supplements</a:t>
            </a:r>
            <a:endParaRPr lang="en-US" i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Expand the production boundary to include unpaid household production of health and long-term social care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Compile supplementary supply-use tables for health and long-term social care from </a:t>
            </a:r>
            <a:r>
              <a:rPr lang="en-US" sz="2400" i="1" dirty="0"/>
              <a:t>SNA</a:t>
            </a:r>
            <a:r>
              <a:rPr lang="en-US" sz="2400" dirty="0"/>
              <a:t> core supply-use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2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endParaRPr lang="en-US" sz="2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L="793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Thank you!</a:t>
            </a:r>
          </a:p>
          <a:p>
            <a:pPr marL="7938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793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dylan.rassier@bea.gov</a:t>
            </a:r>
            <a:endParaRPr lang="en-US" dirty="0"/>
          </a:p>
          <a:p>
            <a:pPr marL="7938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Area Group on Health and Social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Ann </a:t>
            </a:r>
            <a:r>
              <a:rPr lang="en-US" sz="2800" dirty="0" err="1"/>
              <a:t>Lisbet</a:t>
            </a:r>
            <a:r>
              <a:rPr lang="en-US" sz="2800" dirty="0"/>
              <a:t> </a:t>
            </a:r>
            <a:r>
              <a:rPr lang="en-US" sz="2800" dirty="0" err="1"/>
              <a:t>Brathaug</a:t>
            </a:r>
            <a:r>
              <a:rPr lang="en-US" sz="2800" dirty="0"/>
              <a:t> (Statistics Norway)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Elisabeth Hopkins (Statistics Sweden)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Ciara O’Shea (Central Statistics Office Ireland)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Paolo </a:t>
            </a:r>
            <a:r>
              <a:rPr lang="en-US" sz="2800" dirty="0" err="1"/>
              <a:t>Passerini</a:t>
            </a:r>
            <a:r>
              <a:rPr lang="en-US" sz="2800" dirty="0"/>
              <a:t> (Eurostat)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Maria </a:t>
            </a:r>
            <a:r>
              <a:rPr lang="en-US" sz="2800" dirty="0" err="1"/>
              <a:t>Pettersson</a:t>
            </a:r>
            <a:r>
              <a:rPr lang="en-US" sz="2800" dirty="0"/>
              <a:t> (Statistics Sweden)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Dylan Rassier (U.S. Bureau of Economic Analysis)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Lisbeth Rivas (International Monetary Fund)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Rachel Soloveichik (U.S. Bureau of Economic Analysis)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7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Consider options for indicators of health care</a:t>
            </a:r>
            <a:endParaRPr lang="en-US" sz="2800" i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Embedded in the </a:t>
            </a:r>
            <a:r>
              <a:rPr lang="en-US" sz="2400" i="1" dirty="0"/>
              <a:t>SNA</a:t>
            </a:r>
            <a:r>
              <a:rPr lang="en-US" sz="2400" dirty="0"/>
              <a:t> core framework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Extensions of the </a:t>
            </a:r>
            <a:r>
              <a:rPr lang="en-US" sz="2400" i="1" dirty="0"/>
              <a:t>SNA</a:t>
            </a:r>
            <a:r>
              <a:rPr lang="en-US" sz="2400" dirty="0"/>
              <a:t> core framework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Options considered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Implementation within the </a:t>
            </a:r>
            <a:r>
              <a:rPr lang="en-US" sz="2400" i="1" dirty="0"/>
              <a:t>SNA</a:t>
            </a:r>
            <a:r>
              <a:rPr lang="en-US" sz="2400" dirty="0"/>
              <a:t> central system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Classifications of final consumption expenditures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Health care products and supply-use tables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Volume measures of health care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Paid long-term social care services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Developments outside the </a:t>
            </a:r>
            <a:r>
              <a:rPr lang="en-US" sz="2400" i="1" dirty="0"/>
              <a:t>SNA</a:t>
            </a:r>
            <a:r>
              <a:rPr lang="en-US" sz="2400" dirty="0"/>
              <a:t> central system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Unpaid household production of care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Changes required to </a:t>
            </a:r>
            <a:r>
              <a:rPr lang="en-US" sz="2800" i="1" dirty="0"/>
              <a:t>SNA 2008</a:t>
            </a:r>
            <a:r>
              <a:rPr lang="en-US" sz="2800" dirty="0"/>
              <a:t> and </a:t>
            </a:r>
            <a:r>
              <a:rPr lang="en-US" sz="2800" i="1" dirty="0"/>
              <a:t>SHA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162800" cy="914400"/>
          </a:xfrm>
        </p:spPr>
        <p:txBody>
          <a:bodyPr>
            <a:normAutofit/>
          </a:bodyPr>
          <a:lstStyle/>
          <a:p>
            <a:r>
              <a:rPr lang="en-US" sz="2900" i="1" dirty="0"/>
              <a:t>A System of Health Accounts 2011 (SHA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Well-developed framework for classifying health expenditures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i="1" dirty="0"/>
              <a:t>“Health accounts provide a systematic description of the financial flows related to the consumption of health care goods and services.”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Foundation for recommendations on health indicators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Three key classifications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Providers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Financing schemes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book">
            <a:extLst>
              <a:ext uri="{FF2B5EF4-FFF2-40B4-BE49-F238E27FC236}">
                <a16:creationId xmlns:a16="http://schemas.microsoft.com/office/drawing/2014/main" id="{5B77FDEC-6341-4DC8-9178-075CFC7D6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2266950" cy="302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95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Primary Differences between </a:t>
            </a:r>
            <a:r>
              <a:rPr lang="en-US" sz="2900" i="1" dirty="0"/>
              <a:t>SNA</a:t>
            </a:r>
            <a:r>
              <a:rPr lang="en-US" sz="2900" dirty="0"/>
              <a:t> and </a:t>
            </a:r>
            <a:r>
              <a:rPr lang="en-US" sz="2900" i="1" dirty="0"/>
              <a:t>SHA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87A51F-FB2E-4528-85C6-BE853D5D1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496111"/>
              </p:ext>
            </p:extLst>
          </p:nvPr>
        </p:nvGraphicFramePr>
        <p:xfrm>
          <a:off x="533393" y="1219197"/>
          <a:ext cx="7917466" cy="468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Worksheet" r:id="rId4" imgW="4524266" imgH="2676632" progId="Excel.Sheet.12">
                  <p:embed/>
                </p:oleObj>
              </mc:Choice>
              <mc:Fallback>
                <p:oleObj name="Worksheet" r:id="rId4" imgW="4524266" imgH="26766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393" y="1219197"/>
                        <a:ext cx="7917466" cy="468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28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Classifications of Health Care – </a:t>
            </a:r>
            <a:r>
              <a:rPr lang="en-US" sz="2900" i="1" dirty="0"/>
              <a:t>SHA</a:t>
            </a:r>
            <a:r>
              <a:rPr lang="en-US" sz="2900" dirty="0"/>
              <a:t> Annex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International Classification of Health Accounts (ICHA)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Functions – final consumption of health care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Sets the boundary for “health care”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Providers – provision of health care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Financing schemes – funding of health care</a:t>
            </a:r>
            <a:endParaRPr lang="en-US" sz="1000" dirty="0"/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COICOP 2018 (division 06)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Reflects restructuring to better align with ICHA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COFOG 1999 (division 07)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Has not been updated to align with COICOP 2018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Update and harmonize ICHA, COICOP, and COFOG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1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Health Care Products – </a:t>
            </a:r>
            <a:r>
              <a:rPr lang="en-US" sz="2900" i="1" dirty="0"/>
              <a:t>SHA</a:t>
            </a:r>
            <a:r>
              <a:rPr lang="en-US" sz="2900" dirty="0"/>
              <a:t> Annex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Definition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i="1" dirty="0"/>
              <a:t>“A health care product is the result of the interaction of capital, </a:t>
            </a:r>
            <a:r>
              <a:rPr lang="en-US" sz="2000" i="1" dirty="0" err="1"/>
              <a:t>labour</a:t>
            </a:r>
            <a:r>
              <a:rPr lang="en-US" sz="2000" i="1" dirty="0"/>
              <a:t>, and entrepreneurship in the production process, which has the primary purpose of improving, maintaining, or preventing deterioration of the health status of persons or mitigating consequences of ill-health.”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Provide policy-relevant detail for supply-use tables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Not all Annex E products have CPC/CPA equivalents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Three 2-digit categories and five 3-digit categories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Lower tier categories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Review, update, and harmonize product classifications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Compile supplementary supply-use table from health accts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Volume Measures of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Measurement methods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Non-market activity:  direct volume (output) approach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Market activity:  deflation approach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Quality adjustment for direct volume measures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Excluded from </a:t>
            </a:r>
            <a:r>
              <a:rPr lang="en-US" sz="2400" i="1" dirty="0"/>
              <a:t>ESA</a:t>
            </a:r>
            <a:r>
              <a:rPr lang="en-US" sz="2400" dirty="0"/>
              <a:t> over concerns of comparability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Included in </a:t>
            </a:r>
            <a:r>
              <a:rPr lang="en-US" sz="2400" i="1" dirty="0"/>
              <a:t>SNA</a:t>
            </a:r>
            <a:r>
              <a:rPr lang="en-US" sz="2400" dirty="0"/>
              <a:t> if measures reflect service provided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Country experiences (Eurostat, UK, U.S.)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Quality adjustment has a meaningful impact on real growth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Continue research on quality of health care and best methods for reflecting quality change in volume measures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6934200" cy="914400"/>
          </a:xfrm>
        </p:spPr>
        <p:txBody>
          <a:bodyPr>
            <a:normAutofit/>
          </a:bodyPr>
          <a:lstStyle/>
          <a:p>
            <a:r>
              <a:rPr lang="en-US" sz="2900" dirty="0"/>
              <a:t>Paid Long-Term Social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895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LTC (health) and LTC (social) kept separate in </a:t>
            </a:r>
            <a:r>
              <a:rPr lang="en-US" sz="2800" i="1" dirty="0"/>
              <a:t>SHA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LTC (health) is within scope of “health care”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LTC (social) is a memorandum item that includes IADL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Line between LTC (health) and LTC (social) is fuzzy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LTC (social) is also important for well-being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Start with LTC (social) in </a:t>
            </a:r>
            <a:r>
              <a:rPr lang="en-US" sz="2400" i="1" dirty="0"/>
              <a:t>SHA 2011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Add child welfare and others as relevant</a:t>
            </a:r>
          </a:p>
          <a:p>
            <a:pPr marL="793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Scope of indicators for well-being should include all health care </a:t>
            </a:r>
            <a:r>
              <a:rPr lang="en-US" sz="2400" u="sng" dirty="0"/>
              <a:t>and</a:t>
            </a:r>
            <a:r>
              <a:rPr lang="en-US" sz="2400" dirty="0"/>
              <a:t> long-term social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0110"/>
      </p:ext>
    </p:extLst>
  </p:cSld>
  <p:clrMapOvr>
    <a:masterClrMapping/>
  </p:clrMapOvr>
</p:sld>
</file>

<file path=ppt/theme/theme1.xml><?xml version="1.0" encoding="utf-8"?>
<a:theme xmlns:a="http://schemas.openxmlformats.org/drawingml/2006/main" name="BEA-PPT-ArtDeco-Style">
  <a:themeElements>
    <a:clrScheme name="BEA-Colors-2016 1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0097A9"/>
      </a:accent2>
      <a:accent3>
        <a:srgbClr val="2DCCD3"/>
      </a:accent3>
      <a:accent4>
        <a:srgbClr val="D86018"/>
      </a:accent4>
      <a:accent5>
        <a:srgbClr val="F2A900"/>
      </a:accent5>
      <a:accent6>
        <a:srgbClr val="9EA2A2"/>
      </a:accent6>
      <a:hlink>
        <a:srgbClr val="6CACE4"/>
      </a:hlink>
      <a:folHlink>
        <a:srgbClr val="B525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BF52633-3455-B44F-8B2F-B841AE4E5D5D}" vid="{D50747F6-7093-5144-936F-CB3C0D1AC7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BEA-PPT-ArtDeco-Style</Template>
  <TotalTime>6426</TotalTime>
  <Words>831</Words>
  <Application>Microsoft Office PowerPoint</Application>
  <PresentationFormat>On-screen Show (4:3)</PresentationFormat>
  <Paragraphs>158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BEA-PPT-ArtDeco-Style</vt:lpstr>
      <vt:lpstr>Worksheet</vt:lpstr>
      <vt:lpstr>Indicators of Health Care in the  System of National Accounts  Presented by Dylan G. Rassier </vt:lpstr>
      <vt:lpstr>Area Group on Health and Social Conditions</vt:lpstr>
      <vt:lpstr>Objective</vt:lpstr>
      <vt:lpstr>A System of Health Accounts 2011 (SHA 2011)</vt:lpstr>
      <vt:lpstr>Primary Differences between SNA and SHA</vt:lpstr>
      <vt:lpstr>Classifications of Health Care – SHA Annex A</vt:lpstr>
      <vt:lpstr>Health Care Products – SHA Annex E</vt:lpstr>
      <vt:lpstr>Volume Measures of Health Care</vt:lpstr>
      <vt:lpstr>Paid Long-Term Social Care</vt:lpstr>
      <vt:lpstr>Unpaid Household Production of Care</vt:lpstr>
      <vt:lpstr>Indicators</vt:lpstr>
      <vt:lpstr>Changes and Supplements to SNA 2008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Measuring the Digital Economy</dc:title>
  <dc:creator>Windows User</dc:creator>
  <cp:lastModifiedBy>Rassier, Dylan</cp:lastModifiedBy>
  <cp:revision>380</cp:revision>
  <cp:lastPrinted>2019-08-29T15:28:19Z</cp:lastPrinted>
  <dcterms:created xsi:type="dcterms:W3CDTF">2016-10-20T23:03:47Z</dcterms:created>
  <dcterms:modified xsi:type="dcterms:W3CDTF">2020-08-19T13:41:37Z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