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4"/>
  </p:sldMasterIdLst>
  <p:notesMasterIdLst>
    <p:notesMasterId r:id="rId46"/>
  </p:notesMasterIdLst>
  <p:handoutMasterIdLst>
    <p:handoutMasterId r:id="rId47"/>
  </p:handoutMasterIdLst>
  <p:sldIdLst>
    <p:sldId id="256" r:id="rId5"/>
    <p:sldId id="318" r:id="rId6"/>
    <p:sldId id="364" r:id="rId7"/>
    <p:sldId id="332" r:id="rId8"/>
    <p:sldId id="359" r:id="rId9"/>
    <p:sldId id="358" r:id="rId10"/>
    <p:sldId id="348" r:id="rId11"/>
    <p:sldId id="349" r:id="rId12"/>
    <p:sldId id="360" r:id="rId13"/>
    <p:sldId id="361" r:id="rId14"/>
    <p:sldId id="362" r:id="rId15"/>
    <p:sldId id="350" r:id="rId16"/>
    <p:sldId id="351" r:id="rId17"/>
    <p:sldId id="365" r:id="rId18"/>
    <p:sldId id="352" r:id="rId19"/>
    <p:sldId id="321" r:id="rId20"/>
    <p:sldId id="323" r:id="rId21"/>
    <p:sldId id="324" r:id="rId22"/>
    <p:sldId id="325" r:id="rId23"/>
    <p:sldId id="326" r:id="rId24"/>
    <p:sldId id="363" r:id="rId25"/>
    <p:sldId id="320" r:id="rId26"/>
    <p:sldId id="322" r:id="rId27"/>
    <p:sldId id="328" r:id="rId28"/>
    <p:sldId id="329" r:id="rId29"/>
    <p:sldId id="368" r:id="rId30"/>
    <p:sldId id="369" r:id="rId31"/>
    <p:sldId id="370" r:id="rId32"/>
    <p:sldId id="371" r:id="rId33"/>
    <p:sldId id="366" r:id="rId34"/>
    <p:sldId id="353" r:id="rId35"/>
    <p:sldId id="372" r:id="rId36"/>
    <p:sldId id="354" r:id="rId37"/>
    <p:sldId id="355" r:id="rId38"/>
    <p:sldId id="373" r:id="rId39"/>
    <p:sldId id="356" r:id="rId40"/>
    <p:sldId id="374" r:id="rId41"/>
    <p:sldId id="375" r:id="rId42"/>
    <p:sldId id="357" r:id="rId43"/>
    <p:sldId id="376" r:id="rId44"/>
    <p:sldId id="258" r:id="rId45"/>
  </p:sldIdLst>
  <p:sldSz cx="9144000" cy="6858000" type="screen4x3"/>
  <p:notesSz cx="6807200" cy="9906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5601" userDrawn="1">
          <p15:clr>
            <a:srgbClr val="A4A3A4"/>
          </p15:clr>
        </p15:guide>
        <p15:guide id="3" pos="159" userDrawn="1">
          <p15:clr>
            <a:srgbClr val="A4A3A4"/>
          </p15:clr>
        </p15:guide>
        <p15:guide id="4" orient="horz" pos="119" userDrawn="1">
          <p15:clr>
            <a:srgbClr val="A4A3A4"/>
          </p15:clr>
        </p15:guide>
        <p15:guide id="5" orient="horz" pos="4201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79F"/>
    <a:srgbClr val="007AC9"/>
    <a:srgbClr val="85CEFF"/>
    <a:srgbClr val="001D77"/>
    <a:srgbClr val="000000"/>
    <a:srgbClr val="8BD0FF"/>
    <a:srgbClr val="F0AB00"/>
    <a:srgbClr val="BB0A30"/>
    <a:srgbClr val="A3DAFF"/>
    <a:srgbClr val="7DC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86369" autoAdjust="0"/>
  </p:normalViewPr>
  <p:slideViewPr>
    <p:cSldViewPr>
      <p:cViewPr varScale="1">
        <p:scale>
          <a:sx n="93" d="100"/>
          <a:sy n="93" d="100"/>
        </p:scale>
        <p:origin x="-534" y="-108"/>
      </p:cViewPr>
      <p:guideLst>
        <p:guide orient="horz" pos="2160"/>
        <p:guide orient="horz" pos="119"/>
        <p:guide orient="horz" pos="4201"/>
        <p:guide pos="5601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7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MFP contribution to GO growth adjusted to GVA growth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against MFP contribution to GVA growth straight</a:t>
            </a:r>
            <a:r>
              <a:rPr lang="pl-PL" baseline="0"/>
              <a:t>forward</a:t>
            </a:r>
            <a:endParaRPr lang="pl-PL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7091477301415619E-2"/>
          <c:y val="0.16719044027994107"/>
          <c:w val="0.94648337368223845"/>
          <c:h val="0.7634908293460924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Arkusz1!$B$10</c:f>
              <c:strCache>
                <c:ptCount val="1"/>
                <c:pt idx="0">
                  <c:v>MFP contribution to GO growth adjusted to GVA growth</c:v>
                </c:pt>
              </c:strCache>
            </c:strRef>
          </c:tx>
          <c:cat>
            <c:numRef>
              <c:f>'MFP (GO vs GVA)'!$Y$4:$AJ$4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'MFP (GO vs GVA)'!$DT$5:$EE$5</c:f>
              <c:numCache>
                <c:formatCode>0.00</c:formatCode>
                <c:ptCount val="12"/>
                <c:pt idx="0">
                  <c:v>0.36602113092665661</c:v>
                </c:pt>
                <c:pt idx="1">
                  <c:v>2.5570458180892657</c:v>
                </c:pt>
                <c:pt idx="2">
                  <c:v>1.1099320668026558</c:v>
                </c:pt>
                <c:pt idx="3">
                  <c:v>0.9132328877858602</c:v>
                </c:pt>
                <c:pt idx="4">
                  <c:v>0.81899891218906418</c:v>
                </c:pt>
                <c:pt idx="5">
                  <c:v>0.86996723860446468</c:v>
                </c:pt>
                <c:pt idx="6">
                  <c:v>1.326695695015421</c:v>
                </c:pt>
                <c:pt idx="7">
                  <c:v>-0.64170898326719916</c:v>
                </c:pt>
                <c:pt idx="8">
                  <c:v>-1.2628131656663812</c:v>
                </c:pt>
                <c:pt idx="9">
                  <c:v>-0.69545299607757183</c:v>
                </c:pt>
                <c:pt idx="10">
                  <c:v>1.2296789895325997</c:v>
                </c:pt>
                <c:pt idx="11">
                  <c:v>0.4621803772099139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Arkusz1!$B$11</c:f>
              <c:strCache>
                <c:ptCount val="1"/>
                <c:pt idx="0">
                  <c:v>MFP contribution to GVA growth straightforward</c:v>
                </c:pt>
              </c:strCache>
            </c:strRef>
          </c:tx>
          <c:cat>
            <c:numRef>
              <c:f>'MFP (GO vs GVA)'!$Y$4:$AJ$4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'MFP (GO vs GVA)'!$EF$5:$EQ$5</c:f>
              <c:numCache>
                <c:formatCode>0.00</c:formatCode>
                <c:ptCount val="12"/>
                <c:pt idx="0">
                  <c:v>1.2177061599249897</c:v>
                </c:pt>
                <c:pt idx="1">
                  <c:v>3.3030001896097074</c:v>
                </c:pt>
                <c:pt idx="2">
                  <c:v>1.6929665782332428</c:v>
                </c:pt>
                <c:pt idx="3">
                  <c:v>1.096147743927</c:v>
                </c:pt>
                <c:pt idx="4">
                  <c:v>0.80569297943309426</c:v>
                </c:pt>
                <c:pt idx="5">
                  <c:v>1.3834621378445791</c:v>
                </c:pt>
                <c:pt idx="6">
                  <c:v>1.3266955310920057</c:v>
                </c:pt>
                <c:pt idx="7">
                  <c:v>-0.62660152101610589</c:v>
                </c:pt>
                <c:pt idx="8">
                  <c:v>-1.1924618943947116</c:v>
                </c:pt>
                <c:pt idx="9">
                  <c:v>-0.78019047702978273</c:v>
                </c:pt>
                <c:pt idx="10">
                  <c:v>1.2282456509532791</c:v>
                </c:pt>
                <c:pt idx="11">
                  <c:v>0.54866867509186057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960192"/>
        <c:axId val="68134016"/>
      </c:lineChart>
      <c:catAx>
        <c:axId val="6796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8134016"/>
        <c:crosses val="autoZero"/>
        <c:auto val="1"/>
        <c:lblAlgn val="ctr"/>
        <c:lblOffset val="100"/>
        <c:noMultiLvlLbl val="0"/>
      </c:catAx>
      <c:valAx>
        <c:axId val="68134016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67960192"/>
        <c:crossesAt val="1"/>
        <c:crossBetween val="between"/>
      </c:valAx>
    </c:plotArea>
    <c:legend>
      <c:legendPos val="r"/>
      <c:layout>
        <c:manualLayout>
          <c:xMode val="edge"/>
          <c:yMode val="edge"/>
          <c:x val="0.48297247782206315"/>
          <c:y val="0.20459125316863172"/>
          <c:w val="0.40873141447936628"/>
          <c:h val="0.21276158571990628"/>
        </c:manualLayout>
      </c:layout>
      <c:overlay val="1"/>
      <c:spPr>
        <a:solidFill>
          <a:schemeClr val="bg1"/>
        </a:solidFill>
      </c:spPr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MFP contribution to GO growth adjusted to GVA growth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against MFP contribution to GVA growth straight</a:t>
            </a:r>
            <a:r>
              <a:rPr lang="pl-PL" baseline="0"/>
              <a:t>forward</a:t>
            </a:r>
            <a:endParaRPr lang="pl-PL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7091477301415619E-2"/>
          <c:y val="0.16719044027994107"/>
          <c:w val="0.94648337368223845"/>
          <c:h val="0.7634908293460924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Arkusz1!$B$10</c:f>
              <c:strCache>
                <c:ptCount val="1"/>
                <c:pt idx="0">
                  <c:v>MFP contribution to GO growth adjusted to GVA growth</c:v>
                </c:pt>
              </c:strCache>
            </c:strRef>
          </c:tx>
          <c:cat>
            <c:numRef>
              <c:f>'MFP (GO vs GVA)'!$Y$4:$AJ$4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'MFP (GO vs GVA)'!$DT$5:$EE$5</c:f>
              <c:numCache>
                <c:formatCode>0.00</c:formatCode>
                <c:ptCount val="12"/>
                <c:pt idx="0">
                  <c:v>0.36602113092665661</c:v>
                </c:pt>
                <c:pt idx="1">
                  <c:v>2.5570458180892657</c:v>
                </c:pt>
                <c:pt idx="2">
                  <c:v>1.1099320668026558</c:v>
                </c:pt>
                <c:pt idx="3">
                  <c:v>0.9132328877858602</c:v>
                </c:pt>
                <c:pt idx="4">
                  <c:v>0.81899891218906418</c:v>
                </c:pt>
                <c:pt idx="5">
                  <c:v>0.86996723860446468</c:v>
                </c:pt>
                <c:pt idx="6">
                  <c:v>1.326695695015421</c:v>
                </c:pt>
                <c:pt idx="7">
                  <c:v>-0.64170898326719916</c:v>
                </c:pt>
                <c:pt idx="8">
                  <c:v>-1.2628131656663812</c:v>
                </c:pt>
                <c:pt idx="9">
                  <c:v>-0.69545299607757183</c:v>
                </c:pt>
                <c:pt idx="10">
                  <c:v>1.2296789895325997</c:v>
                </c:pt>
                <c:pt idx="11">
                  <c:v>0.4621803772099139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Arkusz1!$B$11</c:f>
              <c:strCache>
                <c:ptCount val="1"/>
                <c:pt idx="0">
                  <c:v>MFP contribution to GVA growth straightforward</c:v>
                </c:pt>
              </c:strCache>
            </c:strRef>
          </c:tx>
          <c:cat>
            <c:numRef>
              <c:f>'MFP (GO vs GVA)'!$Y$4:$AJ$4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'MFP (GO vs GVA)'!$EF$5:$EQ$5</c:f>
              <c:numCache>
                <c:formatCode>0.00</c:formatCode>
                <c:ptCount val="12"/>
                <c:pt idx="0">
                  <c:v>1.2177061599249897</c:v>
                </c:pt>
                <c:pt idx="1">
                  <c:v>3.3030001896097074</c:v>
                </c:pt>
                <c:pt idx="2">
                  <c:v>1.6929665782332428</c:v>
                </c:pt>
                <c:pt idx="3">
                  <c:v>1.096147743927</c:v>
                </c:pt>
                <c:pt idx="4">
                  <c:v>0.80569297943309426</c:v>
                </c:pt>
                <c:pt idx="5">
                  <c:v>1.3834621378445791</c:v>
                </c:pt>
                <c:pt idx="6">
                  <c:v>1.3266955310920057</c:v>
                </c:pt>
                <c:pt idx="7">
                  <c:v>-0.62660152101610589</c:v>
                </c:pt>
                <c:pt idx="8">
                  <c:v>-1.1924618943947116</c:v>
                </c:pt>
                <c:pt idx="9">
                  <c:v>-0.78019047702978273</c:v>
                </c:pt>
                <c:pt idx="10">
                  <c:v>1.2282456509532791</c:v>
                </c:pt>
                <c:pt idx="11">
                  <c:v>0.54866867509186057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957504"/>
        <c:axId val="67959040"/>
      </c:lineChart>
      <c:catAx>
        <c:axId val="67957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7959040"/>
        <c:crosses val="autoZero"/>
        <c:auto val="1"/>
        <c:lblAlgn val="ctr"/>
        <c:lblOffset val="100"/>
        <c:noMultiLvlLbl val="0"/>
      </c:catAx>
      <c:valAx>
        <c:axId val="67959040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67957504"/>
        <c:crossesAt val="1"/>
        <c:crossBetween val="between"/>
      </c:valAx>
    </c:plotArea>
    <c:legend>
      <c:legendPos val="r"/>
      <c:layout>
        <c:manualLayout>
          <c:xMode val="edge"/>
          <c:yMode val="edge"/>
          <c:x val="0.48297247782206315"/>
          <c:y val="0.20459125316863172"/>
          <c:w val="0.40873141447936628"/>
          <c:h val="0.21276158571990628"/>
        </c:manualLayout>
      </c:layout>
      <c:overlay val="1"/>
      <c:spPr>
        <a:solidFill>
          <a:schemeClr val="bg1"/>
        </a:solidFill>
      </c:spPr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MFP contribution to GO growth adjusted to GVA growth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against MFP contribution to GVA growth straight</a:t>
            </a:r>
            <a:r>
              <a:rPr lang="pl-PL" baseline="0"/>
              <a:t>forward</a:t>
            </a:r>
            <a:endParaRPr lang="pl-PL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7091477301415619E-2"/>
          <c:y val="0.16719044027994107"/>
          <c:w val="0.94648337368223845"/>
          <c:h val="0.7634908293460924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Arkusz1!$B$10</c:f>
              <c:strCache>
                <c:ptCount val="1"/>
                <c:pt idx="0">
                  <c:v>MFP contribution to GO growth adjusted to GVA growth</c:v>
                </c:pt>
              </c:strCache>
            </c:strRef>
          </c:tx>
          <c:cat>
            <c:numRef>
              <c:f>'MFP (GO vs GVA)'!$Y$4:$AJ$4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'MFP (GO vs GVA)'!$DT$5:$EE$5</c:f>
              <c:numCache>
                <c:formatCode>0.00</c:formatCode>
                <c:ptCount val="12"/>
                <c:pt idx="0">
                  <c:v>0.36602113092665661</c:v>
                </c:pt>
                <c:pt idx="1">
                  <c:v>2.5570458180892657</c:v>
                </c:pt>
                <c:pt idx="2">
                  <c:v>1.1099320668026558</c:v>
                </c:pt>
                <c:pt idx="3">
                  <c:v>0.9132328877858602</c:v>
                </c:pt>
                <c:pt idx="4">
                  <c:v>0.81899891218906418</c:v>
                </c:pt>
                <c:pt idx="5">
                  <c:v>0.86996723860446468</c:v>
                </c:pt>
                <c:pt idx="6">
                  <c:v>1.326695695015421</c:v>
                </c:pt>
                <c:pt idx="7">
                  <c:v>-0.64170898326719916</c:v>
                </c:pt>
                <c:pt idx="8">
                  <c:v>-1.2628131656663812</c:v>
                </c:pt>
                <c:pt idx="9">
                  <c:v>-0.69545299607757183</c:v>
                </c:pt>
                <c:pt idx="10">
                  <c:v>1.2296789895325997</c:v>
                </c:pt>
                <c:pt idx="11">
                  <c:v>0.4621803772099139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Arkusz1!$B$11</c:f>
              <c:strCache>
                <c:ptCount val="1"/>
                <c:pt idx="0">
                  <c:v>MFP contribution to GVA growth straightforward</c:v>
                </c:pt>
              </c:strCache>
            </c:strRef>
          </c:tx>
          <c:cat>
            <c:numRef>
              <c:f>'MFP (GO vs GVA)'!$Y$4:$AJ$4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'MFP (GO vs GVA)'!$EF$5:$EQ$5</c:f>
              <c:numCache>
                <c:formatCode>0.00</c:formatCode>
                <c:ptCount val="12"/>
                <c:pt idx="0">
                  <c:v>1.2177061599249897</c:v>
                </c:pt>
                <c:pt idx="1">
                  <c:v>3.3030001896097074</c:v>
                </c:pt>
                <c:pt idx="2">
                  <c:v>1.6929665782332428</c:v>
                </c:pt>
                <c:pt idx="3">
                  <c:v>1.096147743927</c:v>
                </c:pt>
                <c:pt idx="4">
                  <c:v>0.80569297943309426</c:v>
                </c:pt>
                <c:pt idx="5">
                  <c:v>1.3834621378445791</c:v>
                </c:pt>
                <c:pt idx="6">
                  <c:v>1.3266955310920057</c:v>
                </c:pt>
                <c:pt idx="7">
                  <c:v>-0.62660152101610589</c:v>
                </c:pt>
                <c:pt idx="8">
                  <c:v>-1.1924618943947116</c:v>
                </c:pt>
                <c:pt idx="9">
                  <c:v>-0.78019047702978273</c:v>
                </c:pt>
                <c:pt idx="10">
                  <c:v>1.2282456509532791</c:v>
                </c:pt>
                <c:pt idx="11">
                  <c:v>0.54866867509186057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192384"/>
        <c:axId val="120278400"/>
      </c:lineChart>
      <c:catAx>
        <c:axId val="120192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0278400"/>
        <c:crosses val="autoZero"/>
        <c:auto val="1"/>
        <c:lblAlgn val="ctr"/>
        <c:lblOffset val="100"/>
        <c:noMultiLvlLbl val="0"/>
      </c:catAx>
      <c:valAx>
        <c:axId val="120278400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120192384"/>
        <c:crossesAt val="1"/>
        <c:crossBetween val="between"/>
      </c:valAx>
    </c:plotArea>
    <c:legend>
      <c:legendPos val="r"/>
      <c:layout>
        <c:manualLayout>
          <c:xMode val="edge"/>
          <c:yMode val="edge"/>
          <c:x val="0.48297247782206315"/>
          <c:y val="0.20459125316863172"/>
          <c:w val="0.40873141447936628"/>
          <c:h val="0.21276158571990628"/>
        </c:manualLayout>
      </c:layout>
      <c:overlay val="1"/>
      <c:spPr>
        <a:solidFill>
          <a:schemeClr val="bg1"/>
        </a:solidFill>
      </c:spPr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0.44902</cdr:x>
      <cdr:y>0.7261</cdr:y>
    </cdr:from>
    <cdr:to>
      <cdr:x>0.58497</cdr:x>
      <cdr:y>0.82199</cdr:y>
    </cdr:to>
    <cdr:cxnSp macro="">
      <cdr:nvCxnSpPr>
        <cdr:cNvPr id="3" name="Łącznik prosty ze strzałką 2"/>
        <cdr:cNvCxnSpPr/>
      </cdr:nvCxnSpPr>
      <cdr:spPr>
        <a:xfrm xmlns:a="http://schemas.openxmlformats.org/drawingml/2006/main" flipV="1">
          <a:off x="3804989" y="3816523"/>
          <a:ext cx="1152128" cy="504056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0.44902</cdr:x>
      <cdr:y>0.7261</cdr:y>
    </cdr:from>
    <cdr:to>
      <cdr:x>0.58497</cdr:x>
      <cdr:y>0.82199</cdr:y>
    </cdr:to>
    <cdr:cxnSp macro="">
      <cdr:nvCxnSpPr>
        <cdr:cNvPr id="3" name="Łącznik prosty ze strzałką 2"/>
        <cdr:cNvCxnSpPr/>
      </cdr:nvCxnSpPr>
      <cdr:spPr>
        <a:xfrm xmlns:a="http://schemas.openxmlformats.org/drawingml/2006/main" flipV="1">
          <a:off x="3804989" y="3816523"/>
          <a:ext cx="1152128" cy="504056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028A0-F9FC-4C9F-A119-690A98602FDA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6038" y="940911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8D900-6D0C-4807-8C95-CD28CF91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3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90C24-295B-4A9F-BA7C-AF2689817961}" type="datetimeFigureOut">
              <a:rPr lang="pl-PL" smtClean="0"/>
              <a:t>2019-08-27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1238250"/>
            <a:ext cx="44577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0720" y="4767262"/>
            <a:ext cx="544576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978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5838" y="9408981"/>
            <a:ext cx="294978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1351D-2E30-4B65-A3A0-1D82E46C47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1853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1351D-2E30-4B65-A3A0-1D82E46C47D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861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1591" y="6129338"/>
            <a:ext cx="7470409" cy="539662"/>
          </a:xfrm>
          <a:prstGeom prst="rect">
            <a:avLst/>
          </a:prstGeom>
        </p:spPr>
        <p:txBody>
          <a:bodyPr vert="horz" lIns="0" tIns="45720" rIns="91440" bIns="45720" rtlCol="0" anchor="ctr" anchorCtr="0"/>
          <a:lstStyle>
            <a:lvl1pPr algn="l">
              <a:defRPr sz="14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pl-PL" dirty="0" smtClean="0"/>
              <a:t>Warszawa</a:t>
            </a:r>
            <a:endParaRPr lang="pl-PL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70002" y="6129424"/>
            <a:ext cx="864000" cy="539575"/>
          </a:xfrm>
          <a:prstGeom prst="rect">
            <a:avLst/>
          </a:prstGeom>
        </p:spPr>
        <p:txBody>
          <a:bodyPr vert="horz" lIns="0" tIns="45720" rIns="36000" bIns="45720" rtlCol="0" anchor="ctr" anchorCtr="0"/>
          <a:lstStyle>
            <a:lvl1pPr algn="r">
              <a:defRPr sz="14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pPr algn="l"/>
            <a:r>
              <a:rPr lang="pl-PL" dirty="0" smtClean="0"/>
              <a:t>02.01.2018</a:t>
            </a:r>
            <a:endParaRPr lang="pl-PL" dirty="0"/>
          </a:p>
        </p:txBody>
      </p:sp>
      <p:sp>
        <p:nvSpPr>
          <p:cNvPr id="8" name="Dane autora"/>
          <p:cNvSpPr>
            <a:spLocks noGrp="1"/>
          </p:cNvSpPr>
          <p:nvPr>
            <p:ph type="body" sz="quarter" idx="14" hasCustomPrompt="1"/>
          </p:nvPr>
        </p:nvSpPr>
        <p:spPr>
          <a:xfrm>
            <a:off x="252413" y="4689474"/>
            <a:ext cx="8639175" cy="1439526"/>
          </a:xfrm>
        </p:spPr>
        <p:txBody>
          <a:bodyPr>
            <a:normAutofit/>
          </a:bodyPr>
          <a:lstStyle>
            <a:lvl1pPr marL="342882" indent="-342882">
              <a:buFont typeface="Arial" panose="020B0604020202020204" pitchFamily="34" charset="0"/>
              <a:buNone/>
              <a:defRPr lang="pl-PL" sz="2000" kern="1200" dirty="0" smtClean="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</a:lstStyle>
          <a:p>
            <a:pPr marL="0" lvl="0" indent="0" algn="l" defTabSz="91435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l-PL" dirty="0" smtClean="0"/>
              <a:t>Dane autora</a:t>
            </a:r>
          </a:p>
        </p:txBody>
      </p:sp>
      <p:sp>
        <p:nvSpPr>
          <p:cNvPr id="7" name="Podtytuł prezentacji"/>
          <p:cNvSpPr>
            <a:spLocks noGrp="1"/>
          </p:cNvSpPr>
          <p:nvPr>
            <p:ph type="body" sz="quarter" idx="13" hasCustomPrompt="1"/>
          </p:nvPr>
        </p:nvSpPr>
        <p:spPr>
          <a:xfrm>
            <a:off x="252001" y="3428999"/>
            <a:ext cx="8639588" cy="1080499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err="1" smtClean="0"/>
              <a:t>Poddtytuł</a:t>
            </a:r>
            <a:r>
              <a:rPr lang="pl-PL" dirty="0" smtClean="0"/>
              <a:t> prezentacji</a:t>
            </a:r>
            <a:endParaRPr lang="pl-PL" dirty="0"/>
          </a:p>
        </p:txBody>
      </p:sp>
      <p:sp>
        <p:nvSpPr>
          <p:cNvPr id="6" name="Tytuł prezentacji"/>
          <p:cNvSpPr>
            <a:spLocks noGrp="1"/>
          </p:cNvSpPr>
          <p:nvPr>
            <p:ph type="title" hasCustomPrompt="1"/>
          </p:nvPr>
        </p:nvSpPr>
        <p:spPr>
          <a:xfrm>
            <a:off x="251653" y="1089025"/>
            <a:ext cx="8639175" cy="2160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Tytuł prezentacji</a:t>
            </a:r>
            <a:endParaRPr lang="pl-PL" dirty="0"/>
          </a:p>
        </p:txBody>
      </p:sp>
      <p:pic>
        <p:nvPicPr>
          <p:cNvPr id="17" name="Logo StatisticsPoland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3" y="188913"/>
            <a:ext cx="2215588" cy="540000"/>
          </a:xfrm>
          <a:prstGeom prst="rect">
            <a:avLst/>
          </a:prstGeom>
        </p:spPr>
      </p:pic>
      <p:pic>
        <p:nvPicPr>
          <p:cNvPr id="9" name="Logo 100 lat GU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2" y="189327"/>
            <a:ext cx="2374811" cy="540000"/>
          </a:xfrm>
          <a:prstGeom prst="rect">
            <a:avLst/>
          </a:prstGeom>
        </p:spPr>
      </p:pic>
      <p:sp>
        <p:nvSpPr>
          <p:cNvPr id="2" name="Prostokąt 1"/>
          <p:cNvSpPr/>
          <p:nvPr userDrawn="1"/>
        </p:nvSpPr>
        <p:spPr>
          <a:xfrm>
            <a:off x="8532440" y="6237312"/>
            <a:ext cx="72008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1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opka"/>
          <p:cNvSpPr txBox="1"/>
          <p:nvPr userDrawn="1"/>
        </p:nvSpPr>
        <p:spPr>
          <a:xfrm>
            <a:off x="7452000" y="6245449"/>
            <a:ext cx="1080000" cy="307777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 smtClean="0"/>
              <a:t>stat.gov.pl</a:t>
            </a:r>
          </a:p>
        </p:txBody>
      </p:sp>
      <p:pic>
        <p:nvPicPr>
          <p:cNvPr id="15" name="Logo StatisticsPoland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6129338"/>
            <a:ext cx="2215588" cy="540000"/>
          </a:xfrm>
          <a:prstGeom prst="rect">
            <a:avLst/>
          </a:prstGeom>
        </p:spPr>
      </p:pic>
      <p:pic>
        <p:nvPicPr>
          <p:cNvPr id="7" name="Logo 100 lat GU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129001"/>
            <a:ext cx="2374811" cy="540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2413" y="1089025"/>
            <a:ext cx="8639175" cy="5040313"/>
          </a:xfrm>
        </p:spPr>
        <p:txBody>
          <a:bodyPr anchor="ctr" anchorCtr="0"/>
          <a:lstStyle>
            <a:lvl1pPr marL="228589" indent="-22858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85766" indent="-228589">
              <a:buFont typeface="Fira Sans" panose="020B0503050000020004" pitchFamily="34" charset="0"/>
              <a:buChar char="·"/>
              <a:defRPr>
                <a:solidFill>
                  <a:schemeClr val="tx1"/>
                </a:solidFill>
              </a:defRPr>
            </a:lvl2pPr>
            <a:lvl3pPr marL="1142942" indent="-228589">
              <a:buFont typeface="Fira Sans" panose="020B0503050000020004" pitchFamily="34" charset="0"/>
              <a:buChar char="·"/>
              <a:defRPr>
                <a:solidFill>
                  <a:schemeClr val="tx1"/>
                </a:solidFill>
              </a:defRPr>
            </a:lvl3pPr>
            <a:lvl4pPr marL="1600120" indent="-228589">
              <a:buFont typeface="Fira Sans" panose="020B0503050000020004" pitchFamily="34" charset="0"/>
              <a:buChar char="·"/>
              <a:defRPr>
                <a:solidFill>
                  <a:schemeClr val="tx1"/>
                </a:solidFill>
              </a:defRPr>
            </a:lvl4pPr>
            <a:lvl5pPr marL="2057298" indent="-228589">
              <a:buFont typeface="Fira Sans" panose="020B0503050000020004" pitchFamily="34" charset="0"/>
              <a:buChar char="·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2413" y="188913"/>
            <a:ext cx="8639175" cy="720000"/>
          </a:xfrm>
        </p:spPr>
        <p:txBody>
          <a:bodyPr/>
          <a:lstStyle>
            <a:lvl1pPr>
              <a:defRPr>
                <a:solidFill>
                  <a:srgbClr val="001377"/>
                </a:solidFill>
                <a:latin typeface="Fira Sans SemiBold" panose="020B0603050000020004" pitchFamily="34" charset="0"/>
                <a:ea typeface="Fira Sans SemiBold" panose="020B0603050000020004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3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 mod="1">
    <p:ext uri="{DCECCB84-F9BA-43D5-87BE-67443E8EF086}">
      <p15:sldGuideLst xmlns="" xmlns:p15="http://schemas.microsoft.com/office/powerpoint/2012/main">
        <p15:guide id="1" orient="horz" pos="43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opka końcowa"/>
          <p:cNvSpPr txBox="1"/>
          <p:nvPr userDrawn="1"/>
        </p:nvSpPr>
        <p:spPr>
          <a:xfrm>
            <a:off x="252413" y="6249384"/>
            <a:ext cx="1079999" cy="307777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 smtClean="0"/>
              <a:t>stat.gov.pl</a:t>
            </a:r>
          </a:p>
        </p:txBody>
      </p:sp>
      <p:sp>
        <p:nvSpPr>
          <p:cNvPr id="11" name="Dane autora"/>
          <p:cNvSpPr>
            <a:spLocks noGrp="1"/>
          </p:cNvSpPr>
          <p:nvPr>
            <p:ph type="body" sz="quarter" idx="14" hasCustomPrompt="1"/>
          </p:nvPr>
        </p:nvSpPr>
        <p:spPr>
          <a:xfrm>
            <a:off x="252413" y="4689474"/>
            <a:ext cx="8639175" cy="1439526"/>
          </a:xfrm>
        </p:spPr>
        <p:txBody>
          <a:bodyPr>
            <a:normAutofit/>
          </a:bodyPr>
          <a:lstStyle>
            <a:lvl1pPr marL="342882" indent="-342882">
              <a:buFont typeface="Arial" panose="020B0604020202020204" pitchFamily="34" charset="0"/>
              <a:buNone/>
              <a:defRPr lang="pl-PL" sz="2000" kern="1200" dirty="0" smtClean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</a:lstStyle>
          <a:p>
            <a:pPr marL="0" lvl="0" indent="0" algn="l" defTabSz="91435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l-PL" dirty="0" smtClean="0"/>
              <a:t>Dane autora</a:t>
            </a:r>
          </a:p>
        </p:txBody>
      </p:sp>
      <p:sp>
        <p:nvSpPr>
          <p:cNvPr id="10" name="Dodatkowe informacje"/>
          <p:cNvSpPr>
            <a:spLocks noGrp="1"/>
          </p:cNvSpPr>
          <p:nvPr>
            <p:ph type="body" sz="quarter" idx="13" hasCustomPrompt="1"/>
          </p:nvPr>
        </p:nvSpPr>
        <p:spPr>
          <a:xfrm>
            <a:off x="252001" y="3428999"/>
            <a:ext cx="8639588" cy="1080499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 smtClean="0"/>
              <a:t>Dodatkowe informacje</a:t>
            </a:r>
          </a:p>
        </p:txBody>
      </p:sp>
      <p:sp>
        <p:nvSpPr>
          <p:cNvPr id="9" name="Więcej na: stat.gov.pl"/>
          <p:cNvSpPr>
            <a:spLocks noGrp="1"/>
          </p:cNvSpPr>
          <p:nvPr>
            <p:ph type="title" hasCustomPrompt="1"/>
          </p:nvPr>
        </p:nvSpPr>
        <p:spPr>
          <a:xfrm>
            <a:off x="251653" y="1089025"/>
            <a:ext cx="8639175" cy="2160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dirty="0" smtClean="0"/>
              <a:t>Więcej informacji: stat.gov.pl</a:t>
            </a:r>
          </a:p>
        </p:txBody>
      </p:sp>
      <p:pic>
        <p:nvPicPr>
          <p:cNvPr id="16" name="Logo StatisticsPoland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188913"/>
            <a:ext cx="2215588" cy="540000"/>
          </a:xfrm>
          <a:prstGeom prst="rect">
            <a:avLst/>
          </a:prstGeom>
        </p:spPr>
      </p:pic>
      <p:pic>
        <p:nvPicPr>
          <p:cNvPr id="8" name="Logo 100 lat GU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2" y="189327"/>
            <a:ext cx="237481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opka"/>
          <p:cNvSpPr>
            <a:spLocks noGrp="1"/>
          </p:cNvSpPr>
          <p:nvPr>
            <p:ph type="ftr" sz="quarter" idx="3"/>
          </p:nvPr>
        </p:nvSpPr>
        <p:spPr>
          <a:xfrm>
            <a:off x="7632000" y="6129338"/>
            <a:ext cx="954392" cy="540088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1400"/>
            </a:lvl1pPr>
          </a:lstStyle>
          <a:p>
            <a:r>
              <a:rPr lang="pl-PL" dirty="0" smtClean="0"/>
              <a:t>stat.gov.pl</a:t>
            </a:r>
            <a:endParaRPr lang="pl-PL" dirty="0"/>
          </a:p>
        </p:txBody>
      </p:sp>
      <p:sp>
        <p:nvSpPr>
          <p:cNvPr id="10" name="Numer slajdu"/>
          <p:cNvSpPr txBox="1">
            <a:spLocks/>
          </p:cNvSpPr>
          <p:nvPr userDrawn="1"/>
        </p:nvSpPr>
        <p:spPr>
          <a:xfrm>
            <a:off x="8676000" y="6273000"/>
            <a:ext cx="576000" cy="252000"/>
          </a:xfrm>
          <a:prstGeom prst="flowChartTerminator">
            <a:avLst/>
          </a:prstGeom>
          <a:solidFill>
            <a:srgbClr val="2C2276"/>
          </a:solidFill>
        </p:spPr>
        <p:txBody>
          <a:bodyPr vert="horz" lIns="36000" tIns="45720" rIns="25200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Fira Sans SemiBold" panose="020B06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7FC74E-4485-49A2-BB8C-3F11C6A1A0FF}" type="slidenum">
              <a:rPr lang="pl-PL" smtClean="0"/>
              <a:pPr algn="r"/>
              <a:t>‹#›</a:t>
            </a:fld>
            <a:endParaRPr lang="pl-PL" sz="1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3" y="1089000"/>
            <a:ext cx="8639175" cy="5040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0002" y="6129424"/>
            <a:ext cx="864000" cy="539575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4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pPr algn="l"/>
            <a:r>
              <a:rPr lang="pl-PL" dirty="0" smtClean="0"/>
              <a:t>02.01.2018</a:t>
            </a:r>
            <a:endParaRPr lang="pl-PL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3" y="188913"/>
            <a:ext cx="8639175" cy="720000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34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2C2276"/>
          </a:solidFill>
          <a:latin typeface="Fira Sans SemiBold" panose="020B0603050000020004" pitchFamily="34" charset="0"/>
          <a:ea typeface="Fira Sans SemiBold" panose="020B0603050000020004" pitchFamily="34" charset="0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2C2276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rgbClr val="2C2276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rgbClr val="2C2276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rgbClr val="2C2276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rgbClr val="2C2276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1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159" userDrawn="1">
          <p15:clr>
            <a:srgbClr val="F26B43"/>
          </p15:clr>
        </p15:guide>
        <p15:guide id="4" pos="5601" userDrawn="1">
          <p15:clr>
            <a:srgbClr val="F26B43"/>
          </p15:clr>
        </p15:guide>
        <p15:guide id="5" orient="horz" pos="686" userDrawn="1">
          <p15:clr>
            <a:srgbClr val="F26B43"/>
          </p15:clr>
        </p15:guide>
        <p15:guide id="6" orient="horz" pos="1480" userDrawn="1">
          <p15:clr>
            <a:srgbClr val="F26B43"/>
          </p15:clr>
        </p15:guide>
        <p15:guide id="8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stat.gov.pl/en/experimental-statistics/klems-economic-productivity-accounts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251653" y="1413015"/>
            <a:ext cx="8639175" cy="2952089"/>
          </a:xfrm>
        </p:spPr>
        <p:txBody>
          <a:bodyPr anchor="t">
            <a:norm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smtClean="0"/>
              <a:t>Evidence</a:t>
            </a:r>
            <a:br>
              <a:rPr lang="en-US" sz="3200" dirty="0" smtClean="0"/>
            </a:br>
            <a:r>
              <a:rPr lang="en-US" sz="3100" dirty="0" smtClean="0"/>
              <a:t>for Middle-Income Trap Non-occurrence</a:t>
            </a:r>
            <a:br>
              <a:rPr lang="en-US" sz="3100" dirty="0" smtClean="0"/>
            </a:br>
            <a:r>
              <a:rPr lang="en-US" sz="3100" dirty="0" smtClean="0"/>
              <a:t>in the Light</a:t>
            </a:r>
            <a:br>
              <a:rPr lang="en-US" sz="3100" dirty="0" smtClean="0"/>
            </a:br>
            <a:r>
              <a:rPr lang="en-US" sz="3100" dirty="0" smtClean="0"/>
              <a:t>of KLEMS Growth Accounting in Poland</a:t>
            </a:r>
            <a:endParaRPr lang="en-US" sz="31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85363" y="4365104"/>
            <a:ext cx="8713076" cy="122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700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Dariusz Kotlewski - Warsaw School of Economics and Statistics Poland</a:t>
            </a:r>
          </a:p>
          <a:p>
            <a:pPr>
              <a:lnSpc>
                <a:spcPct val="150000"/>
              </a:lnSpc>
            </a:pPr>
            <a:r>
              <a:rPr lang="en-US" sz="1700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and</a:t>
            </a:r>
          </a:p>
          <a:p>
            <a:pPr>
              <a:lnSpc>
                <a:spcPct val="150000"/>
              </a:lnSpc>
            </a:pPr>
            <a:r>
              <a:rPr lang="en-US" sz="1700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Mirosław Błażej – Statistics Poland</a:t>
            </a:r>
            <a:endParaRPr lang="en-US" sz="1700" b="1" dirty="0" smtClean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4294967295"/>
          </p:nvPr>
        </p:nvSpPr>
        <p:spPr>
          <a:xfrm>
            <a:off x="189186" y="6237311"/>
            <a:ext cx="8631286" cy="484165"/>
          </a:xfrm>
        </p:spPr>
        <p:txBody>
          <a:bodyPr/>
          <a:lstStyle/>
          <a:p>
            <a:pPr algn="l"/>
            <a:r>
              <a:rPr lang="en-US" sz="1400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IARIW-HSE International Conference – Moscow, 17-18 September 2019</a:t>
            </a:r>
            <a:endParaRPr lang="en-US" sz="1400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2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1200"/>
              </a:spcAft>
              <a:buFont typeface="Wingdings" pitchFamily="2" charset="2"/>
              <a:buChar char="Ø"/>
            </a:pPr>
            <a:endParaRPr lang="pl-PL" sz="2000" dirty="0" smtClean="0">
              <a:cs typeface="Times New Roman" pitchFamily="18" charset="0"/>
            </a:endParaRPr>
          </a:p>
          <a:p>
            <a:pPr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dirty="0" smtClean="0">
                <a:cs typeface="Times New Roman" pitchFamily="18" charset="0"/>
              </a:rPr>
              <a:t>Total </a:t>
            </a:r>
            <a:r>
              <a:rPr lang="en-US" sz="2000" dirty="0" err="1">
                <a:cs typeface="Times New Roman" pitchFamily="18" charset="0"/>
              </a:rPr>
              <a:t>labour</a:t>
            </a:r>
            <a:r>
              <a:rPr lang="en-US" sz="2000" dirty="0">
                <a:cs typeface="Times New Roman" pitchFamily="18" charset="0"/>
              </a:rPr>
              <a:t> market structure by industries (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14</a:t>
            </a:r>
            <a:r>
              <a:rPr lang="en-US" sz="2000" dirty="0">
                <a:cs typeface="Times New Roman" pitchFamily="18" charset="0"/>
              </a:rPr>
              <a:t>)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used as a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proportion to adjust upwards </a:t>
            </a:r>
            <a:r>
              <a:rPr lang="en-US" sz="2000" dirty="0">
                <a:cs typeface="Times New Roman" pitchFamily="18" charset="0"/>
              </a:rPr>
              <a:t>the full matrix structure of the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Z-12 survey</a:t>
            </a:r>
            <a:r>
              <a:rPr lang="en-US" sz="2000" dirty="0">
                <a:cs typeface="Times New Roman" pitchFamily="18" charset="0"/>
              </a:rPr>
              <a:t>:</a:t>
            </a:r>
          </a:p>
          <a:p>
            <a:pPr marL="0" indent="0" algn="just">
              <a:spcAft>
                <a:spcPts val="1200"/>
              </a:spcAft>
              <a:buNone/>
            </a:pPr>
            <a:endParaRPr lang="en-US" sz="2000" dirty="0" smtClean="0">
              <a:cs typeface="Times New Roman" pitchFamily="18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US" sz="2000" dirty="0">
              <a:cs typeface="Times New Roman" pitchFamily="18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US" sz="2000" dirty="0">
              <a:cs typeface="Times New Roman" pitchFamily="18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US" sz="2000" dirty="0">
              <a:cs typeface="Times New Roman" pitchFamily="18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US" sz="2000" dirty="0">
              <a:cs typeface="Times New Roman" pitchFamily="18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r>
              <a:rPr lang="en-US" sz="2000" dirty="0" smtClean="0">
                <a:cs typeface="Times New Roman" pitchFamily="18" charset="0"/>
              </a:rPr>
              <a:t>64 Eurostat transmission tables</a:t>
            </a:r>
            <a:r>
              <a:rPr lang="pl-PL" sz="2000" dirty="0" smtClean="0">
                <a:cs typeface="Times New Roman" pitchFamily="18" charset="0"/>
              </a:rPr>
              <a:t> </a:t>
            </a:r>
            <a:r>
              <a:rPr lang="en-US" sz="2000" dirty="0" smtClean="0">
                <a:cs typeface="Times New Roman" pitchFamily="18" charset="0"/>
              </a:rPr>
              <a:t>aggregations → 14 NACE-1/NACE-2 </a:t>
            </a:r>
            <a:r>
              <a:rPr lang="en-US" sz="2000" dirty="0" err="1" smtClean="0">
                <a:cs typeface="Times New Roman" pitchFamily="18" charset="0"/>
              </a:rPr>
              <a:t>labour</a:t>
            </a:r>
            <a:r>
              <a:rPr lang="en-US" sz="2000" dirty="0" smtClean="0">
                <a:cs typeface="Times New Roman" pitchFamily="18" charset="0"/>
              </a:rPr>
              <a:t> market corresponding aggregations</a:t>
            </a:r>
          </a:p>
          <a:p>
            <a:endParaRPr lang="en-US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Part I   Basic methodology and specific issues :</a:t>
            </a:r>
            <a:endParaRPr lang="en-US" dirty="0"/>
          </a:p>
        </p:txBody>
      </p:sp>
      <p:grpSp>
        <p:nvGrpSpPr>
          <p:cNvPr id="28" name="Grupa 27"/>
          <p:cNvGrpSpPr/>
          <p:nvPr/>
        </p:nvGrpSpPr>
        <p:grpSpPr>
          <a:xfrm>
            <a:off x="757836" y="2235928"/>
            <a:ext cx="6797739" cy="2623301"/>
            <a:chOff x="899592" y="2598710"/>
            <a:chExt cx="6797739" cy="2623301"/>
          </a:xfrm>
        </p:grpSpPr>
        <p:grpSp>
          <p:nvGrpSpPr>
            <p:cNvPr id="29" name="Grupa 28"/>
            <p:cNvGrpSpPr/>
            <p:nvPr/>
          </p:nvGrpSpPr>
          <p:grpSpPr>
            <a:xfrm>
              <a:off x="1679926" y="2814154"/>
              <a:ext cx="6017405" cy="2157727"/>
              <a:chOff x="1557827" y="4367617"/>
              <a:chExt cx="6017405" cy="2157727"/>
            </a:xfrm>
          </p:grpSpPr>
          <p:sp>
            <p:nvSpPr>
              <p:cNvPr id="36" name="Prostokąt 35"/>
              <p:cNvSpPr/>
              <p:nvPr/>
            </p:nvSpPr>
            <p:spPr>
              <a:xfrm>
                <a:off x="1905498" y="4422335"/>
                <a:ext cx="157088" cy="210300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pl-PL" sz="1400" dirty="0" smtClean="0"/>
                  <a:t>64</a:t>
                </a:r>
                <a:endParaRPr lang="pl-PL" sz="1400" dirty="0"/>
              </a:p>
            </p:txBody>
          </p:sp>
          <p:sp>
            <p:nvSpPr>
              <p:cNvPr id="37" name="Prostokąt 36"/>
              <p:cNvSpPr/>
              <p:nvPr/>
            </p:nvSpPr>
            <p:spPr>
              <a:xfrm>
                <a:off x="2651722" y="4995513"/>
                <a:ext cx="144016" cy="914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pl-PL" sz="1400" dirty="0" smtClean="0"/>
                  <a:t>14/14</a:t>
                </a:r>
                <a:endParaRPr lang="pl-PL" sz="1400" dirty="0"/>
              </a:p>
            </p:txBody>
          </p:sp>
          <p:sp>
            <p:nvSpPr>
              <p:cNvPr id="38" name="Prostokąt 37"/>
              <p:cNvSpPr/>
              <p:nvPr/>
            </p:nvSpPr>
            <p:spPr>
              <a:xfrm>
                <a:off x="3371802" y="4995513"/>
                <a:ext cx="936104" cy="914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Mnożenie 38"/>
              <p:cNvSpPr/>
              <p:nvPr/>
            </p:nvSpPr>
            <p:spPr>
              <a:xfrm>
                <a:off x="2903770" y="5272713"/>
                <a:ext cx="360000" cy="36000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ole tekstowe 39"/>
              <p:cNvSpPr txBox="1"/>
              <p:nvPr/>
            </p:nvSpPr>
            <p:spPr>
              <a:xfrm>
                <a:off x="3256040" y="5331526"/>
                <a:ext cx="400110" cy="275075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pl-PL" sz="1400" b="1" dirty="0"/>
                  <a:t>1</a:t>
                </a:r>
                <a:r>
                  <a:rPr lang="pl-PL" sz="1400" b="1" dirty="0" smtClean="0"/>
                  <a:t>4</a:t>
                </a:r>
                <a:endParaRPr lang="pl-PL" sz="1400" b="1" dirty="0"/>
              </a:p>
            </p:txBody>
          </p:sp>
          <p:sp>
            <p:nvSpPr>
              <p:cNvPr id="41" name="pole tekstowe 40"/>
              <p:cNvSpPr txBox="1"/>
              <p:nvPr/>
            </p:nvSpPr>
            <p:spPr>
              <a:xfrm>
                <a:off x="3667199" y="472755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b="1" dirty="0" smtClean="0"/>
                  <a:t>18</a:t>
                </a:r>
                <a:endParaRPr lang="pl-PL" sz="1400" b="1" dirty="0"/>
              </a:p>
            </p:txBody>
          </p:sp>
          <p:sp>
            <p:nvSpPr>
              <p:cNvPr id="42" name="Równa się 41"/>
              <p:cNvSpPr/>
              <p:nvPr/>
            </p:nvSpPr>
            <p:spPr>
              <a:xfrm>
                <a:off x="4451922" y="5277313"/>
                <a:ext cx="360000" cy="360000"/>
              </a:xfrm>
              <a:prstGeom prst="mathEqua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Prostokąt 42"/>
              <p:cNvSpPr/>
              <p:nvPr/>
            </p:nvSpPr>
            <p:spPr>
              <a:xfrm>
                <a:off x="4941058" y="5009330"/>
                <a:ext cx="963070" cy="9144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4" name="pole tekstowe 43"/>
              <p:cNvSpPr txBox="1"/>
              <p:nvPr/>
            </p:nvSpPr>
            <p:spPr>
              <a:xfrm>
                <a:off x="4847006" y="5369636"/>
                <a:ext cx="400110" cy="275075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pl-PL" sz="1400" b="1" dirty="0"/>
                  <a:t>1</a:t>
                </a:r>
                <a:r>
                  <a:rPr lang="pl-PL" sz="1400" b="1" dirty="0" smtClean="0"/>
                  <a:t>4</a:t>
                </a:r>
                <a:endParaRPr lang="pl-PL" sz="1400" b="1" dirty="0"/>
              </a:p>
            </p:txBody>
          </p:sp>
          <p:sp>
            <p:nvSpPr>
              <p:cNvPr id="45" name="pole tekstowe 44"/>
              <p:cNvSpPr txBox="1"/>
              <p:nvPr/>
            </p:nvSpPr>
            <p:spPr>
              <a:xfrm>
                <a:off x="5238889" y="4761614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b="1" dirty="0" smtClean="0"/>
                  <a:t>18</a:t>
                </a:r>
                <a:endParaRPr lang="pl-PL" sz="1400" b="1" dirty="0"/>
              </a:p>
            </p:txBody>
          </p:sp>
          <p:sp>
            <p:nvSpPr>
              <p:cNvPr id="46" name="Strzałka w prawo 45"/>
              <p:cNvSpPr/>
              <p:nvPr/>
            </p:nvSpPr>
            <p:spPr>
              <a:xfrm>
                <a:off x="2208657" y="5362712"/>
                <a:ext cx="360000" cy="1800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7" name="pole tekstowe 46"/>
              <p:cNvSpPr txBox="1"/>
              <p:nvPr/>
            </p:nvSpPr>
            <p:spPr>
              <a:xfrm>
                <a:off x="1557827" y="4521505"/>
                <a:ext cx="400110" cy="195945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Eurostat transmission</a:t>
                </a:r>
                <a:endParaRPr lang="pl-PL" sz="1400" dirty="0"/>
              </a:p>
            </p:txBody>
          </p:sp>
          <p:sp>
            <p:nvSpPr>
              <p:cNvPr id="48" name="Strzałka w prawo 47"/>
              <p:cNvSpPr/>
              <p:nvPr/>
            </p:nvSpPr>
            <p:spPr>
              <a:xfrm>
                <a:off x="6108106" y="5382654"/>
                <a:ext cx="360000" cy="180000"/>
              </a:xfrm>
              <a:prstGeom prst="right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rgbClr val="00B050"/>
                  </a:solidFill>
                </a:endParaRPr>
              </a:p>
            </p:txBody>
          </p:sp>
          <p:sp>
            <p:nvSpPr>
              <p:cNvPr id="49" name="Prostokąt 48"/>
              <p:cNvSpPr/>
              <p:nvPr/>
            </p:nvSpPr>
            <p:spPr>
              <a:xfrm>
                <a:off x="6612162" y="4620757"/>
                <a:ext cx="963070" cy="168856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0" name="pole tekstowe 49"/>
              <p:cNvSpPr txBox="1"/>
              <p:nvPr/>
            </p:nvSpPr>
            <p:spPr>
              <a:xfrm>
                <a:off x="6517432" y="5382654"/>
                <a:ext cx="400110" cy="275075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pl-PL" sz="1400" b="1" dirty="0" smtClean="0"/>
                  <a:t>34</a:t>
                </a:r>
                <a:endParaRPr lang="pl-PL" sz="1400" b="1" dirty="0"/>
              </a:p>
            </p:txBody>
          </p:sp>
          <p:sp>
            <p:nvSpPr>
              <p:cNvPr id="51" name="pole tekstowe 50"/>
              <p:cNvSpPr txBox="1"/>
              <p:nvPr/>
            </p:nvSpPr>
            <p:spPr>
              <a:xfrm>
                <a:off x="6917542" y="4367617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b="1" dirty="0" smtClean="0"/>
                  <a:t>18</a:t>
                </a:r>
                <a:endParaRPr lang="pl-PL" sz="1400" b="1" dirty="0"/>
              </a:p>
            </p:txBody>
          </p:sp>
          <p:sp>
            <p:nvSpPr>
              <p:cNvPr id="52" name="Prostokąt 51"/>
              <p:cNvSpPr/>
              <p:nvPr/>
            </p:nvSpPr>
            <p:spPr>
              <a:xfrm>
                <a:off x="3779912" y="5495636"/>
                <a:ext cx="509390" cy="40462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400" b="1" dirty="0" smtClean="0"/>
                  <a:t>Z-12</a:t>
                </a:r>
                <a:endParaRPr lang="pl-PL" sz="1400" b="1" dirty="0"/>
              </a:p>
            </p:txBody>
          </p:sp>
        </p:grpSp>
        <p:cxnSp>
          <p:nvCxnSpPr>
            <p:cNvPr id="30" name="Łącznik prosty ze strzałką 29"/>
            <p:cNvCxnSpPr/>
            <p:nvPr/>
          </p:nvCxnSpPr>
          <p:spPr>
            <a:xfrm flipV="1">
              <a:off x="2510756" y="4083850"/>
              <a:ext cx="0" cy="1124934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Łącznik prostoliniowy 30"/>
            <p:cNvCxnSpPr/>
            <p:nvPr/>
          </p:nvCxnSpPr>
          <p:spPr>
            <a:xfrm>
              <a:off x="899592" y="5208784"/>
              <a:ext cx="3384376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Łącznik prosty ze strzałką 31"/>
            <p:cNvCxnSpPr/>
            <p:nvPr/>
          </p:nvCxnSpPr>
          <p:spPr>
            <a:xfrm>
              <a:off x="3205869" y="2636912"/>
              <a:ext cx="0" cy="8790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Łącznik prostoliniowy 32"/>
            <p:cNvCxnSpPr/>
            <p:nvPr/>
          </p:nvCxnSpPr>
          <p:spPr>
            <a:xfrm>
              <a:off x="1879981" y="2636912"/>
              <a:ext cx="26940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pole tekstowe 33"/>
            <p:cNvSpPr txBox="1"/>
            <p:nvPr/>
          </p:nvSpPr>
          <p:spPr>
            <a:xfrm>
              <a:off x="3223417" y="4852679"/>
              <a:ext cx="1109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Stage one</a:t>
              </a:r>
              <a:endParaRPr lang="pl-PL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pole tekstowe 34"/>
            <p:cNvSpPr txBox="1"/>
            <p:nvPr/>
          </p:nvSpPr>
          <p:spPr>
            <a:xfrm>
              <a:off x="3495126" y="2598710"/>
              <a:ext cx="1112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Stage two</a:t>
              </a:r>
              <a:endParaRPr lang="pl-PL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2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algn="just">
              <a:spcAft>
                <a:spcPts val="1800"/>
              </a:spcAft>
              <a:buFont typeface="Wingdings" pitchFamily="2" charset="2"/>
              <a:buChar char="Ø"/>
            </a:pPr>
            <a:endParaRPr lang="pl-PL" sz="2000" dirty="0" smtClean="0">
              <a:cs typeface="Times New Roman" pitchFamily="18" charset="0"/>
            </a:endParaRPr>
          </a:p>
          <a:p>
            <a:pPr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dirty="0" smtClean="0">
                <a:cs typeface="Times New Roman" pitchFamily="18" charset="0"/>
              </a:rPr>
              <a:t>Total </a:t>
            </a:r>
            <a:r>
              <a:rPr lang="en-US" sz="2000" dirty="0" err="1">
                <a:cs typeface="Times New Roman" pitchFamily="18" charset="0"/>
              </a:rPr>
              <a:t>labour</a:t>
            </a:r>
            <a:r>
              <a:rPr lang="en-US" sz="2000" dirty="0">
                <a:cs typeface="Times New Roman" pitchFamily="18" charset="0"/>
              </a:rPr>
              <a:t> market structure by industries (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14</a:t>
            </a:r>
            <a:r>
              <a:rPr lang="en-US" sz="2000" dirty="0">
                <a:cs typeface="Times New Roman" pitchFamily="18" charset="0"/>
              </a:rPr>
              <a:t>)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used as a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proportion to adjust upwards </a:t>
            </a:r>
            <a:r>
              <a:rPr lang="en-US" sz="2000" dirty="0">
                <a:cs typeface="Times New Roman" pitchFamily="18" charset="0"/>
              </a:rPr>
              <a:t>the full matrix structure of the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Z-12 survey</a:t>
            </a:r>
            <a:r>
              <a:rPr lang="en-US" sz="2000" dirty="0">
                <a:cs typeface="Times New Roman" pitchFamily="18" charset="0"/>
              </a:rPr>
              <a:t>:</a:t>
            </a:r>
          </a:p>
          <a:p>
            <a:endParaRPr lang="en-US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Part I   Basic methodology and specific issues :</a:t>
            </a:r>
            <a:endParaRPr lang="en-US" dirty="0"/>
          </a:p>
        </p:txBody>
      </p:sp>
      <p:grpSp>
        <p:nvGrpSpPr>
          <p:cNvPr id="28" name="Grupa 27"/>
          <p:cNvGrpSpPr/>
          <p:nvPr/>
        </p:nvGrpSpPr>
        <p:grpSpPr>
          <a:xfrm>
            <a:off x="1679926" y="2598710"/>
            <a:ext cx="6017405" cy="2909954"/>
            <a:chOff x="1679926" y="2598710"/>
            <a:chExt cx="6017405" cy="2909954"/>
          </a:xfrm>
        </p:grpSpPr>
        <p:cxnSp>
          <p:nvCxnSpPr>
            <p:cNvPr id="29" name="Łącznik prosty ze strzałką 28"/>
            <p:cNvCxnSpPr/>
            <p:nvPr/>
          </p:nvCxnSpPr>
          <p:spPr>
            <a:xfrm flipV="1">
              <a:off x="6410205" y="4346801"/>
              <a:ext cx="0" cy="5806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Łącznik prostoliniowy 29"/>
            <p:cNvCxnSpPr/>
            <p:nvPr/>
          </p:nvCxnSpPr>
          <p:spPr>
            <a:xfrm flipH="1">
              <a:off x="2330756" y="4927497"/>
              <a:ext cx="407944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a 30"/>
            <p:cNvGrpSpPr/>
            <p:nvPr/>
          </p:nvGrpSpPr>
          <p:grpSpPr>
            <a:xfrm>
              <a:off x="1679926" y="2598710"/>
              <a:ext cx="6017405" cy="2909954"/>
              <a:chOff x="1679926" y="2598710"/>
              <a:chExt cx="6017405" cy="2909954"/>
            </a:xfrm>
          </p:grpSpPr>
          <p:sp>
            <p:nvSpPr>
              <p:cNvPr id="33" name="pole tekstowe 32"/>
              <p:cNvSpPr txBox="1"/>
              <p:nvPr/>
            </p:nvSpPr>
            <p:spPr>
              <a:xfrm>
                <a:off x="2341922" y="4985444"/>
                <a:ext cx="44037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The </a:t>
                </a:r>
                <a:r>
                  <a:rPr lang="en-US" sz="1400" b="1" dirty="0" smtClean="0">
                    <a:solidFill>
                      <a:srgbClr val="00B050"/>
                    </a:solidFill>
                  </a:rPr>
                  <a:t>correct structure </a:t>
                </a:r>
                <a:r>
                  <a:rPr lang="en-US" sz="1400" dirty="0" smtClean="0"/>
                  <a:t>enlarged to </a:t>
                </a:r>
                <a:r>
                  <a:rPr lang="en-US" sz="1400" b="1" dirty="0" smtClean="0">
                    <a:solidFill>
                      <a:srgbClr val="00B050"/>
                    </a:solidFill>
                  </a:rPr>
                  <a:t>EU KLEMS 34 industries</a:t>
                </a:r>
              </a:p>
              <a:p>
                <a:r>
                  <a:rPr lang="en-US" sz="1400" dirty="0" smtClean="0"/>
                  <a:t>thanks to Eurostat transmission </a:t>
                </a:r>
                <a:r>
                  <a:rPr lang="en-US" sz="1400" b="1" dirty="0" smtClean="0">
                    <a:solidFill>
                      <a:srgbClr val="00B050"/>
                    </a:solidFill>
                  </a:rPr>
                  <a:t>64</a:t>
                </a:r>
                <a:r>
                  <a:rPr lang="en-US" sz="1400" dirty="0" smtClean="0"/>
                  <a:t> industries structure</a:t>
                </a:r>
                <a:endParaRPr lang="pl-PL" sz="1400" dirty="0"/>
              </a:p>
            </p:txBody>
          </p:sp>
          <p:grpSp>
            <p:nvGrpSpPr>
              <p:cNvPr id="34" name="Grupa 33"/>
              <p:cNvGrpSpPr/>
              <p:nvPr/>
            </p:nvGrpSpPr>
            <p:grpSpPr>
              <a:xfrm>
                <a:off x="1679926" y="2598710"/>
                <a:ext cx="6017405" cy="2373171"/>
                <a:chOff x="1679926" y="2598710"/>
                <a:chExt cx="6017405" cy="2373171"/>
              </a:xfrm>
            </p:grpSpPr>
            <p:grpSp>
              <p:nvGrpSpPr>
                <p:cNvPr id="35" name="Grupa 34"/>
                <p:cNvGrpSpPr/>
                <p:nvPr/>
              </p:nvGrpSpPr>
              <p:grpSpPr>
                <a:xfrm>
                  <a:off x="1679926" y="2814154"/>
                  <a:ext cx="6017405" cy="2157727"/>
                  <a:chOff x="1679926" y="2814154"/>
                  <a:chExt cx="6017405" cy="2157727"/>
                </a:xfrm>
              </p:grpSpPr>
              <p:sp>
                <p:nvSpPr>
                  <p:cNvPr id="39" name="Prostokąt 38"/>
                  <p:cNvSpPr/>
                  <p:nvPr/>
                </p:nvSpPr>
                <p:spPr>
                  <a:xfrm>
                    <a:off x="2027597" y="2868872"/>
                    <a:ext cx="157088" cy="2103009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algn="ctr"/>
                    <a:r>
                      <a:rPr lang="pl-PL" sz="1400" dirty="0" smtClean="0"/>
                      <a:t>64</a:t>
                    </a:r>
                    <a:endParaRPr lang="pl-PL" sz="1400" dirty="0"/>
                  </a:p>
                </p:txBody>
              </p:sp>
              <p:sp>
                <p:nvSpPr>
                  <p:cNvPr id="40" name="Prostokąt 39"/>
                  <p:cNvSpPr/>
                  <p:nvPr/>
                </p:nvSpPr>
                <p:spPr>
                  <a:xfrm>
                    <a:off x="2773821" y="3442050"/>
                    <a:ext cx="144016" cy="9144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algn="ctr"/>
                    <a:r>
                      <a:rPr lang="pl-PL" sz="1400" dirty="0" smtClean="0"/>
                      <a:t>14/14</a:t>
                    </a:r>
                    <a:endParaRPr lang="pl-PL" sz="1400" dirty="0"/>
                  </a:p>
                </p:txBody>
              </p:sp>
              <p:sp>
                <p:nvSpPr>
                  <p:cNvPr id="41" name="Prostokąt 40"/>
                  <p:cNvSpPr/>
                  <p:nvPr/>
                </p:nvSpPr>
                <p:spPr>
                  <a:xfrm>
                    <a:off x="3493901" y="3442050"/>
                    <a:ext cx="936104" cy="9144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42" name="Mnożenie 41"/>
                  <p:cNvSpPr/>
                  <p:nvPr/>
                </p:nvSpPr>
                <p:spPr>
                  <a:xfrm>
                    <a:off x="3025869" y="3719250"/>
                    <a:ext cx="360000" cy="360000"/>
                  </a:xfrm>
                  <a:prstGeom prst="mathMultiply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43" name="pole tekstowe 42"/>
                  <p:cNvSpPr txBox="1"/>
                  <p:nvPr/>
                </p:nvSpPr>
                <p:spPr>
                  <a:xfrm>
                    <a:off x="3378139" y="3778063"/>
                    <a:ext cx="400110" cy="275075"/>
                  </a:xfrm>
                  <a:prstGeom prst="rect">
                    <a:avLst/>
                  </a:prstGeom>
                  <a:noFill/>
                </p:spPr>
                <p:txBody>
                  <a:bodyPr vert="vert270" wrap="none" rtlCol="0">
                    <a:spAutoFit/>
                  </a:bodyPr>
                  <a:lstStyle/>
                  <a:p>
                    <a:r>
                      <a:rPr lang="pl-PL" sz="1400" b="1" dirty="0"/>
                      <a:t>1</a:t>
                    </a:r>
                    <a:r>
                      <a:rPr lang="pl-PL" sz="1400" b="1" dirty="0" smtClean="0"/>
                      <a:t>4</a:t>
                    </a:r>
                    <a:endParaRPr lang="pl-PL" sz="1400" b="1" dirty="0"/>
                  </a:p>
                </p:txBody>
              </p:sp>
              <p:sp>
                <p:nvSpPr>
                  <p:cNvPr id="44" name="pole tekstowe 43"/>
                  <p:cNvSpPr txBox="1"/>
                  <p:nvPr/>
                </p:nvSpPr>
                <p:spPr>
                  <a:xfrm>
                    <a:off x="3789298" y="3174089"/>
                    <a:ext cx="36740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pl-PL" sz="1400" b="1" dirty="0" smtClean="0"/>
                      <a:t>18</a:t>
                    </a:r>
                    <a:endParaRPr lang="pl-PL" sz="1400" b="1" dirty="0"/>
                  </a:p>
                </p:txBody>
              </p:sp>
              <p:sp>
                <p:nvSpPr>
                  <p:cNvPr id="45" name="Równa się 44"/>
                  <p:cNvSpPr/>
                  <p:nvPr/>
                </p:nvSpPr>
                <p:spPr>
                  <a:xfrm>
                    <a:off x="4574021" y="3723850"/>
                    <a:ext cx="360000" cy="360000"/>
                  </a:xfrm>
                  <a:prstGeom prst="mathEqual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" name="Prostokąt 45"/>
                  <p:cNvSpPr/>
                  <p:nvPr/>
                </p:nvSpPr>
                <p:spPr>
                  <a:xfrm>
                    <a:off x="5063157" y="3455867"/>
                    <a:ext cx="963070" cy="914400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47" name="pole tekstowe 46"/>
                  <p:cNvSpPr txBox="1"/>
                  <p:nvPr/>
                </p:nvSpPr>
                <p:spPr>
                  <a:xfrm>
                    <a:off x="4969105" y="3816173"/>
                    <a:ext cx="400110" cy="275075"/>
                  </a:xfrm>
                  <a:prstGeom prst="rect">
                    <a:avLst/>
                  </a:prstGeom>
                  <a:noFill/>
                </p:spPr>
                <p:txBody>
                  <a:bodyPr vert="vert270" wrap="none" rtlCol="0">
                    <a:spAutoFit/>
                  </a:bodyPr>
                  <a:lstStyle/>
                  <a:p>
                    <a:r>
                      <a:rPr lang="pl-PL" sz="1400" b="1" dirty="0"/>
                      <a:t>1</a:t>
                    </a:r>
                    <a:r>
                      <a:rPr lang="pl-PL" sz="1400" b="1" dirty="0" smtClean="0"/>
                      <a:t>4</a:t>
                    </a:r>
                    <a:endParaRPr lang="pl-PL" sz="1400" b="1" dirty="0"/>
                  </a:p>
                </p:txBody>
              </p:sp>
              <p:sp>
                <p:nvSpPr>
                  <p:cNvPr id="48" name="pole tekstowe 47"/>
                  <p:cNvSpPr txBox="1"/>
                  <p:nvPr/>
                </p:nvSpPr>
                <p:spPr>
                  <a:xfrm>
                    <a:off x="5360988" y="3208151"/>
                    <a:ext cx="36740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pl-PL" sz="1400" b="1" dirty="0" smtClean="0"/>
                      <a:t>18</a:t>
                    </a:r>
                    <a:endParaRPr lang="pl-PL" sz="1400" b="1" dirty="0"/>
                  </a:p>
                </p:txBody>
              </p:sp>
              <p:sp>
                <p:nvSpPr>
                  <p:cNvPr id="49" name="Strzałka w prawo 48"/>
                  <p:cNvSpPr/>
                  <p:nvPr/>
                </p:nvSpPr>
                <p:spPr>
                  <a:xfrm>
                    <a:off x="2330756" y="3809249"/>
                    <a:ext cx="360000" cy="180000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50" name="pole tekstowe 49"/>
                  <p:cNvSpPr txBox="1"/>
                  <p:nvPr/>
                </p:nvSpPr>
                <p:spPr>
                  <a:xfrm>
                    <a:off x="1679926" y="2968042"/>
                    <a:ext cx="400110" cy="1959455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Eurostat transmission</a:t>
                    </a:r>
                    <a:endParaRPr lang="pl-PL" sz="1400" dirty="0"/>
                  </a:p>
                </p:txBody>
              </p:sp>
              <p:sp>
                <p:nvSpPr>
                  <p:cNvPr id="51" name="Strzałka w prawo 50"/>
                  <p:cNvSpPr/>
                  <p:nvPr/>
                </p:nvSpPr>
                <p:spPr>
                  <a:xfrm>
                    <a:off x="6230205" y="3829191"/>
                    <a:ext cx="360000" cy="180000"/>
                  </a:xfrm>
                  <a:prstGeom prst="rightArrow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52" name="Prostokąt 51"/>
                  <p:cNvSpPr/>
                  <p:nvPr/>
                </p:nvSpPr>
                <p:spPr>
                  <a:xfrm>
                    <a:off x="6734261" y="3067294"/>
                    <a:ext cx="963070" cy="168856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53" name="pole tekstowe 52"/>
                  <p:cNvSpPr txBox="1"/>
                  <p:nvPr/>
                </p:nvSpPr>
                <p:spPr>
                  <a:xfrm>
                    <a:off x="6639531" y="3829191"/>
                    <a:ext cx="400110" cy="275075"/>
                  </a:xfrm>
                  <a:prstGeom prst="rect">
                    <a:avLst/>
                  </a:prstGeom>
                  <a:noFill/>
                </p:spPr>
                <p:txBody>
                  <a:bodyPr vert="vert270" wrap="none" rtlCol="0">
                    <a:spAutoFit/>
                  </a:bodyPr>
                  <a:lstStyle/>
                  <a:p>
                    <a:r>
                      <a:rPr lang="pl-PL" sz="1400" b="1" dirty="0" smtClean="0"/>
                      <a:t>34</a:t>
                    </a:r>
                    <a:endParaRPr lang="pl-PL" sz="1400" b="1" dirty="0"/>
                  </a:p>
                </p:txBody>
              </p:sp>
              <p:sp>
                <p:nvSpPr>
                  <p:cNvPr id="54" name="pole tekstowe 53"/>
                  <p:cNvSpPr txBox="1"/>
                  <p:nvPr/>
                </p:nvSpPr>
                <p:spPr>
                  <a:xfrm>
                    <a:off x="7039641" y="2814154"/>
                    <a:ext cx="36740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pl-PL" sz="1400" b="1" dirty="0" smtClean="0"/>
                      <a:t>18</a:t>
                    </a:r>
                    <a:endParaRPr lang="pl-PL" sz="1400" b="1" dirty="0"/>
                  </a:p>
                </p:txBody>
              </p:sp>
              <p:sp>
                <p:nvSpPr>
                  <p:cNvPr id="55" name="Prostokąt 54"/>
                  <p:cNvSpPr/>
                  <p:nvPr/>
                </p:nvSpPr>
                <p:spPr>
                  <a:xfrm>
                    <a:off x="3902011" y="3942173"/>
                    <a:ext cx="509390" cy="404628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l-PL" sz="1400" b="1" dirty="0" smtClean="0"/>
                      <a:t>Z-12</a:t>
                    </a:r>
                    <a:endParaRPr lang="pl-PL" sz="1400" b="1" dirty="0"/>
                  </a:p>
                </p:txBody>
              </p:sp>
            </p:grpSp>
            <p:cxnSp>
              <p:nvCxnSpPr>
                <p:cNvPr id="36" name="Łącznik prosty ze strzałką 35"/>
                <p:cNvCxnSpPr/>
                <p:nvPr/>
              </p:nvCxnSpPr>
              <p:spPr>
                <a:xfrm>
                  <a:off x="3205869" y="2636912"/>
                  <a:ext cx="0" cy="87901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Łącznik prostoliniowy 36"/>
                <p:cNvCxnSpPr/>
                <p:nvPr/>
              </p:nvCxnSpPr>
              <p:spPr>
                <a:xfrm>
                  <a:off x="1879981" y="2636912"/>
                  <a:ext cx="2694040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pole tekstowe 37"/>
                <p:cNvSpPr txBox="1"/>
                <p:nvPr/>
              </p:nvSpPr>
              <p:spPr>
                <a:xfrm>
                  <a:off x="3495126" y="2598710"/>
                  <a:ext cx="11123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Stage two</a:t>
                  </a:r>
                  <a:endParaRPr lang="pl-PL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32" name="pole tekstowe 31"/>
            <p:cNvSpPr txBox="1"/>
            <p:nvPr/>
          </p:nvSpPr>
          <p:spPr>
            <a:xfrm>
              <a:off x="4330085" y="4549640"/>
              <a:ext cx="1257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Stage three</a:t>
              </a:r>
              <a:endParaRPr lang="pl-PL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2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b="1" dirty="0"/>
              <a:t>Part I   Basic methodology and specific issues 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4433" y="836712"/>
            <a:ext cx="8475134" cy="5256584"/>
          </a:xfrm>
        </p:spPr>
        <p:txBody>
          <a:bodyPr anchor="ctr">
            <a:normAutofit/>
          </a:bodyPr>
          <a:lstStyle/>
          <a:p>
            <a:pPr algn="just">
              <a:spcAft>
                <a:spcPts val="1200"/>
              </a:spcAft>
              <a:buFontTx/>
              <a:buChar char="►"/>
            </a:pPr>
            <a:r>
              <a:rPr lang="en-US" sz="2000" b="1" u="sng" dirty="0">
                <a:solidFill>
                  <a:srgbClr val="FF0000"/>
                </a:solidFill>
                <a:cs typeface="Times New Roman" pitchFamily="18" charset="0"/>
              </a:rPr>
              <a:t>Issue</a:t>
            </a:r>
            <a:r>
              <a:rPr lang="pl-PL" sz="2000" b="1" u="sng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pl-PL" sz="2000" dirty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The above mentioned sample surveys available only every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2</a:t>
            </a:r>
            <a:r>
              <a:rPr lang="en-US" sz="2000" dirty="0">
                <a:cs typeface="Times New Roman" pitchFamily="18" charset="0"/>
              </a:rPr>
              <a:t> years</a:t>
            </a:r>
          </a:p>
          <a:p>
            <a:pPr lvl="1" algn="just">
              <a:spcAft>
                <a:spcPts val="1200"/>
              </a:spcAft>
              <a:buFont typeface="Times New Roman" pitchFamily="18" charset="0"/>
              <a:buChar char="♣"/>
            </a:pPr>
            <a:r>
              <a:rPr lang="en-US" sz="2000" b="1" u="sng" dirty="0">
                <a:cs typeface="Times New Roman" pitchFamily="18" charset="0"/>
              </a:rPr>
              <a:t>Solution</a:t>
            </a:r>
            <a:r>
              <a:rPr lang="pl-PL" sz="2000" dirty="0">
                <a:cs typeface="Times New Roman" pitchFamily="18" charset="0"/>
              </a:rPr>
              <a:t>: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linear interpolation</a:t>
            </a:r>
            <a:endParaRPr lang="pl-PL" sz="2000" b="1" dirty="0">
              <a:solidFill>
                <a:srgbClr val="00B050"/>
              </a:solidFill>
              <a:cs typeface="Times New Roman" pitchFamily="18" charset="0"/>
            </a:endParaRPr>
          </a:p>
          <a:p>
            <a:pPr algn="just">
              <a:spcAft>
                <a:spcPts val="1200"/>
              </a:spcAft>
              <a:buFontTx/>
              <a:buChar char="►"/>
            </a:pPr>
            <a:r>
              <a:rPr lang="en-US" sz="2000" b="1" u="sng" dirty="0">
                <a:solidFill>
                  <a:srgbClr val="FF0000"/>
                </a:solidFill>
                <a:cs typeface="Times New Roman" pitchFamily="18" charset="0"/>
              </a:rPr>
              <a:t>Issue</a:t>
            </a:r>
            <a:r>
              <a:rPr lang="pl-PL" sz="2000" b="1" u="sng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pl-PL" sz="2000" dirty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And available only in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NACE 1</a:t>
            </a:r>
            <a:r>
              <a:rPr lang="en-US" sz="2000" dirty="0">
                <a:cs typeface="Times New Roman" pitchFamily="18" charset="0"/>
              </a:rPr>
              <a:t> or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NACE 2 </a:t>
            </a:r>
            <a:r>
              <a:rPr lang="en-US" sz="2000" dirty="0">
                <a:cs typeface="Times New Roman" pitchFamily="18" charset="0"/>
              </a:rPr>
              <a:t>no</a:t>
            </a:r>
            <a:r>
              <a:rPr lang="pl-PL" sz="2000" dirty="0">
                <a:cs typeface="Times New Roman" pitchFamily="18" charset="0"/>
              </a:rPr>
              <a:t>t</a:t>
            </a:r>
            <a:r>
              <a:rPr lang="en-US" sz="2000" dirty="0">
                <a:cs typeface="Times New Roman" pitchFamily="18" charset="0"/>
              </a:rPr>
              <a:t> overlapping each other</a:t>
            </a:r>
          </a:p>
          <a:p>
            <a:pPr lvl="1" algn="just">
              <a:spcAft>
                <a:spcPts val="1200"/>
              </a:spcAft>
              <a:buFont typeface="Times New Roman" pitchFamily="18" charset="0"/>
              <a:buChar char="♣"/>
            </a:pPr>
            <a:r>
              <a:rPr lang="en-US" sz="2000" b="1" u="sng" dirty="0">
                <a:cs typeface="Times New Roman" pitchFamily="18" charset="0"/>
              </a:rPr>
              <a:t>Solution</a:t>
            </a:r>
            <a:r>
              <a:rPr lang="pl-PL" sz="2000" dirty="0">
                <a:cs typeface="Times New Roman" pitchFamily="18" charset="0"/>
              </a:rPr>
              <a:t>: </a:t>
            </a:r>
            <a:r>
              <a:rPr lang="en-US" sz="2000" dirty="0">
                <a:cs typeface="Times New Roman" pitchFamily="18" charset="0"/>
              </a:rPr>
              <a:t>CSO department dealing with the </a:t>
            </a:r>
            <a:r>
              <a:rPr lang="en-US" sz="2000" dirty="0" err="1">
                <a:cs typeface="Times New Roman" pitchFamily="18" charset="0"/>
              </a:rPr>
              <a:t>labour</a:t>
            </a:r>
            <a:r>
              <a:rPr lang="en-US" sz="2000" dirty="0">
                <a:cs typeface="Times New Roman" pitchFamily="18" charset="0"/>
              </a:rPr>
              <a:t> market</a:t>
            </a:r>
            <a:r>
              <a:rPr lang="pl-PL" sz="2000" dirty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delivered </a:t>
            </a:r>
            <a:r>
              <a:rPr lang="pl-PL" sz="2000" dirty="0">
                <a:cs typeface="Times New Roman" pitchFamily="18" charset="0"/>
              </a:rPr>
              <a:t>da</a:t>
            </a:r>
            <a:r>
              <a:rPr lang="en-US" sz="2000" dirty="0">
                <a:cs typeface="Times New Roman" pitchFamily="18" charset="0"/>
              </a:rPr>
              <a:t>ta</a:t>
            </a:r>
            <a:r>
              <a:rPr lang="pl-PL" sz="2000" dirty="0"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for</a:t>
            </a:r>
            <a:r>
              <a:rPr lang="pl-PL" sz="2000" b="1" dirty="0">
                <a:solidFill>
                  <a:srgbClr val="00B050"/>
                </a:solidFill>
                <a:cs typeface="Times New Roman" pitchFamily="18" charset="0"/>
              </a:rPr>
              <a:t> 2008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in both classifications</a:t>
            </a:r>
            <a:r>
              <a:rPr lang="pl-PL" sz="20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</a:p>
          <a:p>
            <a:pPr marL="342900" lvl="1" indent="-342900" algn="just">
              <a:spcAft>
                <a:spcPts val="1200"/>
              </a:spcAft>
              <a:buFontTx/>
              <a:buChar char="►"/>
            </a:pPr>
            <a:r>
              <a:rPr lang="en-US" sz="2000" b="1" u="sng" dirty="0">
                <a:solidFill>
                  <a:srgbClr val="FF0000"/>
                </a:solidFill>
                <a:cs typeface="Times New Roman" pitchFamily="18" charset="0"/>
              </a:rPr>
              <a:t>Issue</a:t>
            </a:r>
            <a:r>
              <a:rPr lang="pl-PL" sz="2000" b="1" u="sng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pl-PL" sz="2000" dirty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Short time series – no systematic regular data collection before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2004 </a:t>
            </a:r>
            <a:r>
              <a:rPr lang="en-US" sz="2000" dirty="0">
                <a:cs typeface="Times New Roman" pitchFamily="18" charset="0"/>
              </a:rPr>
              <a:t>(i.e. before the introduction of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NACE 1</a:t>
            </a:r>
            <a:r>
              <a:rPr lang="en-US" sz="2000" dirty="0">
                <a:cs typeface="Times New Roman" pitchFamily="18" charset="0"/>
              </a:rPr>
              <a:t>)</a:t>
            </a:r>
          </a:p>
          <a:p>
            <a:pPr lvl="1" algn="just">
              <a:spcAft>
                <a:spcPts val="1200"/>
              </a:spcAft>
              <a:buFont typeface="Times New Roman" pitchFamily="18" charset="0"/>
              <a:buChar char="♣"/>
            </a:pPr>
            <a:r>
              <a:rPr lang="en-US" sz="2000" b="1" u="sng" dirty="0">
                <a:cs typeface="Times New Roman" pitchFamily="18" charset="0"/>
              </a:rPr>
              <a:t>Solution</a:t>
            </a:r>
            <a:r>
              <a:rPr lang="pl-PL" sz="2000" b="1" dirty="0">
                <a:cs typeface="Times New Roman" pitchFamily="18" charset="0"/>
              </a:rPr>
              <a:t>: </a:t>
            </a:r>
            <a:r>
              <a:rPr lang="en-US" sz="2000" dirty="0">
                <a:cs typeface="Times New Roman" pitchFamily="18" charset="0"/>
              </a:rPr>
              <a:t>It was decided not to extend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KLEMS</a:t>
            </a:r>
            <a:r>
              <a:rPr lang="en-US" sz="2000" dirty="0">
                <a:cs typeface="Times New Roman" pitchFamily="18" charset="0"/>
              </a:rPr>
              <a:t> beyond 2005 in the past</a:t>
            </a:r>
            <a:endParaRPr lang="pl-PL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5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b="1" dirty="0"/>
              <a:t>Part I   Basic methodology and specific issues 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4433" y="836712"/>
            <a:ext cx="8475134" cy="5256584"/>
          </a:xfrm>
        </p:spPr>
        <p:txBody>
          <a:bodyPr anchor="ctr">
            <a:normAutofit/>
          </a:bodyPr>
          <a:lstStyle/>
          <a:p>
            <a:pPr algn="just">
              <a:spcAft>
                <a:spcPts val="1200"/>
              </a:spcAft>
              <a:buFontTx/>
              <a:buChar char="►"/>
            </a:pPr>
            <a:r>
              <a:rPr lang="en-US" sz="2400" b="1" u="sng" dirty="0">
                <a:solidFill>
                  <a:srgbClr val="FF0000"/>
                </a:solidFill>
                <a:cs typeface="Times New Roman" pitchFamily="18" charset="0"/>
              </a:rPr>
              <a:t>Additional issue</a:t>
            </a:r>
            <a:r>
              <a:rPr lang="pl-PL" sz="2400" b="1" u="sng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pl-PL" sz="2400" dirty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some data only in </a:t>
            </a:r>
            <a:r>
              <a:rPr lang="pl-PL" sz="2400" b="1" dirty="0">
                <a:solidFill>
                  <a:srgbClr val="00B050"/>
                </a:solidFill>
                <a:cs typeface="Times New Roman" pitchFamily="18" charset="0"/>
              </a:rPr>
              <a:t>ESA’95 </a:t>
            </a:r>
            <a:r>
              <a:rPr lang="en-US" sz="2400" dirty="0">
                <a:cs typeface="Times New Roman" pitchFamily="18" charset="0"/>
              </a:rPr>
              <a:t>or</a:t>
            </a:r>
            <a:r>
              <a:rPr lang="pl-PL" sz="2400" dirty="0">
                <a:cs typeface="Times New Roman" pitchFamily="18" charset="0"/>
              </a:rPr>
              <a:t> </a:t>
            </a:r>
            <a:r>
              <a:rPr lang="pl-PL" sz="2400" b="1" dirty="0">
                <a:solidFill>
                  <a:srgbClr val="00B050"/>
                </a:solidFill>
                <a:cs typeface="Times New Roman" pitchFamily="18" charset="0"/>
              </a:rPr>
              <a:t>ESA 2010</a:t>
            </a:r>
          </a:p>
          <a:p>
            <a:pPr lvl="1" algn="just">
              <a:spcAft>
                <a:spcPts val="1200"/>
              </a:spcAft>
              <a:buFont typeface="Times New Roman" pitchFamily="18" charset="0"/>
              <a:buChar char="♣"/>
            </a:pPr>
            <a:r>
              <a:rPr lang="en-US" sz="2400" b="1" u="sng" dirty="0">
                <a:cs typeface="Times New Roman" pitchFamily="18" charset="0"/>
              </a:rPr>
              <a:t>Solution</a:t>
            </a:r>
            <a:r>
              <a:rPr lang="pl-PL" sz="2400" dirty="0">
                <a:cs typeface="Times New Roman" pitchFamily="18" charset="0"/>
              </a:rPr>
              <a:t>: </a:t>
            </a:r>
            <a:r>
              <a:rPr lang="en-US" sz="2400" dirty="0">
                <a:cs typeface="Times New Roman" pitchFamily="18" charset="0"/>
              </a:rPr>
              <a:t>Problem concerning </a:t>
            </a:r>
            <a:r>
              <a:rPr lang="pl-PL" sz="2400" dirty="0" err="1" smtClean="0">
                <a:cs typeface="Times New Roman" pitchFamily="18" charset="0"/>
              </a:rPr>
              <a:t>only</a:t>
            </a:r>
            <a:r>
              <a:rPr lang="pl-PL" sz="2400" dirty="0" smtClean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the </a:t>
            </a:r>
            <a:r>
              <a:rPr lang="en-US" sz="2400" dirty="0">
                <a:cs typeface="Times New Roman" pitchFamily="18" charset="0"/>
              </a:rPr>
              <a:t>extraction of </a:t>
            </a:r>
            <a:r>
              <a:rPr lang="pl-PL" sz="2400" b="1" dirty="0">
                <a:solidFill>
                  <a:srgbClr val="00B050"/>
                </a:solidFill>
                <a:cs typeface="Times New Roman" pitchFamily="18" charset="0"/>
              </a:rPr>
              <a:t>ICT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capital;</a:t>
            </a:r>
            <a:r>
              <a:rPr lang="pl-PL" sz="2400" dirty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growths of stocks of capital by industries diverging only by 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less than few hundredth </a:t>
            </a:r>
            <a:r>
              <a:rPr lang="en-US" sz="2400" dirty="0">
                <a:cs typeface="Times New Roman" pitchFamily="18" charset="0"/>
              </a:rPr>
              <a:t>of percentage points in some cases; in most cases diverging only by 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less than few thousandth </a:t>
            </a:r>
            <a:r>
              <a:rPr lang="en-US" sz="2400" dirty="0">
                <a:cs typeface="Times New Roman" pitchFamily="18" charset="0"/>
              </a:rPr>
              <a:t>of percentage points or even less</a:t>
            </a:r>
            <a:endParaRPr lang="pl-PL" sz="2400" b="1" dirty="0">
              <a:solidFill>
                <a:srgbClr val="00B050"/>
              </a:solidFill>
              <a:cs typeface="Times New Roman" pitchFamily="18" charset="0"/>
            </a:endParaRPr>
          </a:p>
          <a:p>
            <a:pPr marL="457200" lvl="1" indent="0" algn="just">
              <a:spcAft>
                <a:spcPts val="1200"/>
              </a:spcAft>
              <a:buNone/>
            </a:pPr>
            <a:r>
              <a:rPr lang="en-US" sz="2400" b="1" i="1" u="sng" dirty="0">
                <a:solidFill>
                  <a:srgbClr val="00B050"/>
                </a:solidFill>
                <a:cs typeface="Times New Roman" pitchFamily="18" charset="0"/>
              </a:rPr>
              <a:t>Ergo</a:t>
            </a:r>
            <a:r>
              <a:rPr lang="pl-PL" sz="2400" b="1" dirty="0">
                <a:solidFill>
                  <a:srgbClr val="00B050"/>
                </a:solidFill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the problem is negligible !!</a:t>
            </a:r>
            <a:endParaRPr lang="pl-PL" sz="24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endParaRPr lang="pl-PL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4433" y="836712"/>
            <a:ext cx="8475134" cy="525658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/>
              <a:t>	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Part II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/>
              <a:t>Basic and specific results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619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900" b="1" dirty="0" smtClean="0"/>
              <a:t>Part II   Basic and specific results:</a:t>
            </a:r>
            <a:endParaRPr lang="en-US" sz="2900" b="1" dirty="0">
              <a:latin typeface="Fira Sans Book" panose="020B0503050000020004" pitchFamily="34" charset="0"/>
            </a:endParaRP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23528" y="764704"/>
            <a:ext cx="8475134" cy="5256584"/>
          </a:xfrm>
        </p:spPr>
        <p:txBody>
          <a:bodyPr anchor="ctr">
            <a:normAutofit fontScale="92500"/>
          </a:bodyPr>
          <a:lstStyle/>
          <a:p>
            <a:pPr marL="0" indent="0" algn="just">
              <a:lnSpc>
                <a:spcPct val="80000"/>
              </a:lnSpc>
              <a:spcAft>
                <a:spcPts val="1200"/>
              </a:spcAft>
              <a:buNone/>
            </a:pPr>
            <a:r>
              <a:rPr lang="en-US" sz="2400" b="1" u="sng" dirty="0" smtClean="0">
                <a:cs typeface="Times New Roman" pitchFamily="18" charset="0"/>
              </a:rPr>
              <a:t>Computations:</a:t>
            </a:r>
            <a:endParaRPr lang="en-US" sz="2400" u="sng" dirty="0" smtClean="0">
              <a:cs typeface="Times New Roman" pitchFamily="18" charset="0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cs typeface="Times New Roman" pitchFamily="18" charset="0"/>
              </a:rPr>
              <a:t>For Poland, because of the 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unevenness of residential capital </a:t>
            </a:r>
            <a:r>
              <a:rPr lang="en-US" sz="2400" b="1" dirty="0" smtClean="0">
                <a:cs typeface="Times New Roman" pitchFamily="18" charset="0"/>
              </a:rPr>
              <a:t>it is better not to include it in the accounts, but for international comparisons it is needed</a:t>
            </a:r>
          </a:p>
          <a:p>
            <a:pPr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cs typeface="Times New Roman" pitchFamily="18" charset="0"/>
              </a:rPr>
              <a:t>Labour</a:t>
            </a:r>
            <a:r>
              <a:rPr lang="en-US" sz="2400" b="1" dirty="0" smtClean="0">
                <a:cs typeface="Times New Roman" pitchFamily="18" charset="0"/>
              </a:rPr>
              <a:t> quality can be understood as the difference between:</a:t>
            </a:r>
          </a:p>
          <a:p>
            <a:pPr marL="685765" lvl="2">
              <a:lnSpc>
                <a:spcPct val="80000"/>
              </a:lnSpc>
              <a:spcBef>
                <a:spcPts val="10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cs typeface="Times New Roman" pitchFamily="18" charset="0"/>
              </a:rPr>
              <a:t>the growth of hours worked of different </a:t>
            </a:r>
            <a:r>
              <a:rPr lang="pl-PL" sz="2400" b="1" dirty="0" smtClean="0">
                <a:cs typeface="Times New Roman" pitchFamily="18" charset="0"/>
              </a:rPr>
              <a:t>(18) </a:t>
            </a:r>
            <a:r>
              <a:rPr lang="en-US" sz="2400" b="1" dirty="0" err="1" smtClean="0">
                <a:cs typeface="Times New Roman" pitchFamily="18" charset="0"/>
              </a:rPr>
              <a:t>labour</a:t>
            </a:r>
            <a:r>
              <a:rPr lang="en-US" sz="2400" b="1" dirty="0" smtClean="0">
                <a:cs typeface="Times New Roman" pitchFamily="18" charset="0"/>
              </a:rPr>
              <a:t> kinds aggregated with </a:t>
            </a:r>
            <a:r>
              <a:rPr lang="en-US" sz="2400" b="1" dirty="0" err="1" smtClean="0">
                <a:cs typeface="Times New Roman" pitchFamily="18" charset="0"/>
              </a:rPr>
              <a:t>Tӧrnquist</a:t>
            </a:r>
            <a:r>
              <a:rPr lang="en-US" sz="2400" b="1" dirty="0" smtClean="0">
                <a:cs typeface="Times New Roman" pitchFamily="18" charset="0"/>
              </a:rPr>
              <a:t> quantity index at industry level and the growth of hours worked at industry level, 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which is the basic approach</a:t>
            </a:r>
            <a:r>
              <a:rPr lang="en-US" sz="2400" b="1" dirty="0" smtClean="0">
                <a:cs typeface="Times New Roman" pitchFamily="18" charset="0"/>
              </a:rPr>
              <a:t>, or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cs typeface="Times New Roman" pitchFamily="18" charset="0"/>
              </a:rPr>
              <a:t>the growth of </a:t>
            </a:r>
            <a:r>
              <a:rPr lang="en-US" sz="2400" b="1" dirty="0" err="1" smtClean="0">
                <a:cs typeface="Times New Roman" pitchFamily="18" charset="0"/>
              </a:rPr>
              <a:t>labour</a:t>
            </a:r>
            <a:r>
              <a:rPr lang="en-US" sz="2400" b="1" dirty="0" smtClean="0">
                <a:cs typeface="Times New Roman" pitchFamily="18" charset="0"/>
              </a:rPr>
              <a:t> compensation and the growth of hours worked of different </a:t>
            </a:r>
            <a:r>
              <a:rPr lang="pl-PL" sz="2400" b="1" dirty="0" smtClean="0">
                <a:cs typeface="Times New Roman" pitchFamily="18" charset="0"/>
              </a:rPr>
              <a:t>(18) </a:t>
            </a:r>
            <a:r>
              <a:rPr lang="en-US" sz="2400" b="1" dirty="0" err="1" smtClean="0">
                <a:cs typeface="Times New Roman" pitchFamily="18" charset="0"/>
              </a:rPr>
              <a:t>labour</a:t>
            </a:r>
            <a:r>
              <a:rPr lang="en-US" sz="2400" b="1" dirty="0" smtClean="0">
                <a:cs typeface="Times New Roman" pitchFamily="18" charset="0"/>
              </a:rPr>
              <a:t> kinds aggregated with </a:t>
            </a:r>
            <a:r>
              <a:rPr lang="en-US" sz="2400" b="1" dirty="0" err="1" smtClean="0">
                <a:cs typeface="Times New Roman" pitchFamily="18" charset="0"/>
              </a:rPr>
              <a:t>Tӧrnquist</a:t>
            </a:r>
            <a:r>
              <a:rPr lang="en-US" sz="2400" b="1" dirty="0" smtClean="0">
                <a:cs typeface="Times New Roman" pitchFamily="18" charset="0"/>
              </a:rPr>
              <a:t> </a:t>
            </a:r>
            <a:r>
              <a:rPr lang="pl-PL" sz="2400" b="1" dirty="0" err="1" smtClean="0">
                <a:cs typeface="Times New Roman" pitchFamily="18" charset="0"/>
              </a:rPr>
              <a:t>quantity</a:t>
            </a:r>
            <a:r>
              <a:rPr lang="pl-PL" sz="2400" b="1" dirty="0" smtClean="0">
                <a:cs typeface="Times New Roman" pitchFamily="18" charset="0"/>
              </a:rPr>
              <a:t> </a:t>
            </a:r>
            <a:r>
              <a:rPr lang="en-US" sz="2400" b="1" dirty="0" smtClean="0">
                <a:cs typeface="Times New Roman" pitchFamily="18" charset="0"/>
              </a:rPr>
              <a:t>index at industry level, 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which has been explored independently in Poland</a:t>
            </a:r>
          </a:p>
          <a:p>
            <a:pPr marL="0" indent="0">
              <a:lnSpc>
                <a:spcPct val="80000"/>
              </a:lnSpc>
              <a:spcAft>
                <a:spcPts val="1200"/>
              </a:spcAft>
              <a:buNone/>
            </a:pPr>
            <a:r>
              <a:rPr lang="en-US" sz="2400" b="1" u="sng" dirty="0" smtClean="0">
                <a:cs typeface="Times New Roman" pitchFamily="18" charset="0"/>
              </a:rPr>
              <a:t>Following slide</a:t>
            </a:r>
            <a:r>
              <a:rPr lang="en-US" sz="2400" b="1" dirty="0" smtClean="0">
                <a:cs typeface="Times New Roman" pitchFamily="18" charset="0"/>
              </a:rPr>
              <a:t>: comparison of resulting 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4</a:t>
            </a:r>
            <a:r>
              <a:rPr lang="en-US" sz="2400" b="1" dirty="0" smtClean="0">
                <a:cs typeface="Times New Roman" pitchFamily="18" charset="0"/>
              </a:rPr>
              <a:t> ways of computation</a:t>
            </a:r>
            <a:endParaRPr lang="en-US" sz="2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88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b="1" dirty="0"/>
              <a:t>Part I</a:t>
            </a:r>
            <a:r>
              <a:rPr lang="pl-PL" sz="2900" b="1" dirty="0"/>
              <a:t>I</a:t>
            </a:r>
            <a:r>
              <a:rPr lang="en-US" sz="2900" b="1" dirty="0"/>
              <a:t>   </a:t>
            </a:r>
            <a:r>
              <a:rPr lang="pl-PL" sz="2900" b="1" dirty="0"/>
              <a:t>Basic and </a:t>
            </a:r>
            <a:r>
              <a:rPr lang="pl-PL" sz="2900" b="1" dirty="0" err="1"/>
              <a:t>specific</a:t>
            </a:r>
            <a:r>
              <a:rPr lang="pl-PL" sz="2900" b="1" dirty="0"/>
              <a:t> </a:t>
            </a:r>
            <a:r>
              <a:rPr lang="pl-PL" sz="2900" b="1" dirty="0" err="1"/>
              <a:t>results</a:t>
            </a:r>
            <a:r>
              <a:rPr lang="en-US" sz="2900" b="1" dirty="0"/>
              <a:t>:</a:t>
            </a:r>
            <a:endParaRPr lang="en-GB" sz="2900" dirty="0"/>
          </a:p>
        </p:txBody>
      </p:sp>
      <p:sp>
        <p:nvSpPr>
          <p:cNvPr id="4" name="Prostokąt 3"/>
          <p:cNvSpPr/>
          <p:nvPr/>
        </p:nvSpPr>
        <p:spPr>
          <a:xfrm>
            <a:off x="2760904" y="1124744"/>
            <a:ext cx="1811096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dwellings</a:t>
            </a:r>
            <a:endParaRPr lang="en-US" dirty="0"/>
          </a:p>
        </p:txBody>
      </p:sp>
      <p:sp>
        <p:nvSpPr>
          <p:cNvPr id="7" name="Prostokąt 6"/>
          <p:cNvSpPr/>
          <p:nvPr/>
        </p:nvSpPr>
        <p:spPr>
          <a:xfrm>
            <a:off x="5796136" y="1124744"/>
            <a:ext cx="1872208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With dwellings</a:t>
            </a:r>
            <a:endParaRPr lang="en-US" dirty="0"/>
          </a:p>
        </p:txBody>
      </p:sp>
      <p:sp>
        <p:nvSpPr>
          <p:cNvPr id="8" name="Prostokąt 7"/>
          <p:cNvSpPr/>
          <p:nvPr/>
        </p:nvSpPr>
        <p:spPr>
          <a:xfrm>
            <a:off x="251520" y="2564904"/>
            <a:ext cx="1296144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LQ=LC</a:t>
            </a:r>
            <a:endParaRPr lang="en-GB" sz="3200" dirty="0"/>
          </a:p>
        </p:txBody>
      </p:sp>
      <p:sp>
        <p:nvSpPr>
          <p:cNvPr id="9" name="Prostokąt 8"/>
          <p:cNvSpPr/>
          <p:nvPr/>
        </p:nvSpPr>
        <p:spPr>
          <a:xfrm>
            <a:off x="251520" y="4293096"/>
            <a:ext cx="1296144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LG=LR</a:t>
            </a:r>
            <a:endParaRPr lang="en-GB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6848620" cy="421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3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82" y="1089025"/>
            <a:ext cx="8177437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b="1" dirty="0"/>
              <a:t>Part I</a:t>
            </a:r>
            <a:r>
              <a:rPr lang="pl-PL" sz="2900" b="1" dirty="0"/>
              <a:t>I</a:t>
            </a:r>
            <a:r>
              <a:rPr lang="en-US" sz="2900" b="1" dirty="0"/>
              <a:t>   </a:t>
            </a:r>
            <a:r>
              <a:rPr lang="pl-PL" sz="2900" b="1" dirty="0"/>
              <a:t>Basic and </a:t>
            </a:r>
            <a:r>
              <a:rPr lang="pl-PL" sz="2900" b="1" dirty="0" err="1"/>
              <a:t>specific</a:t>
            </a:r>
            <a:r>
              <a:rPr lang="pl-PL" sz="2900" b="1" dirty="0"/>
              <a:t> </a:t>
            </a:r>
            <a:r>
              <a:rPr lang="pl-PL" sz="2900" b="1" dirty="0" err="1"/>
              <a:t>results</a:t>
            </a:r>
            <a:r>
              <a:rPr lang="en-US" sz="2900" b="1" dirty="0"/>
              <a:t>:</a:t>
            </a:r>
            <a:endParaRPr lang="en-GB" dirty="0"/>
          </a:p>
        </p:txBody>
      </p:sp>
      <p:sp>
        <p:nvSpPr>
          <p:cNvPr id="5" name="Prostokąt 4"/>
          <p:cNvSpPr/>
          <p:nvPr/>
        </p:nvSpPr>
        <p:spPr>
          <a:xfrm>
            <a:off x="3491880" y="908720"/>
            <a:ext cx="2880320" cy="10584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This version is  comparable with the other KLEMS countries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8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9274"/>
            <a:ext cx="8352928" cy="513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b="1" dirty="0"/>
              <a:t>Part I</a:t>
            </a:r>
            <a:r>
              <a:rPr lang="pl-PL" sz="2900" b="1" dirty="0"/>
              <a:t>I</a:t>
            </a:r>
            <a:r>
              <a:rPr lang="en-US" sz="2900" b="1" dirty="0"/>
              <a:t>  </a:t>
            </a:r>
            <a:r>
              <a:rPr lang="pl-PL" sz="2900" b="1" dirty="0" smtClean="0"/>
              <a:t>Basic </a:t>
            </a:r>
            <a:r>
              <a:rPr lang="pl-PL" sz="2900" b="1" dirty="0"/>
              <a:t>and </a:t>
            </a:r>
            <a:r>
              <a:rPr lang="pl-PL" sz="2900" b="1" dirty="0" err="1"/>
              <a:t>specific</a:t>
            </a:r>
            <a:r>
              <a:rPr lang="pl-PL" sz="2900" b="1" dirty="0"/>
              <a:t> </a:t>
            </a:r>
            <a:r>
              <a:rPr lang="pl-PL" sz="2900" b="1" dirty="0" err="1"/>
              <a:t>results</a:t>
            </a:r>
            <a:r>
              <a:rPr lang="en-US" sz="2900" b="1" dirty="0"/>
              <a:t>:</a:t>
            </a:r>
            <a:endParaRPr lang="en-GB" dirty="0"/>
          </a:p>
        </p:txBody>
      </p:sp>
      <p:sp>
        <p:nvSpPr>
          <p:cNvPr id="3" name="Prostokąt 2"/>
          <p:cNvSpPr/>
          <p:nvPr/>
        </p:nvSpPr>
        <p:spPr>
          <a:xfrm>
            <a:off x="179512" y="3135373"/>
            <a:ext cx="6192688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Computing the other versions gives, however, an additional insight, e.g. it can indicate remuneration impulses!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5" name="Łącznik prosty ze strzałką 4"/>
          <p:cNvCxnSpPr/>
          <p:nvPr/>
        </p:nvCxnSpPr>
        <p:spPr>
          <a:xfrm>
            <a:off x="3377353" y="3946832"/>
            <a:ext cx="72008" cy="504056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5436096" y="3717032"/>
            <a:ext cx="2088232" cy="792088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8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9274"/>
            <a:ext cx="8352928" cy="513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b="1" dirty="0"/>
              <a:t>Part I</a:t>
            </a:r>
            <a:r>
              <a:rPr lang="pl-PL" sz="2900" b="1" dirty="0"/>
              <a:t>I</a:t>
            </a:r>
            <a:r>
              <a:rPr lang="en-US" sz="2900" b="1" dirty="0"/>
              <a:t>   </a:t>
            </a:r>
            <a:r>
              <a:rPr lang="pl-PL" sz="2900" b="1" dirty="0"/>
              <a:t>Basic and </a:t>
            </a:r>
            <a:r>
              <a:rPr lang="pl-PL" sz="2900" b="1" dirty="0" err="1"/>
              <a:t>specific</a:t>
            </a:r>
            <a:r>
              <a:rPr lang="pl-PL" sz="2900" b="1" dirty="0"/>
              <a:t> </a:t>
            </a:r>
            <a:r>
              <a:rPr lang="pl-PL" sz="2900" b="1" dirty="0" err="1"/>
              <a:t>results</a:t>
            </a:r>
            <a:r>
              <a:rPr lang="en-US" sz="2900" b="1" dirty="0"/>
              <a:t>:</a:t>
            </a:r>
            <a:endParaRPr lang="en-GB" dirty="0"/>
          </a:p>
        </p:txBody>
      </p:sp>
      <p:sp>
        <p:nvSpPr>
          <p:cNvPr id="3" name="Prostokąt 2"/>
          <p:cNvSpPr/>
          <p:nvPr/>
        </p:nvSpPr>
        <p:spPr>
          <a:xfrm>
            <a:off x="251520" y="3419172"/>
            <a:ext cx="4968552" cy="12241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basic business cycle impact on MFP is reinforced by a reduced contribution of </a:t>
            </a:r>
            <a:r>
              <a:rPr lang="en-US" b="1" dirty="0" err="1" smtClean="0">
                <a:solidFill>
                  <a:srgbClr val="FF0000"/>
                </a:solidFill>
              </a:rPr>
              <a:t>labour</a:t>
            </a:r>
            <a:r>
              <a:rPr lang="en-US" b="1" dirty="0" smtClean="0">
                <a:solidFill>
                  <a:srgbClr val="FF0000"/>
                </a:solidFill>
              </a:rPr>
              <a:t> originated by a fall in </a:t>
            </a:r>
            <a:r>
              <a:rPr lang="en-US" b="1" dirty="0" err="1" smtClean="0">
                <a:solidFill>
                  <a:srgbClr val="FF0000"/>
                </a:solidFill>
              </a:rPr>
              <a:t>labour</a:t>
            </a:r>
            <a:r>
              <a:rPr lang="en-US" b="1" dirty="0" smtClean="0">
                <a:solidFill>
                  <a:srgbClr val="FF0000"/>
                </a:solidFill>
              </a:rPr>
              <a:t> supply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Łącznik prosty ze strzałką 4"/>
          <p:cNvCxnSpPr/>
          <p:nvPr/>
        </p:nvCxnSpPr>
        <p:spPr>
          <a:xfrm flipV="1">
            <a:off x="3347864" y="2780928"/>
            <a:ext cx="0" cy="504056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 flipV="1">
            <a:off x="5335044" y="2312876"/>
            <a:ext cx="2016224" cy="144016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0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dirty="0" smtClean="0"/>
              <a:t>Structure of the presentation:</a:t>
            </a:r>
            <a:endParaRPr lang="en-US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4433" y="836712"/>
            <a:ext cx="8475134" cy="525658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/>
              <a:t>	</a:t>
            </a:r>
            <a:r>
              <a:rPr lang="en-US" sz="2400" b="1" dirty="0" smtClean="0"/>
              <a:t>Part I   Basic methodology and specific issues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	Part II  Basic and specific results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	Part III </a:t>
            </a:r>
            <a:r>
              <a:rPr lang="en-US" sz="2400" b="1" dirty="0" smtClean="0"/>
              <a:t>Analysis related to Middle-Income Trap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/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312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9274"/>
            <a:ext cx="8352928" cy="513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b="1" dirty="0"/>
              <a:t>Part I</a:t>
            </a:r>
            <a:r>
              <a:rPr lang="pl-PL" sz="2900" b="1" dirty="0"/>
              <a:t>I</a:t>
            </a:r>
            <a:r>
              <a:rPr lang="en-US" sz="2900" b="1" dirty="0"/>
              <a:t>   </a:t>
            </a:r>
            <a:r>
              <a:rPr lang="pl-PL" sz="2900" b="1" dirty="0"/>
              <a:t>Basic and </a:t>
            </a:r>
            <a:r>
              <a:rPr lang="pl-PL" sz="2900" b="1" dirty="0" err="1"/>
              <a:t>specific</a:t>
            </a:r>
            <a:r>
              <a:rPr lang="pl-PL" sz="2900" b="1" dirty="0"/>
              <a:t> </a:t>
            </a:r>
            <a:r>
              <a:rPr lang="pl-PL" sz="2900" b="1" dirty="0" err="1"/>
              <a:t>results</a:t>
            </a:r>
            <a:r>
              <a:rPr lang="en-US" sz="2900" b="1" dirty="0"/>
              <a:t>:</a:t>
            </a:r>
            <a:endParaRPr lang="en-GB" dirty="0"/>
          </a:p>
        </p:txBody>
      </p:sp>
      <p:sp>
        <p:nvSpPr>
          <p:cNvPr id="3" name="Prostokąt 2"/>
          <p:cNvSpPr/>
          <p:nvPr/>
        </p:nvSpPr>
        <p:spPr>
          <a:xfrm>
            <a:off x="1187624" y="3284984"/>
            <a:ext cx="4176464" cy="9361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contribution of </a:t>
            </a:r>
            <a:r>
              <a:rPr lang="en-US" b="1" dirty="0" err="1" smtClean="0">
                <a:solidFill>
                  <a:srgbClr val="FF0000"/>
                </a:solidFill>
              </a:rPr>
              <a:t>labour</a:t>
            </a:r>
            <a:r>
              <a:rPr lang="en-US" b="1" dirty="0" smtClean="0">
                <a:solidFill>
                  <a:srgbClr val="FF0000"/>
                </a:solidFill>
              </a:rPr>
              <a:t> is being replaced by the contribution of MFP !!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Łącznik prosty ze strzałką 4"/>
          <p:cNvCxnSpPr/>
          <p:nvPr/>
        </p:nvCxnSpPr>
        <p:spPr>
          <a:xfrm flipV="1">
            <a:off x="3347864" y="2780928"/>
            <a:ext cx="0" cy="504056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 flipV="1">
            <a:off x="5335044" y="2312876"/>
            <a:ext cx="2016224" cy="144016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6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9274"/>
            <a:ext cx="8352928" cy="513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b="1" dirty="0"/>
              <a:t>Part I</a:t>
            </a:r>
            <a:r>
              <a:rPr lang="pl-PL" sz="2900" b="1" dirty="0"/>
              <a:t>I</a:t>
            </a:r>
            <a:r>
              <a:rPr lang="en-US" sz="2900" b="1" dirty="0"/>
              <a:t>   </a:t>
            </a:r>
            <a:r>
              <a:rPr lang="pl-PL" sz="2900" b="1" dirty="0"/>
              <a:t>Basic and </a:t>
            </a:r>
            <a:r>
              <a:rPr lang="pl-PL" sz="2900" b="1" dirty="0" err="1"/>
              <a:t>specific</a:t>
            </a:r>
            <a:r>
              <a:rPr lang="pl-PL" sz="2900" b="1" dirty="0"/>
              <a:t> </a:t>
            </a:r>
            <a:r>
              <a:rPr lang="pl-PL" sz="2900" b="1" dirty="0" err="1"/>
              <a:t>results</a:t>
            </a:r>
            <a:r>
              <a:rPr lang="en-US" sz="2900" b="1" dirty="0"/>
              <a:t>:</a:t>
            </a:r>
            <a:endParaRPr lang="en-GB" dirty="0"/>
          </a:p>
        </p:txBody>
      </p:sp>
      <p:sp>
        <p:nvSpPr>
          <p:cNvPr id="3" name="Prostokąt 2"/>
          <p:cNvSpPr/>
          <p:nvPr/>
        </p:nvSpPr>
        <p:spPr>
          <a:xfrm>
            <a:off x="1187624" y="3284984"/>
            <a:ext cx="4176464" cy="9361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This can be a tool problem… but also can be the result of economic elastic reaction to </a:t>
            </a:r>
            <a:r>
              <a:rPr lang="en-US" b="1" dirty="0" err="1" smtClean="0">
                <a:solidFill>
                  <a:srgbClr val="FF0000"/>
                </a:solidFill>
              </a:rPr>
              <a:t>labour</a:t>
            </a:r>
            <a:r>
              <a:rPr lang="en-US" b="1" dirty="0" smtClean="0">
                <a:solidFill>
                  <a:srgbClr val="FF0000"/>
                </a:solidFill>
              </a:rPr>
              <a:t> policy changes !!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Łącznik prosty ze strzałką 4"/>
          <p:cNvCxnSpPr/>
          <p:nvPr/>
        </p:nvCxnSpPr>
        <p:spPr>
          <a:xfrm flipV="1">
            <a:off x="3347864" y="2780928"/>
            <a:ext cx="0" cy="504056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 flipV="1">
            <a:off x="5335044" y="2312876"/>
            <a:ext cx="2016224" cy="144016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900" b="1" dirty="0"/>
              <a:t>Part I</a:t>
            </a:r>
            <a:r>
              <a:rPr lang="pl-PL" sz="2900" b="1" dirty="0"/>
              <a:t>I</a:t>
            </a:r>
            <a:r>
              <a:rPr lang="en-US" sz="2900" b="1" dirty="0"/>
              <a:t>   </a:t>
            </a:r>
            <a:r>
              <a:rPr lang="pl-PL" sz="2900" b="1" dirty="0"/>
              <a:t>Basic and </a:t>
            </a:r>
            <a:r>
              <a:rPr lang="pl-PL" sz="2900" b="1" dirty="0" err="1"/>
              <a:t>specific</a:t>
            </a:r>
            <a:r>
              <a:rPr lang="pl-PL" sz="2900" b="1" dirty="0"/>
              <a:t> </a:t>
            </a:r>
            <a:r>
              <a:rPr lang="pl-PL" sz="2900" b="1" dirty="0" err="1"/>
              <a:t>results</a:t>
            </a:r>
            <a:r>
              <a:rPr lang="en-US" sz="2900" b="1" dirty="0"/>
              <a:t>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4433" y="836712"/>
            <a:ext cx="8475134" cy="5256584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smtClean="0"/>
              <a:t>An additional decomposition of the </a:t>
            </a:r>
            <a:r>
              <a:rPr lang="en-US" b="1" dirty="0" err="1" smtClean="0"/>
              <a:t>labour</a:t>
            </a:r>
            <a:r>
              <a:rPr lang="en-US" b="1" dirty="0" smtClean="0"/>
              <a:t> factor contribution has been performed for addition insights:</a:t>
            </a:r>
          </a:p>
          <a:p>
            <a:pPr lv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 smtClean="0"/>
              <a:t>During the Great Recession (2007-2009)  the Polish economy reported an unexpected immunity</a:t>
            </a:r>
          </a:p>
          <a:p>
            <a:pPr lvl="2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B050"/>
                </a:solidFill>
              </a:rPr>
              <a:t>The specific phenomenon of </a:t>
            </a:r>
            <a:r>
              <a:rPr lang="en-US" b="1" dirty="0" err="1" smtClean="0">
                <a:solidFill>
                  <a:srgbClr val="00B050"/>
                </a:solidFill>
              </a:rPr>
              <a:t>labour</a:t>
            </a:r>
            <a:r>
              <a:rPr lang="en-US" b="1" dirty="0" smtClean="0">
                <a:solidFill>
                  <a:srgbClr val="00B050"/>
                </a:solidFill>
              </a:rPr>
              <a:t> hoarding probably prevented from huge decreases in consumer demand</a:t>
            </a:r>
          </a:p>
          <a:p>
            <a:pPr marL="914353" lvl="2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(However, a floating currency has also contributed to a betterment of the balance of payments, working effectively, as a cushion against the onslaught of the crisis)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127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39175" cy="864096"/>
          </a:xfrm>
        </p:spPr>
        <p:txBody>
          <a:bodyPr>
            <a:normAutofit/>
          </a:bodyPr>
          <a:lstStyle/>
          <a:p>
            <a:r>
              <a:rPr lang="en-US" b="1" dirty="0"/>
              <a:t>Part I</a:t>
            </a:r>
            <a:r>
              <a:rPr lang="pl-PL" b="1" dirty="0"/>
              <a:t>I</a:t>
            </a:r>
            <a:r>
              <a:rPr lang="en-US" b="1" dirty="0"/>
              <a:t>   </a:t>
            </a:r>
            <a:r>
              <a:rPr lang="pl-PL" b="1" dirty="0"/>
              <a:t>Basic and </a:t>
            </a:r>
            <a:r>
              <a:rPr lang="pl-PL" b="1" dirty="0" err="1"/>
              <a:t>specific</a:t>
            </a:r>
            <a:r>
              <a:rPr lang="pl-PL" b="1" dirty="0"/>
              <a:t> </a:t>
            </a:r>
            <a:r>
              <a:rPr lang="pl-PL" b="1" dirty="0" err="1"/>
              <a:t>results</a:t>
            </a:r>
            <a:r>
              <a:rPr lang="en-US" b="1" dirty="0"/>
              <a:t>:</a:t>
            </a:r>
            <a:endParaRPr lang="en-GB" dirty="0"/>
          </a:p>
        </p:txBody>
      </p:sp>
      <p:sp>
        <p:nvSpPr>
          <p:cNvPr id="6" name="Prostokąt 5"/>
          <p:cNvSpPr/>
          <p:nvPr/>
        </p:nvSpPr>
        <p:spPr>
          <a:xfrm>
            <a:off x="3574900" y="5060032"/>
            <a:ext cx="1944216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Basic</a:t>
            </a:r>
          </a:p>
          <a:p>
            <a:pPr algn="ctr"/>
            <a:r>
              <a:rPr lang="pl-PL" dirty="0" smtClean="0"/>
              <a:t>KLEMS </a:t>
            </a:r>
            <a:r>
              <a:rPr lang="pl-PL" dirty="0" err="1" smtClean="0"/>
              <a:t>Methodology</a:t>
            </a:r>
            <a:endParaRPr lang="en-GB" dirty="0"/>
          </a:p>
        </p:txBody>
      </p:sp>
      <p:sp>
        <p:nvSpPr>
          <p:cNvPr id="7" name="Strzałka w dół 6"/>
          <p:cNvSpPr/>
          <p:nvPr/>
        </p:nvSpPr>
        <p:spPr>
          <a:xfrm rot="10800000">
            <a:off x="3656621" y="4725144"/>
            <a:ext cx="1780776" cy="315484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rzałka w prawo 7"/>
          <p:cNvSpPr/>
          <p:nvPr/>
        </p:nvSpPr>
        <p:spPr>
          <a:xfrm>
            <a:off x="5868144" y="5157232"/>
            <a:ext cx="1656184" cy="720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err="1" smtClean="0"/>
              <a:t>Deepening</a:t>
            </a:r>
            <a:endParaRPr lang="en-GB" dirty="0"/>
          </a:p>
        </p:txBody>
      </p:sp>
      <p:sp>
        <p:nvSpPr>
          <p:cNvPr id="11" name="Strzałka w lewo 10"/>
          <p:cNvSpPr/>
          <p:nvPr/>
        </p:nvSpPr>
        <p:spPr>
          <a:xfrm>
            <a:off x="1547664" y="5157232"/>
            <a:ext cx="1692024" cy="72000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err="1" smtClean="0"/>
              <a:t>Extending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0" y="1556792"/>
            <a:ext cx="8639175" cy="289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42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10" y="2158207"/>
            <a:ext cx="8638781" cy="290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Part I</a:t>
            </a:r>
            <a:r>
              <a:rPr lang="pl-PL" b="1" dirty="0"/>
              <a:t>I</a:t>
            </a:r>
            <a:r>
              <a:rPr lang="en-US" b="1" dirty="0"/>
              <a:t>   </a:t>
            </a:r>
            <a:r>
              <a:rPr lang="pl-PL" b="1" dirty="0"/>
              <a:t>Basic and </a:t>
            </a:r>
            <a:r>
              <a:rPr lang="pl-PL" b="1" dirty="0" err="1"/>
              <a:t>specific</a:t>
            </a:r>
            <a:r>
              <a:rPr lang="pl-PL" b="1" dirty="0"/>
              <a:t> </a:t>
            </a:r>
            <a:r>
              <a:rPr lang="pl-PL" b="1" dirty="0" err="1"/>
              <a:t>results</a:t>
            </a:r>
            <a:r>
              <a:rPr lang="en-US" b="1" dirty="0"/>
              <a:t>:</a:t>
            </a:r>
            <a:endParaRPr lang="en-GB" dirty="0"/>
          </a:p>
        </p:txBody>
      </p:sp>
      <p:sp>
        <p:nvSpPr>
          <p:cNvPr id="4" name="Prostokąt 3"/>
          <p:cNvSpPr/>
          <p:nvPr/>
        </p:nvSpPr>
        <p:spPr>
          <a:xfrm>
            <a:off x="611560" y="1196752"/>
            <a:ext cx="5400600" cy="75649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Reduced remunerations delayed the reduced contribution of </a:t>
            </a:r>
            <a:r>
              <a:rPr lang="en-US" dirty="0" err="1" smtClean="0"/>
              <a:t>labour</a:t>
            </a:r>
            <a:r>
              <a:rPr lang="en-US" dirty="0" smtClean="0"/>
              <a:t> (related with the layoffs)</a:t>
            </a:r>
            <a:endParaRPr lang="en-US" dirty="0"/>
          </a:p>
        </p:txBody>
      </p:sp>
      <p:cxnSp>
        <p:nvCxnSpPr>
          <p:cNvPr id="6" name="Łącznik prosty ze strzałką 5"/>
          <p:cNvCxnSpPr/>
          <p:nvPr/>
        </p:nvCxnSpPr>
        <p:spPr>
          <a:xfrm flipH="1">
            <a:off x="1475656" y="1953246"/>
            <a:ext cx="72008" cy="118772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flipH="1">
            <a:off x="4525633" y="1953246"/>
            <a:ext cx="72008" cy="165536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5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3" y="2060848"/>
            <a:ext cx="8639175" cy="289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Part I</a:t>
            </a:r>
            <a:r>
              <a:rPr lang="pl-PL" b="1" dirty="0"/>
              <a:t>I</a:t>
            </a:r>
            <a:r>
              <a:rPr lang="en-US" b="1" dirty="0"/>
              <a:t>   </a:t>
            </a:r>
            <a:r>
              <a:rPr lang="pl-PL" b="1" dirty="0"/>
              <a:t>Basic and </a:t>
            </a:r>
            <a:r>
              <a:rPr lang="pl-PL" b="1" dirty="0" err="1"/>
              <a:t>specific</a:t>
            </a:r>
            <a:r>
              <a:rPr lang="pl-PL" b="1" dirty="0"/>
              <a:t> </a:t>
            </a:r>
            <a:r>
              <a:rPr lang="pl-PL" b="1" dirty="0" err="1"/>
              <a:t>results</a:t>
            </a:r>
            <a:r>
              <a:rPr lang="en-US" b="1" dirty="0"/>
              <a:t>:</a:t>
            </a:r>
            <a:endParaRPr lang="en-GB" dirty="0"/>
          </a:p>
        </p:txBody>
      </p:sp>
      <p:sp>
        <p:nvSpPr>
          <p:cNvPr id="4" name="Prostokąt 3"/>
          <p:cNvSpPr/>
          <p:nvPr/>
        </p:nvSpPr>
        <p:spPr>
          <a:xfrm>
            <a:off x="611560" y="1196752"/>
            <a:ext cx="5436604" cy="75649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Reduced remunerations delayed the reduced contribution of </a:t>
            </a:r>
            <a:r>
              <a:rPr lang="en-US" dirty="0" err="1" smtClean="0"/>
              <a:t>labour</a:t>
            </a:r>
            <a:r>
              <a:rPr lang="en-US" dirty="0" smtClean="0"/>
              <a:t> (related with the layoffs)</a:t>
            </a:r>
            <a:endParaRPr lang="en-US" dirty="0"/>
          </a:p>
        </p:txBody>
      </p:sp>
      <p:cxnSp>
        <p:nvCxnSpPr>
          <p:cNvPr id="6" name="Łącznik prosty ze strzałką 5"/>
          <p:cNvCxnSpPr/>
          <p:nvPr/>
        </p:nvCxnSpPr>
        <p:spPr>
          <a:xfrm flipH="1">
            <a:off x="1475656" y="1953246"/>
            <a:ext cx="72008" cy="118772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flipH="1">
            <a:off x="4525633" y="1953246"/>
            <a:ext cx="72008" cy="165536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2483768" y="5239306"/>
            <a:ext cx="6120680" cy="925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700" dirty="0" smtClean="0"/>
              <a:t>…w</a:t>
            </a:r>
            <a:r>
              <a:rPr lang="en-US" sz="1700" dirty="0" err="1" smtClean="0"/>
              <a:t>hich</a:t>
            </a:r>
            <a:r>
              <a:rPr lang="en-US" sz="1700" dirty="0" smtClean="0"/>
              <a:t> was accompanied by </a:t>
            </a:r>
            <a:r>
              <a:rPr lang="en-US" sz="1700" b="1" dirty="0" err="1" smtClean="0">
                <a:solidFill>
                  <a:srgbClr val="002060"/>
                </a:solidFill>
              </a:rPr>
              <a:t>labour</a:t>
            </a:r>
            <a:r>
              <a:rPr lang="en-US" sz="1700" b="1" dirty="0" smtClean="0">
                <a:solidFill>
                  <a:srgbClr val="002060"/>
                </a:solidFill>
              </a:rPr>
              <a:t> hoarding</a:t>
            </a:r>
            <a:r>
              <a:rPr lang="en-US" sz="1700" dirty="0" smtClean="0"/>
              <a:t>,</a:t>
            </a:r>
          </a:p>
          <a:p>
            <a:pPr algn="ctr"/>
            <a:r>
              <a:rPr lang="en-US" sz="1700" dirty="0" smtClean="0"/>
              <a:t>i.e. the reduced hours worked per employee (</a:t>
            </a:r>
            <a:r>
              <a:rPr lang="en-US" sz="1700" b="1" dirty="0" smtClean="0">
                <a:solidFill>
                  <a:schemeClr val="accent1">
                    <a:lumMod val="75000"/>
                  </a:schemeClr>
                </a:solidFill>
              </a:rPr>
              <a:t>in blue</a:t>
            </a:r>
            <a:r>
              <a:rPr lang="en-US" sz="1700" dirty="0" smtClean="0"/>
              <a:t>) without decreases in the number of employees (</a:t>
            </a:r>
            <a:r>
              <a:rPr lang="en-US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grey</a:t>
            </a:r>
            <a:r>
              <a:rPr lang="en-US" sz="1700" dirty="0" smtClean="0"/>
              <a:t>)</a:t>
            </a:r>
            <a:endParaRPr lang="en-US" sz="1700" dirty="0"/>
          </a:p>
        </p:txBody>
      </p:sp>
      <p:cxnSp>
        <p:nvCxnSpPr>
          <p:cNvPr id="9" name="Łącznik prosty ze strzałką 8"/>
          <p:cNvCxnSpPr/>
          <p:nvPr/>
        </p:nvCxnSpPr>
        <p:spPr>
          <a:xfrm flipV="1">
            <a:off x="6048164" y="4005064"/>
            <a:ext cx="1109050" cy="118814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0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900" b="1" dirty="0"/>
              <a:t>Part I</a:t>
            </a:r>
            <a:r>
              <a:rPr lang="pl-PL" sz="2900" b="1" dirty="0"/>
              <a:t>I</a:t>
            </a:r>
            <a:r>
              <a:rPr lang="en-US" sz="2900" b="1" dirty="0"/>
              <a:t>   </a:t>
            </a:r>
            <a:r>
              <a:rPr lang="pl-PL" sz="2900" b="1" dirty="0"/>
              <a:t>Basic and </a:t>
            </a:r>
            <a:r>
              <a:rPr lang="pl-PL" sz="2900" b="1" dirty="0" err="1"/>
              <a:t>specific</a:t>
            </a:r>
            <a:r>
              <a:rPr lang="pl-PL" sz="2900" b="1" dirty="0"/>
              <a:t> </a:t>
            </a:r>
            <a:r>
              <a:rPr lang="pl-PL" sz="2900" b="1" dirty="0" err="1"/>
              <a:t>results</a:t>
            </a:r>
            <a:r>
              <a:rPr lang="en-US" sz="2900" b="1" dirty="0"/>
              <a:t>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4433" y="836712"/>
            <a:ext cx="8475134" cy="5256584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smtClean="0"/>
              <a:t>Lastly, a Gross Output decomposition into intermediate input and factor contribution has been performed:</a:t>
            </a:r>
          </a:p>
          <a:p>
            <a:pPr lv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 smtClean="0"/>
              <a:t>This allowed to identify two periods in the Polish economy in the covered </a:t>
            </a:r>
            <a:r>
              <a:rPr lang="pl-PL" b="1" dirty="0" smtClean="0"/>
              <a:t>(2005-2016) </a:t>
            </a:r>
            <a:r>
              <a:rPr lang="en-US" b="1" dirty="0" smtClean="0"/>
              <a:t>span of time:</a:t>
            </a:r>
          </a:p>
          <a:p>
            <a:pPr lvl="2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B050"/>
                </a:solidFill>
              </a:rPr>
              <a:t>A transformation period until 2011 and </a:t>
            </a:r>
          </a:p>
          <a:p>
            <a:pPr lvl="2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B050"/>
                </a:solidFill>
              </a:rPr>
              <a:t>A stabilization period after 2011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900" b="1" dirty="0"/>
              <a:t>Part I</a:t>
            </a:r>
            <a:r>
              <a:rPr lang="pl-PL" sz="2900" b="1" dirty="0"/>
              <a:t>I</a:t>
            </a:r>
            <a:r>
              <a:rPr lang="en-US" sz="2900" b="1" dirty="0"/>
              <a:t>   </a:t>
            </a:r>
            <a:r>
              <a:rPr lang="pl-PL" sz="2900" b="1" dirty="0"/>
              <a:t>Basic and </a:t>
            </a:r>
            <a:r>
              <a:rPr lang="pl-PL" sz="2900" b="1" dirty="0" err="1"/>
              <a:t>specific</a:t>
            </a:r>
            <a:r>
              <a:rPr lang="pl-PL" sz="2900" b="1" dirty="0"/>
              <a:t> </a:t>
            </a:r>
            <a:r>
              <a:rPr lang="pl-PL" sz="2900" b="1" dirty="0" err="1"/>
              <a:t>results</a:t>
            </a:r>
            <a:r>
              <a:rPr lang="en-US" sz="2900" b="1" dirty="0"/>
              <a:t>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1D00-000006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289474"/>
              </p:ext>
            </p:extLst>
          </p:nvPr>
        </p:nvGraphicFramePr>
        <p:xfrm>
          <a:off x="334963" y="836613"/>
          <a:ext cx="8474075" cy="525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98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900" b="1" dirty="0"/>
              <a:t>Part I</a:t>
            </a:r>
            <a:r>
              <a:rPr lang="pl-PL" sz="2900" b="1" dirty="0"/>
              <a:t>I</a:t>
            </a:r>
            <a:r>
              <a:rPr lang="en-US" sz="2900" b="1" dirty="0"/>
              <a:t>   </a:t>
            </a:r>
            <a:r>
              <a:rPr lang="pl-PL" sz="2900" b="1" dirty="0"/>
              <a:t>Basic and </a:t>
            </a:r>
            <a:r>
              <a:rPr lang="pl-PL" sz="2900" b="1" dirty="0" err="1"/>
              <a:t>specific</a:t>
            </a:r>
            <a:r>
              <a:rPr lang="pl-PL" sz="2900" b="1" dirty="0"/>
              <a:t> </a:t>
            </a:r>
            <a:r>
              <a:rPr lang="pl-PL" sz="2900" b="1" dirty="0" err="1"/>
              <a:t>results</a:t>
            </a:r>
            <a:r>
              <a:rPr lang="en-US" sz="2900" b="1" dirty="0"/>
              <a:t>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1D00-000006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71033"/>
              </p:ext>
            </p:extLst>
          </p:nvPr>
        </p:nvGraphicFramePr>
        <p:xfrm>
          <a:off x="334963" y="836613"/>
          <a:ext cx="8474075" cy="525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rostokąt 1"/>
          <p:cNvSpPr/>
          <p:nvPr/>
        </p:nvSpPr>
        <p:spPr>
          <a:xfrm>
            <a:off x="683568" y="5301208"/>
            <a:ext cx="5184576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After 2011 changes related to factor substitution by intermediate inputs have ceased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3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900" b="1" dirty="0"/>
              <a:t>Part I</a:t>
            </a:r>
            <a:r>
              <a:rPr lang="pl-PL" sz="2900" b="1" dirty="0"/>
              <a:t>I</a:t>
            </a:r>
            <a:r>
              <a:rPr lang="en-US" sz="2900" b="1" dirty="0"/>
              <a:t>   </a:t>
            </a:r>
            <a:r>
              <a:rPr lang="pl-PL" sz="2900" b="1" dirty="0"/>
              <a:t>Basic and </a:t>
            </a:r>
            <a:r>
              <a:rPr lang="pl-PL" sz="2900" b="1" dirty="0" err="1"/>
              <a:t>specific</a:t>
            </a:r>
            <a:r>
              <a:rPr lang="pl-PL" sz="2900" b="1" dirty="0"/>
              <a:t> </a:t>
            </a:r>
            <a:r>
              <a:rPr lang="pl-PL" sz="2900" b="1" dirty="0" err="1"/>
              <a:t>results</a:t>
            </a:r>
            <a:r>
              <a:rPr lang="en-US" sz="2900" b="1" dirty="0"/>
              <a:t>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1D00-000006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112955"/>
              </p:ext>
            </p:extLst>
          </p:nvPr>
        </p:nvGraphicFramePr>
        <p:xfrm>
          <a:off x="334963" y="836613"/>
          <a:ext cx="8474075" cy="525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rostokąt 1"/>
          <p:cNvSpPr/>
          <p:nvPr/>
        </p:nvSpPr>
        <p:spPr>
          <a:xfrm>
            <a:off x="683568" y="5301208"/>
            <a:ext cx="5184576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…i.e. outsourcing </a:t>
            </a:r>
            <a:r>
              <a:rPr lang="pl-PL" dirty="0" err="1" smtClean="0"/>
              <a:t>growth</a:t>
            </a:r>
            <a:r>
              <a:rPr lang="pl-PL" dirty="0" smtClean="0"/>
              <a:t> (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additionally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changes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some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capital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being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treated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as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intermediate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consumption</a:t>
            </a:r>
            <a:r>
              <a:rPr lang="pl-PL" dirty="0" smtClean="0"/>
              <a:t>) </a:t>
            </a:r>
            <a:r>
              <a:rPr lang="pl-PL" dirty="0" err="1" smtClean="0"/>
              <a:t>has</a:t>
            </a:r>
            <a:r>
              <a:rPr lang="pl-PL" dirty="0" smtClean="0"/>
              <a:t> </a:t>
            </a:r>
            <a:r>
              <a:rPr lang="pl-PL" dirty="0" err="1" smtClean="0"/>
              <a:t>ceased</a:t>
            </a:r>
            <a:r>
              <a:rPr lang="pl-P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endParaRPr lang="pl-PL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4433" y="836712"/>
            <a:ext cx="8475134" cy="525658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/>
              <a:t>Part I</a:t>
            </a:r>
            <a:endParaRPr lang="pl-PL" sz="2400" b="1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/>
              <a:t>Basic </a:t>
            </a:r>
            <a:r>
              <a:rPr lang="en-US" sz="2400" b="1" dirty="0"/>
              <a:t>methodology and specific issues</a:t>
            </a:r>
            <a:br>
              <a:rPr lang="en-US" sz="2400" b="1" dirty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	</a:t>
            </a:r>
            <a:r>
              <a:rPr lang="pl-PL" b="1" dirty="0"/>
              <a:t>	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3887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endParaRPr lang="pl-PL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4433" y="836712"/>
            <a:ext cx="8475134" cy="525658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/>
              <a:t>Part III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/>
              <a:t>Analysis related to Middle-Income Trap </a:t>
            </a:r>
            <a:endParaRPr lang="en-US" b="1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/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91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900" b="1" dirty="0"/>
              <a:t>Part </a:t>
            </a:r>
            <a:r>
              <a:rPr lang="en-US" sz="2900" b="1" dirty="0" smtClean="0"/>
              <a:t>III</a:t>
            </a:r>
            <a:r>
              <a:rPr lang="pl-PL" sz="2900" b="1" dirty="0" smtClean="0"/>
              <a:t> </a:t>
            </a:r>
            <a:r>
              <a:rPr lang="en-US" sz="2900" b="1" dirty="0" smtClean="0"/>
              <a:t>Analysis </a:t>
            </a:r>
            <a:r>
              <a:rPr lang="en-US" sz="2900" b="1" dirty="0"/>
              <a:t>related to Middle-Income </a:t>
            </a:r>
            <a:r>
              <a:rPr lang="en-US" sz="2900" b="1" dirty="0" smtClean="0"/>
              <a:t>Trap</a:t>
            </a:r>
            <a:r>
              <a:rPr lang="pl-PL" sz="2900" b="1" dirty="0" smtClean="0"/>
              <a:t>:</a:t>
            </a:r>
            <a:r>
              <a:rPr lang="en-US" sz="2900" b="1" dirty="0" smtClean="0"/>
              <a:t> </a:t>
            </a:r>
            <a:endParaRPr lang="en-US" sz="2900" b="1" dirty="0"/>
          </a:p>
        </p:txBody>
      </p:sp>
      <p:sp>
        <p:nvSpPr>
          <p:cNvPr id="4" name="Prostokąt 3"/>
          <p:cNvSpPr/>
          <p:nvPr/>
        </p:nvSpPr>
        <p:spPr>
          <a:xfrm>
            <a:off x="5796136" y="1988840"/>
            <a:ext cx="2664296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Cumulative data related to GVA growth indicate that in the analyzed period Czech Republic, and particularly Slovakia and Poland have been catching up with the other western KLEMS countries</a:t>
            </a:r>
          </a:p>
          <a:p>
            <a:pPr algn="ctr"/>
            <a:endParaRPr lang="en-US" sz="1700" b="1" dirty="0" smtClean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5544616" cy="590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8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900" b="1" dirty="0"/>
              <a:t>Part </a:t>
            </a:r>
            <a:r>
              <a:rPr lang="en-US" sz="2900" b="1" dirty="0" smtClean="0"/>
              <a:t>III</a:t>
            </a:r>
            <a:r>
              <a:rPr lang="pl-PL" sz="2900" b="1" dirty="0" smtClean="0"/>
              <a:t> </a:t>
            </a:r>
            <a:r>
              <a:rPr lang="en-US" sz="2900" b="1" dirty="0" smtClean="0"/>
              <a:t>Analysis </a:t>
            </a:r>
            <a:r>
              <a:rPr lang="en-US" sz="2900" b="1" dirty="0"/>
              <a:t>related to Middle-Income </a:t>
            </a:r>
            <a:r>
              <a:rPr lang="en-US" sz="2900" b="1" dirty="0" smtClean="0"/>
              <a:t>Trap</a:t>
            </a:r>
            <a:r>
              <a:rPr lang="pl-PL" sz="2900" b="1" dirty="0" smtClean="0"/>
              <a:t>:</a:t>
            </a:r>
            <a:r>
              <a:rPr lang="en-US" sz="2900" b="1" dirty="0" smtClean="0"/>
              <a:t> </a:t>
            </a:r>
            <a:endParaRPr lang="en-US" sz="2900" b="1" dirty="0"/>
          </a:p>
        </p:txBody>
      </p:sp>
      <p:sp>
        <p:nvSpPr>
          <p:cNvPr id="4" name="Prostokąt 3"/>
          <p:cNvSpPr/>
          <p:nvPr/>
        </p:nvSpPr>
        <p:spPr>
          <a:xfrm>
            <a:off x="5796136" y="1988840"/>
            <a:ext cx="2664296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In case of Slovakia and Poland this convergence process continued in the post-crisis growth reconstruction period</a:t>
            </a:r>
            <a:endParaRPr lang="en-US" sz="17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5544616" cy="590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02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900" b="1" dirty="0"/>
              <a:t>Part III</a:t>
            </a:r>
            <a:r>
              <a:rPr lang="pl-PL" sz="2900" b="1" dirty="0"/>
              <a:t> </a:t>
            </a:r>
            <a:r>
              <a:rPr lang="en-US" sz="2900" b="1" dirty="0"/>
              <a:t>Analysis related to Middle-Income Trap</a:t>
            </a:r>
            <a:r>
              <a:rPr lang="pl-PL" sz="2900" b="1" dirty="0"/>
              <a:t>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796136" y="1988840"/>
            <a:ext cx="2664296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The GVA growth decomposition indicates that at the aggregate level the contribution of capital (capital services) is domineering.</a:t>
            </a:r>
          </a:p>
          <a:p>
            <a:pPr algn="ctr"/>
            <a:endParaRPr lang="pl-PL" sz="17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Its contribution even strengthened in relative terms after the crisis</a:t>
            </a:r>
            <a:endParaRPr lang="en-US" sz="17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5544616" cy="590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3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900" b="1" dirty="0"/>
              <a:t>Part III</a:t>
            </a:r>
            <a:r>
              <a:rPr lang="pl-PL" sz="2900" b="1" dirty="0"/>
              <a:t> </a:t>
            </a:r>
            <a:r>
              <a:rPr lang="en-US" sz="2900" b="1" dirty="0"/>
              <a:t>Analysis related to Middle-Income Trap</a:t>
            </a:r>
            <a:r>
              <a:rPr lang="pl-PL" sz="2900" b="1" dirty="0"/>
              <a:t>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796136" y="1412776"/>
            <a:ext cx="2664296" cy="403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However, for Poland according to NACE sections, this high contribution of capital (capital services) is associated with transport (H), energy and other networks (D-E) and culture (R), and sections not belonging to the so called market economy (L, O, P</a:t>
            </a:r>
            <a:r>
              <a:rPr lang="pl-PL" sz="1700" b="1" dirty="0" smtClean="0">
                <a:solidFill>
                  <a:srgbClr val="C00000"/>
                </a:solidFill>
              </a:rPr>
              <a:t>,</a:t>
            </a:r>
            <a:r>
              <a:rPr lang="en-US" sz="1700" b="1" dirty="0" smtClean="0">
                <a:solidFill>
                  <a:srgbClr val="C00000"/>
                </a:solidFill>
              </a:rPr>
              <a:t> Q)</a:t>
            </a:r>
            <a:r>
              <a:rPr lang="pl-PL" sz="1700" b="1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endParaRPr lang="pl-PL" sz="1700" b="1" dirty="0" smtClean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2" y="764704"/>
            <a:ext cx="5550090" cy="6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42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900" b="1" dirty="0"/>
              <a:t>Part III</a:t>
            </a:r>
            <a:r>
              <a:rPr lang="pl-PL" sz="2900" b="1" dirty="0"/>
              <a:t> </a:t>
            </a:r>
            <a:r>
              <a:rPr lang="en-US" sz="2900" b="1" dirty="0"/>
              <a:t>Analysis related to Middle-Income Trap</a:t>
            </a:r>
            <a:r>
              <a:rPr lang="pl-PL" sz="2900" b="1" dirty="0"/>
              <a:t>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796136" y="1412776"/>
            <a:ext cx="2664296" cy="403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700" b="1" dirty="0" smtClean="0">
              <a:solidFill>
                <a:srgbClr val="C00000"/>
              </a:solidFill>
            </a:endParaRPr>
          </a:p>
          <a:p>
            <a:pPr algn="ctr"/>
            <a:r>
              <a:rPr lang="pl-PL" sz="1700" b="1" dirty="0" smtClean="0">
                <a:solidFill>
                  <a:srgbClr val="C00000"/>
                </a:solidFill>
              </a:rPr>
              <a:t>I</a:t>
            </a:r>
            <a:r>
              <a:rPr lang="en-US" sz="1700" b="1" dirty="0" smtClean="0">
                <a:solidFill>
                  <a:srgbClr val="C00000"/>
                </a:solidFill>
              </a:rPr>
              <a:t>.e. it can be associated with public and infrastructural capital growth</a:t>
            </a:r>
            <a:endParaRPr lang="en-US" sz="1700" b="1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2" y="764704"/>
            <a:ext cx="5550090" cy="6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8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900" b="1" dirty="0"/>
              <a:t>Part III</a:t>
            </a:r>
            <a:r>
              <a:rPr lang="pl-PL" sz="2900" b="1" dirty="0"/>
              <a:t> </a:t>
            </a:r>
            <a:r>
              <a:rPr lang="en-US" sz="2900" b="1" dirty="0"/>
              <a:t>Analysis related to Middle-Income Trap</a:t>
            </a:r>
            <a:r>
              <a:rPr lang="pl-PL" sz="2900" b="1" dirty="0"/>
              <a:t>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796136" y="1556792"/>
            <a:ext cx="2664296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For the remaining sections MFP contribution prevails.</a:t>
            </a:r>
          </a:p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Particularly in the NACE manufacturing section C and information section J the contribution of MFP is the greatest. </a:t>
            </a:r>
            <a:endParaRPr lang="pl-PL" sz="1700" b="1" dirty="0" smtClean="0">
              <a:solidFill>
                <a:srgbClr val="C00000"/>
              </a:solidFill>
            </a:endParaRPr>
          </a:p>
          <a:p>
            <a:pPr algn="ctr"/>
            <a:endParaRPr lang="pl-PL" sz="1700" b="1" dirty="0">
              <a:solidFill>
                <a:srgbClr val="C00000"/>
              </a:solidFill>
            </a:endParaRPr>
          </a:p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This indicates a reindustrialization and a digitalization of the Polish economy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0943"/>
            <a:ext cx="5517996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1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900" b="1" dirty="0"/>
              <a:t>Part III</a:t>
            </a:r>
            <a:r>
              <a:rPr lang="pl-PL" sz="2900" b="1" dirty="0"/>
              <a:t> </a:t>
            </a:r>
            <a:r>
              <a:rPr lang="en-US" sz="2900" b="1" dirty="0"/>
              <a:t>Analysis related to Middle-Income Trap</a:t>
            </a:r>
            <a:r>
              <a:rPr lang="pl-PL" sz="2900" b="1" dirty="0"/>
              <a:t>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796136" y="1556792"/>
            <a:ext cx="2664296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After the crisis the importance of NACE section J even increased in relative terms</a:t>
            </a:r>
          </a:p>
          <a:p>
            <a:pPr algn="ctr"/>
            <a:endParaRPr lang="en-US" sz="17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As a general rule, the faster MFP grows the faster GVA grows as well</a:t>
            </a:r>
            <a:endParaRPr lang="en-US" sz="17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0943"/>
            <a:ext cx="5517996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0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900" b="1" dirty="0"/>
              <a:t>Part III</a:t>
            </a:r>
            <a:r>
              <a:rPr lang="pl-PL" sz="2900" b="1" dirty="0"/>
              <a:t> </a:t>
            </a:r>
            <a:r>
              <a:rPr lang="en-US" sz="2900" b="1" dirty="0"/>
              <a:t>Analysis related to Middle-Income Trap</a:t>
            </a:r>
            <a:r>
              <a:rPr lang="pl-PL" sz="2900" b="1" dirty="0"/>
              <a:t>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796136" y="1556792"/>
            <a:ext cx="2664296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As a general rule, the faster MFP grows the faster GVA grows as well</a:t>
            </a:r>
          </a:p>
          <a:p>
            <a:pPr algn="ctr"/>
            <a:endParaRPr lang="en-US" sz="17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…the growth engine of the economy is therefore MFP driven</a:t>
            </a:r>
            <a:r>
              <a:rPr lang="en-US" sz="1700" b="1" dirty="0" smtClean="0">
                <a:solidFill>
                  <a:srgbClr val="C00000"/>
                </a:solidFill>
              </a:rPr>
              <a:t>, not capital driven…</a:t>
            </a:r>
            <a:endParaRPr lang="en-US" sz="17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0943"/>
            <a:ext cx="5517996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36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900" b="1" dirty="0"/>
              <a:t>Part III</a:t>
            </a:r>
            <a:r>
              <a:rPr lang="pl-PL" sz="2900" b="1" dirty="0"/>
              <a:t> </a:t>
            </a:r>
            <a:r>
              <a:rPr lang="en-US" sz="2900" b="1" dirty="0"/>
              <a:t>Analysis related to Middle-Income Trap</a:t>
            </a:r>
            <a:r>
              <a:rPr lang="pl-PL" sz="2900" b="1" dirty="0"/>
              <a:t>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796136" y="1556792"/>
            <a:ext cx="2664296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It is intended to perform a KLEMS growth accounting by 16 Polish voivodships, but this turn requires solving some methodological problems</a:t>
            </a:r>
          </a:p>
          <a:p>
            <a:pPr algn="ctr"/>
            <a:endParaRPr lang="en-US" sz="17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However, a simpler classical decomposition of Solow type was already performed by voivodships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2" y="836712"/>
            <a:ext cx="5591453" cy="58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52413" y="188912"/>
            <a:ext cx="8639175" cy="1295871"/>
          </a:xfrm>
        </p:spPr>
        <p:txBody>
          <a:bodyPr anchor="ctr">
            <a:normAutofit/>
          </a:bodyPr>
          <a:lstStyle/>
          <a:p>
            <a:r>
              <a:rPr lang="en-US" sz="3200" dirty="0"/>
              <a:t>Part I   Basic methodology and specific issues </a:t>
            </a:r>
            <a:r>
              <a:rPr lang="pl-PL" sz="3200" b="1" dirty="0" smtClean="0"/>
              <a:t>:</a:t>
            </a:r>
            <a:endParaRPr lang="pl-PL" sz="3200" b="1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4433" y="836712"/>
            <a:ext cx="8475134" cy="525658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/>
              <a:t>The fundamental methodology: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 smtClean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B050"/>
                </a:solidFill>
              </a:rPr>
              <a:t>Jorgenson</a:t>
            </a:r>
            <a:r>
              <a:rPr lang="en-US" b="1" dirty="0" smtClean="0"/>
              <a:t>, D. W. and Z. </a:t>
            </a:r>
            <a:r>
              <a:rPr lang="en-US" b="1" dirty="0" err="1" smtClean="0">
                <a:solidFill>
                  <a:srgbClr val="00B050"/>
                </a:solidFill>
              </a:rPr>
              <a:t>Griliches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/>
              <a:t>(</a:t>
            </a:r>
            <a:r>
              <a:rPr lang="en-US" b="1" dirty="0" smtClean="0">
                <a:solidFill>
                  <a:srgbClr val="00B050"/>
                </a:solidFill>
              </a:rPr>
              <a:t>1967</a:t>
            </a:r>
            <a:r>
              <a:rPr lang="en-US" b="1" dirty="0" smtClean="0"/>
              <a:t>), </a:t>
            </a:r>
            <a:r>
              <a:rPr lang="en-US" b="1" i="1" dirty="0" smtClean="0"/>
              <a:t>The Explanation of Productivity Change</a:t>
            </a:r>
            <a:endParaRPr lang="en-US" b="1" dirty="0" smtClean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B050"/>
                </a:solidFill>
              </a:rPr>
              <a:t>Jorgenson</a:t>
            </a:r>
            <a:r>
              <a:rPr lang="en-US" b="1" dirty="0" smtClean="0"/>
              <a:t>, D. W., F.M. </a:t>
            </a:r>
            <a:r>
              <a:rPr lang="en-US" b="1" dirty="0" err="1" smtClean="0">
                <a:solidFill>
                  <a:srgbClr val="00B050"/>
                </a:solidFill>
              </a:rPr>
              <a:t>Gollop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/>
              <a:t>and B.M. </a:t>
            </a:r>
            <a:r>
              <a:rPr lang="en-US" b="1" dirty="0" err="1" smtClean="0">
                <a:solidFill>
                  <a:srgbClr val="00B050"/>
                </a:solidFill>
              </a:rPr>
              <a:t>Fraumeni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/>
              <a:t>(</a:t>
            </a:r>
            <a:r>
              <a:rPr lang="en-US" b="1" dirty="0" smtClean="0">
                <a:solidFill>
                  <a:srgbClr val="00B050"/>
                </a:solidFill>
              </a:rPr>
              <a:t>1987</a:t>
            </a:r>
            <a:r>
              <a:rPr lang="en-US" b="1" dirty="0" smtClean="0"/>
              <a:t>), </a:t>
            </a:r>
            <a:r>
              <a:rPr lang="en-US" b="1" i="1" dirty="0" smtClean="0"/>
              <a:t>Productivity and US Economic Growth</a:t>
            </a:r>
            <a:endParaRPr lang="en-US" b="1" dirty="0" smtClean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B050"/>
                </a:solidFill>
              </a:rPr>
              <a:t>Jorgenson</a:t>
            </a:r>
            <a:r>
              <a:rPr lang="en-US" b="1" dirty="0" smtClean="0"/>
              <a:t> D. W., M. </a:t>
            </a:r>
            <a:r>
              <a:rPr lang="en-US" b="1" dirty="0" smtClean="0">
                <a:solidFill>
                  <a:srgbClr val="00B050"/>
                </a:solidFill>
              </a:rPr>
              <a:t>Ho</a:t>
            </a:r>
            <a:r>
              <a:rPr lang="en-US" b="1" dirty="0" smtClean="0"/>
              <a:t> and K. </a:t>
            </a:r>
            <a:r>
              <a:rPr lang="en-US" b="1" dirty="0" err="1" smtClean="0">
                <a:solidFill>
                  <a:srgbClr val="00B050"/>
                </a:solidFill>
              </a:rPr>
              <a:t>Stiroh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/>
              <a:t>(</a:t>
            </a:r>
            <a:r>
              <a:rPr lang="en-US" b="1" dirty="0" smtClean="0">
                <a:solidFill>
                  <a:srgbClr val="00B050"/>
                </a:solidFill>
              </a:rPr>
              <a:t>2005</a:t>
            </a:r>
            <a:r>
              <a:rPr lang="en-US" b="1" dirty="0" smtClean="0"/>
              <a:t>), </a:t>
            </a:r>
            <a:r>
              <a:rPr lang="en-US" b="1" i="1" dirty="0" smtClean="0"/>
              <a:t>Information Technology and the American Growth Resurgence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30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900" b="1" dirty="0"/>
              <a:t>Part III</a:t>
            </a:r>
            <a:r>
              <a:rPr lang="pl-PL" sz="2900" b="1" dirty="0"/>
              <a:t> </a:t>
            </a:r>
            <a:r>
              <a:rPr lang="en-US" sz="2900" b="1" dirty="0"/>
              <a:t>Analysis related to Middle-Income Trap</a:t>
            </a:r>
            <a:r>
              <a:rPr lang="pl-PL" sz="2900" b="1" dirty="0"/>
              <a:t>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796136" y="1556792"/>
            <a:ext cx="2664296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It can be seen that voivodships developing quicker than average are those with higher MFP contributions</a:t>
            </a:r>
          </a:p>
          <a:p>
            <a:pPr algn="ctr"/>
            <a:endParaRPr lang="en-US" sz="17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1700" b="1" dirty="0" smtClean="0">
                <a:solidFill>
                  <a:srgbClr val="C00000"/>
                </a:solidFill>
              </a:rPr>
              <a:t>This confirms to some degree the previous findings !!</a:t>
            </a:r>
            <a:endParaRPr lang="en-US" sz="17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2" y="836712"/>
            <a:ext cx="5591453" cy="58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35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1653" y="1089025"/>
            <a:ext cx="8639175" cy="3348087"/>
          </a:xfrm>
        </p:spPr>
        <p:txBody>
          <a:bodyPr>
            <a:normAutofit/>
          </a:bodyPr>
          <a:lstStyle/>
          <a:p>
            <a:r>
              <a:rPr lang="pl-PL" dirty="0" smtClean="0"/>
              <a:t>Access to data: </a:t>
            </a:r>
            <a:br>
              <a:rPr lang="pl-PL" dirty="0" smtClean="0"/>
            </a:br>
            <a:r>
              <a:rPr lang="pl-PL" dirty="0">
                <a:hlinkClick r:id="rId2"/>
              </a:rPr>
              <a:t>https://</a:t>
            </a:r>
            <a:r>
              <a:rPr lang="pl-PL" dirty="0" smtClean="0">
                <a:hlinkClick r:id="rId2"/>
              </a:rPr>
              <a:t>stat.gov.pl/en/experimental-statistics/klems-economic-productivity-accounts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565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52413" y="188912"/>
            <a:ext cx="8639175" cy="1295871"/>
          </a:xfrm>
        </p:spPr>
        <p:txBody>
          <a:bodyPr anchor="ctr">
            <a:normAutofit/>
          </a:bodyPr>
          <a:lstStyle/>
          <a:p>
            <a:r>
              <a:rPr lang="en-US" sz="3000" b="1" dirty="0"/>
              <a:t>Part I   Basic methodology and specific issues </a:t>
            </a:r>
            <a:r>
              <a:rPr lang="pl-PL" sz="3000" b="1" dirty="0" smtClean="0">
                <a:latin typeface="Fira Sans Book" panose="020B0503050000020004" pitchFamily="34" charset="0"/>
              </a:rPr>
              <a:t>:</a:t>
            </a:r>
            <a:endParaRPr lang="pl-PL" sz="3000" b="1" dirty="0">
              <a:latin typeface="Fira Sans Book" panose="020B0503050000020004" pitchFamily="34" charset="0"/>
            </a:endParaRP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4433" y="836712"/>
            <a:ext cx="8475134" cy="525658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/>
              <a:t>This methodology has been well summarized in: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 smtClean="0"/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 err="1" smtClean="0">
                <a:solidFill>
                  <a:srgbClr val="00B050"/>
                </a:solidFill>
              </a:rPr>
              <a:t>Timmer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M., van </a:t>
            </a:r>
            <a:r>
              <a:rPr lang="en-US" b="1" dirty="0" err="1" smtClean="0">
                <a:solidFill>
                  <a:srgbClr val="00B050"/>
                </a:solidFill>
              </a:rPr>
              <a:t>Moergastel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T., </a:t>
            </a:r>
            <a:r>
              <a:rPr lang="en-US" b="1" dirty="0" err="1" smtClean="0">
                <a:solidFill>
                  <a:srgbClr val="00B050"/>
                </a:solidFill>
              </a:rPr>
              <a:t>Stuivenwold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E., </a:t>
            </a:r>
            <a:r>
              <a:rPr lang="en-US" b="1" dirty="0" err="1" smtClean="0">
                <a:solidFill>
                  <a:srgbClr val="00B050"/>
                </a:solidFill>
              </a:rPr>
              <a:t>Ypma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G. (Groningen Growth and Development Centre) and </a:t>
            </a:r>
            <a:r>
              <a:rPr lang="en-US" b="1" dirty="0" err="1" smtClean="0">
                <a:solidFill>
                  <a:srgbClr val="00B050"/>
                </a:solidFill>
              </a:rPr>
              <a:t>O’Mahony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M., </a:t>
            </a:r>
            <a:r>
              <a:rPr lang="en-US" b="1" dirty="0" err="1" smtClean="0">
                <a:solidFill>
                  <a:srgbClr val="00B050"/>
                </a:solidFill>
              </a:rPr>
              <a:t>Kangasniemi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M. (National Institute of Economic and Social Research) [March 2007], </a:t>
            </a:r>
            <a:r>
              <a:rPr lang="en-US" i="1" dirty="0" smtClean="0"/>
              <a:t>EU KLEMS Growth and Productivity Accounts</a:t>
            </a:r>
            <a:r>
              <a:rPr lang="en-US" dirty="0" smtClean="0"/>
              <a:t>, EU KLEMS Consortium.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err="1" smtClean="0">
                <a:solidFill>
                  <a:srgbClr val="00B050"/>
                </a:solidFill>
              </a:rPr>
              <a:t>O’Mahony</a:t>
            </a:r>
            <a:r>
              <a:rPr lang="en-US" b="1" dirty="0" smtClean="0">
                <a:solidFill>
                  <a:srgbClr val="00B050"/>
                </a:solidFill>
              </a:rPr>
              <a:t> M.</a:t>
            </a:r>
            <a:r>
              <a:rPr lang="en-US" dirty="0" smtClean="0"/>
              <a:t>, </a:t>
            </a:r>
            <a:r>
              <a:rPr lang="en-US" b="1" dirty="0" err="1" smtClean="0">
                <a:solidFill>
                  <a:srgbClr val="00B050"/>
                </a:solidFill>
              </a:rPr>
              <a:t>Timmer</a:t>
            </a:r>
            <a:r>
              <a:rPr lang="en-US" b="1" dirty="0" smtClean="0">
                <a:solidFill>
                  <a:srgbClr val="00B050"/>
                </a:solidFill>
              </a:rPr>
              <a:t> M.</a:t>
            </a:r>
            <a:r>
              <a:rPr lang="en-US" dirty="0" smtClean="0"/>
              <a:t> (2009) Output, Input and Productivity Measures at the Industry Level: The EU KLEMS Database. </a:t>
            </a:r>
            <a:r>
              <a:rPr lang="en-US" i="1" dirty="0" smtClean="0"/>
              <a:t>The Economic Journal, </a:t>
            </a:r>
            <a:r>
              <a:rPr lang="en-US" dirty="0" smtClean="0"/>
              <a:t>119 (June), F374-F403.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909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52413" y="188912"/>
            <a:ext cx="8639175" cy="1295871"/>
          </a:xfrm>
        </p:spPr>
        <p:txBody>
          <a:bodyPr anchor="ctr">
            <a:normAutofit/>
          </a:bodyPr>
          <a:lstStyle/>
          <a:p>
            <a:r>
              <a:rPr lang="en-US" sz="3000" b="1" dirty="0"/>
              <a:t>Part I   Basic methodology and specific issues </a:t>
            </a:r>
            <a:r>
              <a:rPr lang="pl-PL" sz="3000" b="1" dirty="0" smtClean="0">
                <a:latin typeface="Fira Sans Book" panose="020B0503050000020004" pitchFamily="34" charset="0"/>
              </a:rPr>
              <a:t>:</a:t>
            </a:r>
            <a:endParaRPr lang="pl-PL" sz="3000" b="1" dirty="0">
              <a:latin typeface="Fira Sans Book" panose="020B0503050000020004" pitchFamily="34" charset="0"/>
            </a:endParaRP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4433" y="836712"/>
            <a:ext cx="8475134" cy="525658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/>
              <a:t>For Poland KLEMS this methodology has been adapted in: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B050"/>
                </a:solidFill>
              </a:rPr>
              <a:t>Kotlewski</a:t>
            </a:r>
            <a:r>
              <a:rPr lang="en-US" b="1" dirty="0" smtClean="0"/>
              <a:t> </a:t>
            </a:r>
            <a:r>
              <a:rPr lang="en-US" dirty="0" smtClean="0"/>
              <a:t>and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B050"/>
                </a:solidFill>
              </a:rPr>
              <a:t>Błażej</a:t>
            </a:r>
            <a:r>
              <a:rPr lang="en-US" b="1" dirty="0" smtClean="0"/>
              <a:t> (</a:t>
            </a:r>
            <a:r>
              <a:rPr lang="en-US" b="1" dirty="0" smtClean="0">
                <a:solidFill>
                  <a:srgbClr val="00B050"/>
                </a:solidFill>
              </a:rPr>
              <a:t>2016</a:t>
            </a:r>
            <a:r>
              <a:rPr lang="en-US" b="1" dirty="0" smtClean="0"/>
              <a:t>), </a:t>
            </a:r>
            <a:r>
              <a:rPr lang="en-US" i="1" dirty="0" err="1" smtClean="0"/>
              <a:t>Metodologia</a:t>
            </a:r>
            <a:r>
              <a:rPr lang="en-US" i="1" dirty="0" smtClean="0"/>
              <a:t> </a:t>
            </a:r>
            <a:r>
              <a:rPr lang="en-US" i="1" dirty="0" err="1" smtClean="0"/>
              <a:t>rachunku</a:t>
            </a:r>
            <a:r>
              <a:rPr lang="en-US" i="1" dirty="0" smtClean="0"/>
              <a:t> </a:t>
            </a:r>
            <a:r>
              <a:rPr lang="en-US" i="1" dirty="0" err="1" smtClean="0"/>
              <a:t>produktywności</a:t>
            </a:r>
            <a:r>
              <a:rPr lang="en-US" i="1" dirty="0" smtClean="0"/>
              <a:t> KLEMS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i="1" dirty="0" err="1" smtClean="0"/>
              <a:t>jego</a:t>
            </a:r>
            <a:r>
              <a:rPr lang="en-US" i="1" dirty="0" smtClean="0"/>
              <a:t> </a:t>
            </a:r>
            <a:r>
              <a:rPr lang="en-US" i="1" dirty="0" err="1" smtClean="0"/>
              <a:t>implementacja</a:t>
            </a:r>
            <a:r>
              <a:rPr lang="en-US" i="1" dirty="0" smtClean="0"/>
              <a:t> w </a:t>
            </a:r>
            <a:r>
              <a:rPr lang="en-US" i="1" dirty="0" err="1" smtClean="0"/>
              <a:t>warunkach</a:t>
            </a:r>
            <a:r>
              <a:rPr lang="en-US" i="1" dirty="0" smtClean="0"/>
              <a:t> </a:t>
            </a:r>
            <a:r>
              <a:rPr lang="en-US" i="1" dirty="0" err="1" smtClean="0"/>
              <a:t>polskich</a:t>
            </a:r>
            <a:r>
              <a:rPr lang="en-US" i="1" dirty="0" smtClean="0"/>
              <a:t>, </a:t>
            </a:r>
            <a:r>
              <a:rPr lang="en-US" i="1" dirty="0" err="1" smtClean="0"/>
              <a:t>Wiadomości</a:t>
            </a:r>
            <a:r>
              <a:rPr lang="en-US" i="1" dirty="0" smtClean="0"/>
              <a:t> </a:t>
            </a:r>
            <a:r>
              <a:rPr lang="en-US" i="1" dirty="0" err="1" smtClean="0"/>
              <a:t>Statystyczne</a:t>
            </a:r>
            <a:r>
              <a:rPr lang="en-US" i="1" dirty="0" smtClean="0"/>
              <a:t> 9/2016 – </a:t>
            </a:r>
            <a:r>
              <a:rPr lang="en-US" b="1" i="1" dirty="0" smtClean="0">
                <a:solidFill>
                  <a:srgbClr val="00B050"/>
                </a:solidFill>
              </a:rPr>
              <a:t>more oriented to Polish audience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B050"/>
                </a:solidFill>
              </a:rPr>
              <a:t>Kotlewski</a:t>
            </a:r>
            <a:r>
              <a:rPr lang="en-US" b="1" dirty="0" smtClean="0"/>
              <a:t> </a:t>
            </a:r>
            <a:r>
              <a:rPr lang="en-US" dirty="0" smtClean="0"/>
              <a:t>and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B050"/>
                </a:solidFill>
              </a:rPr>
              <a:t>Błażej</a:t>
            </a:r>
            <a:r>
              <a:rPr lang="en-US" b="1" dirty="0" smtClean="0"/>
              <a:t> (</a:t>
            </a:r>
            <a:r>
              <a:rPr lang="en-US" b="1" dirty="0" smtClean="0">
                <a:solidFill>
                  <a:srgbClr val="00B050"/>
                </a:solidFill>
              </a:rPr>
              <a:t>201</a:t>
            </a:r>
            <a:r>
              <a:rPr lang="pl-PL" b="1" dirty="0" smtClean="0">
                <a:solidFill>
                  <a:srgbClr val="00B050"/>
                </a:solidFill>
              </a:rPr>
              <a:t>8</a:t>
            </a:r>
            <a:r>
              <a:rPr lang="en-US" b="1" dirty="0" smtClean="0"/>
              <a:t>),</a:t>
            </a:r>
            <a:r>
              <a:rPr lang="en-US" dirty="0" smtClean="0"/>
              <a:t> Implementation of KLEMS economic productivity accounts in Poland, </a:t>
            </a:r>
            <a:r>
              <a:rPr lang="en-US" i="1" dirty="0" smtClean="0"/>
              <a:t>Folia Oeconomica</a:t>
            </a:r>
            <a:r>
              <a:rPr lang="en-US" dirty="0" smtClean="0"/>
              <a:t>, 2/2018 – </a:t>
            </a:r>
            <a:r>
              <a:rPr lang="en-US" b="1" i="1" dirty="0" smtClean="0">
                <a:solidFill>
                  <a:srgbClr val="00B050"/>
                </a:solidFill>
              </a:rPr>
              <a:t>more oriented to foreign audience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74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b="1" dirty="0"/>
              <a:t>Part I   Basic methodology and specific issues :</a:t>
            </a:r>
            <a:endParaRPr lang="pl-PL" b="1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4433" y="836712"/>
            <a:ext cx="8475134" cy="5256584"/>
          </a:xfrm>
        </p:spPr>
        <p:txBody>
          <a:bodyPr anchor="ctr">
            <a:normAutofit fontScale="85000" lnSpcReduction="20000"/>
          </a:bodyPr>
          <a:lstStyle/>
          <a:p>
            <a:pPr algn="just">
              <a:spcAft>
                <a:spcPts val="1200"/>
              </a:spcAft>
              <a:buFontTx/>
              <a:buChar char="►"/>
            </a:pPr>
            <a:r>
              <a:rPr lang="en-US" b="1" u="sng" dirty="0" smtClean="0">
                <a:solidFill>
                  <a:srgbClr val="FF0000"/>
                </a:solidFill>
                <a:cs typeface="Times New Roman" pitchFamily="18" charset="0"/>
              </a:rPr>
              <a:t>Issue:</a:t>
            </a:r>
            <a:r>
              <a:rPr lang="en-US" dirty="0" smtClean="0">
                <a:cs typeface="Times New Roman" pitchFamily="18" charset="0"/>
              </a:rPr>
              <a:t> Capital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ICT</a:t>
            </a:r>
            <a:r>
              <a:rPr lang="en-US" dirty="0" smtClean="0">
                <a:cs typeface="Times New Roman" pitchFamily="18" charset="0"/>
              </a:rPr>
              <a:t> not extracted from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total capital </a:t>
            </a:r>
            <a:r>
              <a:rPr lang="en-US" dirty="0" smtClean="0">
                <a:cs typeface="Times New Roman" pitchFamily="18" charset="0"/>
              </a:rPr>
              <a:t>by industries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1200"/>
              </a:spcAft>
              <a:buFont typeface="Times New Roman" pitchFamily="18" charset="0"/>
              <a:buChar char="♣"/>
            </a:pPr>
            <a:r>
              <a:rPr lang="en-US" b="1" u="sng" dirty="0" smtClean="0">
                <a:cs typeface="Times New Roman" pitchFamily="18" charset="0"/>
              </a:rPr>
              <a:t>Solution</a:t>
            </a:r>
            <a:r>
              <a:rPr lang="en-US" b="1" dirty="0" smtClean="0">
                <a:cs typeface="Times New Roman" pitchFamily="18" charset="0"/>
              </a:rPr>
              <a:t>:</a:t>
            </a:r>
          </a:p>
          <a:p>
            <a:pPr lvl="1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>
                <a:cs typeface="Times New Roman" pitchFamily="18" charset="0"/>
              </a:rPr>
              <a:t>Total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ICT</a:t>
            </a:r>
            <a:r>
              <a:rPr lang="en-US" dirty="0" smtClean="0">
                <a:cs typeface="Times New Roman" pitchFamily="18" charset="0"/>
              </a:rPr>
              <a:t> amounts distributed by industries proportionally to a chosen structure (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ICT services</a:t>
            </a:r>
            <a:r>
              <a:rPr lang="en-US" dirty="0" smtClean="0">
                <a:cs typeface="Times New Roman" pitchFamily="18" charset="0"/>
              </a:rPr>
              <a:t>) taken from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 SUT</a:t>
            </a:r>
          </a:p>
          <a:p>
            <a:pPr lvl="1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>
                <a:cs typeface="Times New Roman" pitchFamily="18" charset="0"/>
              </a:rPr>
              <a:t>Quick depreciation of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ICT </a:t>
            </a:r>
            <a:r>
              <a:rPr lang="en-US" dirty="0" smtClean="0">
                <a:cs typeface="Times New Roman" pitchFamily="18" charset="0"/>
              </a:rPr>
              <a:t>capital allowed to ignore its older vintages</a:t>
            </a:r>
          </a:p>
          <a:p>
            <a:pPr lvl="1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>
                <a:cs typeface="Times New Roman" pitchFamily="18" charset="0"/>
              </a:rPr>
              <a:t>Therefore, accumulated and depreciated investments over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2005-2010</a:t>
            </a:r>
            <a:r>
              <a:rPr lang="en-US" dirty="0" smtClean="0">
                <a:cs typeface="Times New Roman" pitchFamily="18" charset="0"/>
              </a:rPr>
              <a:t> had given total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ICT</a:t>
            </a:r>
            <a:r>
              <a:rPr lang="en-US" dirty="0" smtClean="0">
                <a:cs typeface="Times New Roman" pitchFamily="18" charset="0"/>
              </a:rPr>
              <a:t> stock in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2010 </a:t>
            </a:r>
            <a:r>
              <a:rPr lang="en-US" dirty="0" smtClean="0">
                <a:cs typeface="Times New Roman" pitchFamily="18" charset="0"/>
              </a:rPr>
              <a:t>(American depreciation rates from KLEMS manuals)</a:t>
            </a:r>
          </a:p>
          <a:p>
            <a:pPr lvl="1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>
                <a:cs typeface="Times New Roman" pitchFamily="18" charset="0"/>
              </a:rPr>
              <a:t>For years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before 2010 </a:t>
            </a:r>
            <a:r>
              <a:rPr lang="en-US" dirty="0" smtClean="0">
                <a:cs typeface="Times New Roman" pitchFamily="18" charset="0"/>
              </a:rPr>
              <a:t>it was assumed that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ICT</a:t>
            </a:r>
            <a:r>
              <a:rPr lang="en-US" dirty="0" smtClean="0">
                <a:cs typeface="Times New Roman" pitchFamily="18" charset="0"/>
              </a:rPr>
              <a:t> stocks are in the same proportion to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total capital </a:t>
            </a:r>
            <a:r>
              <a:rPr lang="en-US" dirty="0" smtClean="0">
                <a:cs typeface="Times New Roman" pitchFamily="18" charset="0"/>
              </a:rPr>
              <a:t>stocks as in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2010</a:t>
            </a:r>
            <a:endParaRPr lang="en-US" b="1" dirty="0" smtClean="0">
              <a:cs typeface="Times New Roman" pitchFamily="18" charset="0"/>
            </a:endParaRPr>
          </a:p>
          <a:p>
            <a:pPr lvl="1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>
                <a:cs typeface="Times New Roman" pitchFamily="18" charset="0"/>
              </a:rPr>
              <a:t>For the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following</a:t>
            </a:r>
            <a:r>
              <a:rPr lang="en-US" dirty="0" smtClean="0">
                <a:cs typeface="Times New Roman" pitchFamily="18" charset="0"/>
              </a:rPr>
              <a:t> years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2010</a:t>
            </a:r>
            <a:r>
              <a:rPr lang="en-US" dirty="0" smtClean="0">
                <a:cs typeface="Times New Roman" pitchFamily="18" charset="0"/>
              </a:rPr>
              <a:t> was treated as the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base</a:t>
            </a:r>
            <a:r>
              <a:rPr lang="en-US" dirty="0" smtClean="0">
                <a:cs typeface="Times New Roman" pitchFamily="18" charset="0"/>
              </a:rPr>
              <a:t> year</a:t>
            </a:r>
          </a:p>
          <a:p>
            <a:pPr lvl="1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>
                <a:cs typeface="Times New Roman" pitchFamily="18" charset="0"/>
              </a:rPr>
              <a:t>Works are carried out to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shift</a:t>
            </a:r>
            <a:r>
              <a:rPr lang="en-US" dirty="0" smtClean="0">
                <a:cs typeface="Times New Roman" pitchFamily="18" charset="0"/>
              </a:rPr>
              <a:t> this initial assessment to </a:t>
            </a:r>
            <a:r>
              <a:rPr lang="en-US" b="1" dirty="0" smtClean="0">
                <a:solidFill>
                  <a:srgbClr val="00B050"/>
                </a:solidFill>
                <a:cs typeface="Times New Roman" pitchFamily="18" charset="0"/>
              </a:rPr>
              <a:t>2000-2005 </a:t>
            </a:r>
            <a:r>
              <a:rPr lang="en-US" dirty="0" smtClean="0">
                <a:cs typeface="Times New Roman" pitchFamily="18" charset="0"/>
              </a:rPr>
              <a:t>– presently a 3-years shift has been achieved 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2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b="1" dirty="0"/>
              <a:t>Part I   Basic methodology and specific issues :</a:t>
            </a:r>
            <a:endParaRPr lang="pl-PL" b="1" dirty="0">
              <a:latin typeface="Fira Sans Book" panose="020B0503050000020004" pitchFamily="34" charset="0"/>
            </a:endParaRP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4433" y="836712"/>
            <a:ext cx="8475134" cy="5256584"/>
          </a:xfrm>
        </p:spPr>
        <p:txBody>
          <a:bodyPr anchor="t">
            <a:normAutofit/>
          </a:bodyPr>
          <a:lstStyle/>
          <a:p>
            <a:pPr algn="just">
              <a:spcAft>
                <a:spcPts val="1200"/>
              </a:spcAft>
              <a:buFontTx/>
              <a:buChar char="►"/>
            </a:pPr>
            <a:r>
              <a:rPr lang="en-US" sz="2000" b="1" u="sng" dirty="0">
                <a:solidFill>
                  <a:srgbClr val="FF0000"/>
                </a:solidFill>
                <a:cs typeface="Times New Roman" pitchFamily="18" charset="0"/>
              </a:rPr>
              <a:t>Issue:</a:t>
            </a:r>
            <a:r>
              <a:rPr lang="en-US" sz="2000" dirty="0">
                <a:cs typeface="Times New Roman" pitchFamily="18" charset="0"/>
              </a:rPr>
              <a:t> Division into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18</a:t>
            </a:r>
            <a:r>
              <a:rPr lang="en-US" sz="2000" dirty="0">
                <a:cs typeface="Times New Roman" pitchFamily="18" charset="0"/>
              </a:rPr>
              <a:t> types of </a:t>
            </a:r>
            <a:r>
              <a:rPr lang="en-US" sz="2000" dirty="0" err="1">
                <a:cs typeface="Times New Roman" pitchFamily="18" charset="0"/>
              </a:rPr>
              <a:t>labour</a:t>
            </a:r>
            <a:r>
              <a:rPr lang="en-US" sz="2000" dirty="0">
                <a:cs typeface="Times New Roman" pitchFamily="18" charset="0"/>
              </a:rPr>
              <a:t> as required for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KLEMS</a:t>
            </a:r>
            <a:r>
              <a:rPr lang="en-US" sz="2000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available only as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representative sample surveys </a:t>
            </a:r>
            <a:r>
              <a:rPr lang="en-US" sz="2000" dirty="0">
                <a:cs typeface="Times New Roman" pitchFamily="18" charset="0"/>
              </a:rPr>
              <a:t>over firms employing more than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9</a:t>
            </a:r>
            <a:r>
              <a:rPr lang="en-US" sz="2000" dirty="0">
                <a:cs typeface="Times New Roman" pitchFamily="18" charset="0"/>
              </a:rPr>
              <a:t> persons; total </a:t>
            </a:r>
            <a:r>
              <a:rPr lang="en-US" sz="2000" dirty="0" err="1">
                <a:cs typeface="Times New Roman" pitchFamily="18" charset="0"/>
              </a:rPr>
              <a:t>labour</a:t>
            </a:r>
            <a:r>
              <a:rPr lang="en-US" sz="2000" dirty="0">
                <a:cs typeface="Times New Roman" pitchFamily="18" charset="0"/>
              </a:rPr>
              <a:t> market divided only by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industries</a:t>
            </a:r>
          </a:p>
          <a:p>
            <a:pPr algn="just">
              <a:spcAft>
                <a:spcPts val="1200"/>
              </a:spcAft>
              <a:buFont typeface="Times New Roman" pitchFamily="18" charset="0"/>
              <a:buChar char="♣"/>
            </a:pPr>
            <a:r>
              <a:rPr lang="en-US" sz="2000" b="1" u="sng" dirty="0">
                <a:cs typeface="Times New Roman" pitchFamily="18" charset="0"/>
              </a:rPr>
              <a:t>Solution</a:t>
            </a:r>
            <a:r>
              <a:rPr lang="en-US" sz="2000" b="1" dirty="0">
                <a:cs typeface="Times New Roman" pitchFamily="18" charset="0"/>
              </a:rPr>
              <a:t>:</a:t>
            </a:r>
          </a:p>
          <a:p>
            <a:pPr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dirty="0">
                <a:cs typeface="Times New Roman" pitchFamily="18" charset="0"/>
              </a:rPr>
              <a:t>Total </a:t>
            </a:r>
            <a:r>
              <a:rPr lang="en-US" sz="2000" dirty="0" err="1">
                <a:cs typeface="Times New Roman" pitchFamily="18" charset="0"/>
              </a:rPr>
              <a:t>labour</a:t>
            </a:r>
            <a:r>
              <a:rPr lang="en-US" sz="2000" dirty="0">
                <a:cs typeface="Times New Roman" pitchFamily="18" charset="0"/>
              </a:rPr>
              <a:t> market structure by industries </a:t>
            </a:r>
            <a:r>
              <a:rPr lang="en-US" sz="2000" dirty="0" smtClean="0"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14</a:t>
            </a:r>
            <a:r>
              <a:rPr lang="en-US" sz="2000" dirty="0" smtClean="0">
                <a:cs typeface="Times New Roman" pitchFamily="18" charset="0"/>
              </a:rPr>
              <a:t>)</a:t>
            </a:r>
            <a:r>
              <a:rPr lang="en-US" sz="2000" b="1" dirty="0" smtClean="0">
                <a:cs typeface="Times New Roman" pitchFamily="18" charset="0"/>
              </a:rPr>
              <a:t> </a:t>
            </a:r>
            <a:r>
              <a:rPr lang="en-US" sz="2000" dirty="0" smtClean="0">
                <a:cs typeface="Times New Roman" pitchFamily="18" charset="0"/>
              </a:rPr>
              <a:t>used </a:t>
            </a:r>
            <a:r>
              <a:rPr lang="en-US" sz="2000" dirty="0">
                <a:cs typeface="Times New Roman" pitchFamily="18" charset="0"/>
              </a:rPr>
              <a:t>as a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proportion to adjust upwards </a:t>
            </a:r>
            <a:r>
              <a:rPr lang="en-US" sz="2000" dirty="0">
                <a:cs typeface="Times New Roman" pitchFamily="18" charset="0"/>
              </a:rPr>
              <a:t>the full matrix structure of the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Z-12 survey</a:t>
            </a:r>
            <a:r>
              <a:rPr lang="en-US" sz="2000" dirty="0">
                <a:cs typeface="Times New Roman" pitchFamily="18" charset="0"/>
              </a:rPr>
              <a:t>: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1527238" y="3773055"/>
            <a:ext cx="6017405" cy="2157727"/>
            <a:chOff x="1557827" y="4367617"/>
            <a:chExt cx="6017405" cy="2157727"/>
          </a:xfrm>
        </p:grpSpPr>
        <p:sp>
          <p:nvSpPr>
            <p:cNvPr id="6" name="Prostokąt 5"/>
            <p:cNvSpPr/>
            <p:nvPr/>
          </p:nvSpPr>
          <p:spPr>
            <a:xfrm>
              <a:off x="1905498" y="4422335"/>
              <a:ext cx="157088" cy="21030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l-PL" sz="1400" dirty="0" smtClean="0"/>
                <a:t>64</a:t>
              </a:r>
              <a:endParaRPr lang="pl-PL" sz="1400" dirty="0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2651722" y="4995513"/>
              <a:ext cx="144016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l-PL" sz="1400" dirty="0" smtClean="0"/>
                <a:t>14</a:t>
              </a:r>
              <a:endParaRPr lang="pl-PL" sz="1400" dirty="0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3371802" y="4995513"/>
              <a:ext cx="936104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Mnożenie 8"/>
            <p:cNvSpPr/>
            <p:nvPr/>
          </p:nvSpPr>
          <p:spPr>
            <a:xfrm>
              <a:off x="2903770" y="5272713"/>
              <a:ext cx="360000" cy="360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3256040" y="5331526"/>
              <a:ext cx="400110" cy="27507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l-PL" sz="1400" b="1" dirty="0"/>
                <a:t>1</a:t>
              </a:r>
              <a:r>
                <a:rPr lang="pl-PL" sz="1400" b="1" dirty="0" smtClean="0"/>
                <a:t>4</a:t>
              </a:r>
              <a:endParaRPr lang="pl-PL" sz="1400" b="1" dirty="0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3667199" y="4727552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18</a:t>
              </a:r>
              <a:endParaRPr lang="pl-PL" sz="1400" b="1" dirty="0"/>
            </a:p>
          </p:txBody>
        </p:sp>
        <p:sp>
          <p:nvSpPr>
            <p:cNvPr id="12" name="Równa się 11"/>
            <p:cNvSpPr/>
            <p:nvPr/>
          </p:nvSpPr>
          <p:spPr>
            <a:xfrm>
              <a:off x="4451922" y="5277313"/>
              <a:ext cx="360000" cy="360000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4941058" y="5009330"/>
              <a:ext cx="963070" cy="9144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4847006" y="5369636"/>
              <a:ext cx="400110" cy="27507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l-PL" sz="1400" b="1" dirty="0"/>
                <a:t>1</a:t>
              </a:r>
              <a:r>
                <a:rPr lang="pl-PL" sz="1400" b="1" dirty="0" smtClean="0"/>
                <a:t>4</a:t>
              </a:r>
              <a:endParaRPr lang="pl-PL" sz="1400" b="1" dirty="0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5238889" y="47616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18</a:t>
              </a:r>
              <a:endParaRPr lang="pl-PL" sz="1400" b="1" dirty="0"/>
            </a:p>
          </p:txBody>
        </p:sp>
        <p:sp>
          <p:nvSpPr>
            <p:cNvPr id="16" name="Strzałka w prawo 15"/>
            <p:cNvSpPr/>
            <p:nvPr/>
          </p:nvSpPr>
          <p:spPr>
            <a:xfrm>
              <a:off x="2208657" y="5362712"/>
              <a:ext cx="360000" cy="180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1557827" y="4367617"/>
              <a:ext cx="400110" cy="203220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pl-PL" sz="1400" dirty="0" smtClean="0"/>
                <a:t>Eurostat </a:t>
              </a:r>
              <a:r>
                <a:rPr lang="pl-PL" sz="1400" dirty="0" err="1" smtClean="0"/>
                <a:t>Transmission</a:t>
              </a:r>
              <a:endParaRPr lang="pl-PL" sz="1400" dirty="0"/>
            </a:p>
          </p:txBody>
        </p:sp>
        <p:sp>
          <p:nvSpPr>
            <p:cNvPr id="18" name="Strzałka w prawo 17"/>
            <p:cNvSpPr/>
            <p:nvPr/>
          </p:nvSpPr>
          <p:spPr>
            <a:xfrm>
              <a:off x="6108106" y="5382654"/>
              <a:ext cx="360000" cy="18000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0B050"/>
                </a:solidFill>
              </a:endParaRPr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6612162" y="4620757"/>
              <a:ext cx="963070" cy="1688563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ole tekstowe 19"/>
            <p:cNvSpPr txBox="1"/>
            <p:nvPr/>
          </p:nvSpPr>
          <p:spPr>
            <a:xfrm>
              <a:off x="6517432" y="5382654"/>
              <a:ext cx="400110" cy="27507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l-PL" sz="1400" b="1" dirty="0" smtClean="0"/>
                <a:t>34</a:t>
              </a:r>
              <a:endParaRPr lang="pl-PL" sz="1400" b="1" dirty="0"/>
            </a:p>
          </p:txBody>
        </p:sp>
        <p:sp>
          <p:nvSpPr>
            <p:cNvPr id="21" name="pole tekstowe 20"/>
            <p:cNvSpPr txBox="1"/>
            <p:nvPr/>
          </p:nvSpPr>
          <p:spPr>
            <a:xfrm>
              <a:off x="6917542" y="436761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18</a:t>
              </a:r>
              <a:endParaRPr lang="pl-PL" sz="1400" b="1" dirty="0"/>
            </a:p>
          </p:txBody>
        </p:sp>
        <p:sp>
          <p:nvSpPr>
            <p:cNvPr id="22" name="Prostokąt 21"/>
            <p:cNvSpPr/>
            <p:nvPr/>
          </p:nvSpPr>
          <p:spPr>
            <a:xfrm>
              <a:off x="3656150" y="5495636"/>
              <a:ext cx="633152" cy="404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b="1" dirty="0" smtClean="0"/>
                <a:t>Z-12</a:t>
              </a:r>
              <a:endParaRPr lang="pl-PL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024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Part I   Basic methodology and specific issues :</a:t>
            </a:r>
            <a:endParaRPr lang="en-US" dirty="0"/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dirty="0">
                <a:cs typeface="Times New Roman" pitchFamily="18" charset="0"/>
              </a:rPr>
              <a:t>Total </a:t>
            </a:r>
            <a:r>
              <a:rPr lang="en-US" sz="2000" dirty="0" err="1">
                <a:cs typeface="Times New Roman" pitchFamily="18" charset="0"/>
              </a:rPr>
              <a:t>labour</a:t>
            </a:r>
            <a:r>
              <a:rPr lang="en-US" sz="2000" dirty="0">
                <a:cs typeface="Times New Roman" pitchFamily="18" charset="0"/>
              </a:rPr>
              <a:t> market structure by industries (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14</a:t>
            </a:r>
            <a:r>
              <a:rPr lang="en-US" sz="2000" dirty="0">
                <a:cs typeface="Times New Roman" pitchFamily="18" charset="0"/>
              </a:rPr>
              <a:t>)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used as a </a:t>
            </a:r>
            <a:r>
              <a:rPr lang="en-US" sz="2000" b="1" dirty="0">
                <a:solidFill>
                  <a:srgbClr val="00B050"/>
                </a:solidFill>
                <a:cs typeface="Times New Roman" pitchFamily="18" charset="0"/>
              </a:rPr>
              <a:t>proportion to adjust upwards </a:t>
            </a:r>
            <a:r>
              <a:rPr lang="en-US" sz="2000" dirty="0">
                <a:cs typeface="Times New Roman" pitchFamily="18" charset="0"/>
              </a:rPr>
              <a:t>the full matrix structure of the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Z-12 survey</a:t>
            </a:r>
            <a:r>
              <a:rPr lang="en-US" sz="2000" dirty="0">
                <a:cs typeface="Times New Roman" pitchFamily="18" charset="0"/>
              </a:rPr>
              <a:t>:</a:t>
            </a:r>
          </a:p>
          <a:p>
            <a:pPr marL="0" indent="0" algn="just">
              <a:spcAft>
                <a:spcPts val="1200"/>
              </a:spcAft>
              <a:buNone/>
            </a:pPr>
            <a:endParaRPr lang="en-US" sz="2000" dirty="0" smtClean="0">
              <a:cs typeface="Times New Roman" pitchFamily="18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US" sz="2000" dirty="0">
              <a:cs typeface="Times New Roman" pitchFamily="18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US" sz="2000" dirty="0" smtClean="0">
              <a:cs typeface="Times New Roman" pitchFamily="18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US" sz="2000" dirty="0">
              <a:cs typeface="Times New Roman" pitchFamily="18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pl-PL" sz="2000" b="1" dirty="0" smtClean="0">
              <a:solidFill>
                <a:srgbClr val="00B050"/>
              </a:solidFill>
              <a:cs typeface="Times New Roman" pitchFamily="18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r>
              <a:rPr lang="en-US" sz="2000" b="1" dirty="0" smtClean="0">
                <a:solidFill>
                  <a:srgbClr val="00B050"/>
                </a:solidFill>
                <a:cs typeface="Times New Roman" pitchFamily="18" charset="0"/>
              </a:rPr>
              <a:t>64</a:t>
            </a:r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n-US" sz="2000" dirty="0" smtClean="0">
                <a:cs typeface="Times New Roman" pitchFamily="18" charset="0"/>
              </a:rPr>
              <a:t>Eurostat transmission tables</a:t>
            </a:r>
            <a:r>
              <a:rPr lang="pl-PL" sz="2000" dirty="0" smtClean="0">
                <a:cs typeface="Times New Roman" pitchFamily="18" charset="0"/>
              </a:rPr>
              <a:t> </a:t>
            </a:r>
            <a:r>
              <a:rPr lang="en-US" sz="2000" dirty="0" smtClean="0">
                <a:cs typeface="Times New Roman" pitchFamily="18" charset="0"/>
              </a:rPr>
              <a:t>aggregations → </a:t>
            </a:r>
            <a:r>
              <a:rPr lang="en-US" sz="2000" b="1" dirty="0" smtClean="0">
                <a:solidFill>
                  <a:srgbClr val="00B050"/>
                </a:solidFill>
                <a:cs typeface="Times New Roman" pitchFamily="18" charset="0"/>
              </a:rPr>
              <a:t>14 NACE-2 </a:t>
            </a:r>
            <a:r>
              <a:rPr lang="en-US" sz="2000" dirty="0" err="1" smtClean="0">
                <a:cs typeface="Times New Roman" pitchFamily="18" charset="0"/>
              </a:rPr>
              <a:t>labour</a:t>
            </a:r>
            <a:r>
              <a:rPr lang="en-US" sz="2000" dirty="0" smtClean="0">
                <a:cs typeface="Times New Roman" pitchFamily="18" charset="0"/>
              </a:rPr>
              <a:t> market corresponding aggregations</a:t>
            </a:r>
          </a:p>
        </p:txBody>
      </p:sp>
      <p:grpSp>
        <p:nvGrpSpPr>
          <p:cNvPr id="26" name="Grupa 25"/>
          <p:cNvGrpSpPr/>
          <p:nvPr/>
        </p:nvGrpSpPr>
        <p:grpSpPr>
          <a:xfrm>
            <a:off x="885098" y="2645088"/>
            <a:ext cx="6797739" cy="2407857"/>
            <a:chOff x="899592" y="2814154"/>
            <a:chExt cx="6797739" cy="2407857"/>
          </a:xfrm>
        </p:grpSpPr>
        <p:grpSp>
          <p:nvGrpSpPr>
            <p:cNvPr id="5" name="Grupa 4"/>
            <p:cNvGrpSpPr/>
            <p:nvPr/>
          </p:nvGrpSpPr>
          <p:grpSpPr>
            <a:xfrm>
              <a:off x="1679926" y="2814154"/>
              <a:ext cx="6017405" cy="2157727"/>
              <a:chOff x="1557827" y="4367617"/>
              <a:chExt cx="6017405" cy="2157727"/>
            </a:xfrm>
          </p:grpSpPr>
          <p:sp>
            <p:nvSpPr>
              <p:cNvPr id="6" name="Prostokąt 5"/>
              <p:cNvSpPr/>
              <p:nvPr/>
            </p:nvSpPr>
            <p:spPr>
              <a:xfrm>
                <a:off x="1905498" y="4422335"/>
                <a:ext cx="157088" cy="210300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pl-PL" sz="1400" dirty="0" smtClean="0"/>
                  <a:t>64</a:t>
                </a:r>
                <a:endParaRPr lang="pl-PL" sz="1400" dirty="0"/>
              </a:p>
            </p:txBody>
          </p:sp>
          <p:sp>
            <p:nvSpPr>
              <p:cNvPr id="7" name="Prostokąt 6"/>
              <p:cNvSpPr/>
              <p:nvPr/>
            </p:nvSpPr>
            <p:spPr>
              <a:xfrm>
                <a:off x="2651722" y="4995513"/>
                <a:ext cx="144016" cy="914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pl-PL" sz="1400" dirty="0" smtClean="0"/>
                  <a:t>14</a:t>
                </a:r>
                <a:endParaRPr lang="pl-PL" sz="1400" dirty="0"/>
              </a:p>
            </p:txBody>
          </p:sp>
          <p:sp>
            <p:nvSpPr>
              <p:cNvPr id="8" name="Prostokąt 7"/>
              <p:cNvSpPr/>
              <p:nvPr/>
            </p:nvSpPr>
            <p:spPr>
              <a:xfrm>
                <a:off x="3371802" y="4995513"/>
                <a:ext cx="936104" cy="914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" name="Mnożenie 8"/>
              <p:cNvSpPr/>
              <p:nvPr/>
            </p:nvSpPr>
            <p:spPr>
              <a:xfrm>
                <a:off x="2903770" y="5272713"/>
                <a:ext cx="360000" cy="36000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" name="pole tekstowe 9"/>
              <p:cNvSpPr txBox="1"/>
              <p:nvPr/>
            </p:nvSpPr>
            <p:spPr>
              <a:xfrm>
                <a:off x="3256040" y="5331526"/>
                <a:ext cx="400110" cy="275075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pl-PL" sz="1400" b="1" dirty="0"/>
                  <a:t>1</a:t>
                </a:r>
                <a:r>
                  <a:rPr lang="pl-PL" sz="1400" b="1" dirty="0" smtClean="0"/>
                  <a:t>4</a:t>
                </a:r>
                <a:endParaRPr lang="pl-PL" sz="1400" b="1" dirty="0"/>
              </a:p>
            </p:txBody>
          </p:sp>
          <p:sp>
            <p:nvSpPr>
              <p:cNvPr id="11" name="pole tekstowe 10"/>
              <p:cNvSpPr txBox="1"/>
              <p:nvPr/>
            </p:nvSpPr>
            <p:spPr>
              <a:xfrm>
                <a:off x="3667199" y="472755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b="1" dirty="0" smtClean="0"/>
                  <a:t>18</a:t>
                </a:r>
                <a:endParaRPr lang="pl-PL" sz="1400" b="1" dirty="0"/>
              </a:p>
            </p:txBody>
          </p:sp>
          <p:sp>
            <p:nvSpPr>
              <p:cNvPr id="12" name="Równa się 11"/>
              <p:cNvSpPr/>
              <p:nvPr/>
            </p:nvSpPr>
            <p:spPr>
              <a:xfrm>
                <a:off x="4451922" y="5277313"/>
                <a:ext cx="360000" cy="360000"/>
              </a:xfrm>
              <a:prstGeom prst="mathEqua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Prostokąt 12"/>
              <p:cNvSpPr/>
              <p:nvPr/>
            </p:nvSpPr>
            <p:spPr>
              <a:xfrm>
                <a:off x="4941058" y="5009330"/>
                <a:ext cx="963070" cy="9144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" name="pole tekstowe 13"/>
              <p:cNvSpPr txBox="1"/>
              <p:nvPr/>
            </p:nvSpPr>
            <p:spPr>
              <a:xfrm>
                <a:off x="4847006" y="5369636"/>
                <a:ext cx="400110" cy="275075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pl-PL" sz="1400" b="1" dirty="0"/>
                  <a:t>1</a:t>
                </a:r>
                <a:r>
                  <a:rPr lang="pl-PL" sz="1400" b="1" dirty="0" smtClean="0"/>
                  <a:t>4</a:t>
                </a:r>
                <a:endParaRPr lang="pl-PL" sz="1400" b="1" dirty="0"/>
              </a:p>
            </p:txBody>
          </p:sp>
          <p:sp>
            <p:nvSpPr>
              <p:cNvPr id="15" name="pole tekstowe 14"/>
              <p:cNvSpPr txBox="1"/>
              <p:nvPr/>
            </p:nvSpPr>
            <p:spPr>
              <a:xfrm>
                <a:off x="5238889" y="4761614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b="1" dirty="0" smtClean="0"/>
                  <a:t>18</a:t>
                </a:r>
                <a:endParaRPr lang="pl-PL" sz="1400" b="1" dirty="0"/>
              </a:p>
            </p:txBody>
          </p:sp>
          <p:sp>
            <p:nvSpPr>
              <p:cNvPr id="16" name="Strzałka w prawo 15"/>
              <p:cNvSpPr/>
              <p:nvPr/>
            </p:nvSpPr>
            <p:spPr>
              <a:xfrm>
                <a:off x="2208657" y="5362712"/>
                <a:ext cx="360000" cy="1800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pole tekstowe 16"/>
              <p:cNvSpPr txBox="1"/>
              <p:nvPr/>
            </p:nvSpPr>
            <p:spPr>
              <a:xfrm>
                <a:off x="1557827" y="4521505"/>
                <a:ext cx="400110" cy="195945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Eurostat transmission</a:t>
                </a:r>
                <a:endParaRPr lang="pl-PL" sz="1400" dirty="0"/>
              </a:p>
            </p:txBody>
          </p:sp>
          <p:sp>
            <p:nvSpPr>
              <p:cNvPr id="18" name="Strzałka w prawo 17"/>
              <p:cNvSpPr/>
              <p:nvPr/>
            </p:nvSpPr>
            <p:spPr>
              <a:xfrm>
                <a:off x="6108106" y="5382654"/>
                <a:ext cx="360000" cy="180000"/>
              </a:xfrm>
              <a:prstGeom prst="right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rgbClr val="00B050"/>
                  </a:solidFill>
                </a:endParaRPr>
              </a:p>
            </p:txBody>
          </p:sp>
          <p:sp>
            <p:nvSpPr>
              <p:cNvPr id="19" name="Prostokąt 18"/>
              <p:cNvSpPr/>
              <p:nvPr/>
            </p:nvSpPr>
            <p:spPr>
              <a:xfrm>
                <a:off x="6612162" y="4620757"/>
                <a:ext cx="963070" cy="168856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pole tekstowe 19"/>
              <p:cNvSpPr txBox="1"/>
              <p:nvPr/>
            </p:nvSpPr>
            <p:spPr>
              <a:xfrm>
                <a:off x="6517432" y="5382654"/>
                <a:ext cx="400110" cy="275075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pl-PL" sz="1400" b="1" dirty="0" smtClean="0"/>
                  <a:t>34</a:t>
                </a:r>
                <a:endParaRPr lang="pl-PL" sz="1400" b="1" dirty="0"/>
              </a:p>
            </p:txBody>
          </p:sp>
          <p:sp>
            <p:nvSpPr>
              <p:cNvPr id="21" name="pole tekstowe 20"/>
              <p:cNvSpPr txBox="1"/>
              <p:nvPr/>
            </p:nvSpPr>
            <p:spPr>
              <a:xfrm>
                <a:off x="6917542" y="4367617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b="1" dirty="0" smtClean="0"/>
                  <a:t>18</a:t>
                </a:r>
                <a:endParaRPr lang="pl-PL" sz="1400" b="1" dirty="0"/>
              </a:p>
            </p:txBody>
          </p:sp>
          <p:sp>
            <p:nvSpPr>
              <p:cNvPr id="22" name="Prostokąt 21"/>
              <p:cNvSpPr/>
              <p:nvPr/>
            </p:nvSpPr>
            <p:spPr>
              <a:xfrm>
                <a:off x="3667199" y="5495636"/>
                <a:ext cx="622103" cy="40462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400" b="1" dirty="0" smtClean="0"/>
                  <a:t>Z-12</a:t>
                </a:r>
                <a:endParaRPr lang="pl-PL" sz="1400" b="1" dirty="0"/>
              </a:p>
            </p:txBody>
          </p:sp>
        </p:grpSp>
        <p:cxnSp>
          <p:nvCxnSpPr>
            <p:cNvPr id="23" name="Łącznik prosty ze strzałką 22"/>
            <p:cNvCxnSpPr/>
            <p:nvPr/>
          </p:nvCxnSpPr>
          <p:spPr>
            <a:xfrm flipV="1">
              <a:off x="2510756" y="4083850"/>
              <a:ext cx="0" cy="11249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oliniowy 23"/>
            <p:cNvCxnSpPr/>
            <p:nvPr/>
          </p:nvCxnSpPr>
          <p:spPr>
            <a:xfrm>
              <a:off x="899592" y="5208784"/>
              <a:ext cx="338437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pole tekstowe 24"/>
            <p:cNvSpPr txBox="1"/>
            <p:nvPr/>
          </p:nvSpPr>
          <p:spPr>
            <a:xfrm>
              <a:off x="3223417" y="4852679"/>
              <a:ext cx="1109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Stage one</a:t>
              </a:r>
              <a:endParaRPr lang="pl-PL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ddtytuł">
      <a:majorFont>
        <a:latin typeface="Fira Sans SemiBold"/>
        <a:ea typeface=""/>
        <a:cs typeface=""/>
      </a:majorFont>
      <a:minorFont>
        <a:latin typeface="Fira Sans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tandard100GUS.potx" id="{A08471C0-FA99-49C7-93F7-F549144194F9}" vid="{2CE9DCDF-24DA-47BD-ACB0-80C71BBDB36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83A1E31-8F52-4852-987E-54CF7733AA20}">
  <we:reference id="wa104178141" version="3.1.7.1" store="pl-PL" storeType="OMEX"/>
  <we:alternateReferences>
    <we:reference id="WA104178141" version="3.1.7.1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BFC5375E5221B4995F6EEDB8C0CB9EC" ma:contentTypeVersion="0" ma:contentTypeDescription="Utwórz nowy dokument." ma:contentTypeScope="" ma:versionID="639ffd572c631e985354a98d3c8697d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fdb080088ddf1bdd98b8e55b33ddc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7B854B-68A2-4AD7-B7E9-BA7B2A0A4C20}">
  <ds:schemaRefs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B33A759-C8EE-4408-A94F-18746B033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F29C12-0D43-434C-87DC-E8BC298E68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za styczeń 2018</Template>
  <TotalTime>3525</TotalTime>
  <Words>1769</Words>
  <Application>Microsoft Office PowerPoint</Application>
  <PresentationFormat>Pokaz na ekranie (4:3)</PresentationFormat>
  <Paragraphs>231</Paragraphs>
  <Slides>41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Motyw pakietu Office</vt:lpstr>
      <vt:lpstr>  Evidence for Middle-Income Trap Non-occurrence in the Light of KLEMS Growth Accounting in Poland</vt:lpstr>
      <vt:lpstr>Structure of the presentation:</vt:lpstr>
      <vt:lpstr>Prezentacja programu PowerPoint</vt:lpstr>
      <vt:lpstr>Part I   Basic methodology and specific issues :</vt:lpstr>
      <vt:lpstr>Part I   Basic methodology and specific issues :</vt:lpstr>
      <vt:lpstr>Part I   Basic methodology and specific issues :</vt:lpstr>
      <vt:lpstr>Part I   Basic methodology and specific issues :</vt:lpstr>
      <vt:lpstr>Part I   Basic methodology and specific issues :</vt:lpstr>
      <vt:lpstr>Part I   Basic methodology and specific issues :</vt:lpstr>
      <vt:lpstr>Part I   Basic methodology and specific issues :</vt:lpstr>
      <vt:lpstr>Part I   Basic methodology and specific issues :</vt:lpstr>
      <vt:lpstr>Part I   Basic methodology and specific issues :</vt:lpstr>
      <vt:lpstr>Part I   Basic methodology and specific issues :</vt:lpstr>
      <vt:lpstr>Prezentacja programu PowerPoint</vt:lpstr>
      <vt:lpstr>Part II   Basic and specific results:</vt:lpstr>
      <vt:lpstr>Part II   Basic and specific results:</vt:lpstr>
      <vt:lpstr>Part II   Basic and specific results:</vt:lpstr>
      <vt:lpstr>Part II  Basic and specific results:</vt:lpstr>
      <vt:lpstr>Part II   Basic and specific results:</vt:lpstr>
      <vt:lpstr>Part II   Basic and specific results:</vt:lpstr>
      <vt:lpstr>Part II   Basic and specific results:</vt:lpstr>
      <vt:lpstr>Part II   Basic and specific results:</vt:lpstr>
      <vt:lpstr>Part II   Basic and specific results:</vt:lpstr>
      <vt:lpstr>Part II   Basic and specific results:</vt:lpstr>
      <vt:lpstr>Part II   Basic and specific results:</vt:lpstr>
      <vt:lpstr>Part II   Basic and specific results:</vt:lpstr>
      <vt:lpstr>Part II   Basic and specific results:</vt:lpstr>
      <vt:lpstr>Part II   Basic and specific results:</vt:lpstr>
      <vt:lpstr>Part II   Basic and specific results:</vt:lpstr>
      <vt:lpstr>Prezentacja programu PowerPoint</vt:lpstr>
      <vt:lpstr>Part III Analysis related to Middle-Income Trap: </vt:lpstr>
      <vt:lpstr>Part III Analysis related to Middle-Income Trap: </vt:lpstr>
      <vt:lpstr>Part III Analysis related to Middle-Income Trap:</vt:lpstr>
      <vt:lpstr>Part III Analysis related to Middle-Income Trap:</vt:lpstr>
      <vt:lpstr>Part III Analysis related to Middle-Income Trap:</vt:lpstr>
      <vt:lpstr>Part III Analysis related to Middle-Income Trap:</vt:lpstr>
      <vt:lpstr>Part III Analysis related to Middle-Income Trap:</vt:lpstr>
      <vt:lpstr>Part III Analysis related to Middle-Income Trap:</vt:lpstr>
      <vt:lpstr>Part III Analysis related to Middle-Income Trap:</vt:lpstr>
      <vt:lpstr>Part III Analysis related to Middle-Income Trap:</vt:lpstr>
      <vt:lpstr>Access to data:  https://stat.gov.pl/en/experimental-statistics/klems-economic-productivity-accounts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Informacja o sytuacji  społeczno-gospodarczej Polski  w 2017 r.</dc:title>
  <dc:creator>Kościńska Wiesława</dc:creator>
  <cp:lastModifiedBy>Kotlewski Dariusz</cp:lastModifiedBy>
  <cp:revision>266</cp:revision>
  <cp:lastPrinted>2018-03-19T18:30:40Z</cp:lastPrinted>
  <dcterms:created xsi:type="dcterms:W3CDTF">2018-01-23T08:11:30Z</dcterms:created>
  <dcterms:modified xsi:type="dcterms:W3CDTF">2019-08-27T10:33:48Z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0x0101009BFC5375E5221B4995F6EEDB8C0CB9EC</vt:lpwstr>
  </property>
</Properties>
</file>