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61" r:id="rId4"/>
    <p:sldId id="258" r:id="rId5"/>
    <p:sldId id="259" r:id="rId6"/>
    <p:sldId id="263" r:id="rId7"/>
    <p:sldId id="262" r:id="rId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23" d="100"/>
          <a:sy n="123" d="100"/>
        </p:scale>
        <p:origin x="322" y="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B966F89-465D-4803-8D98-BC66BD1E3E3A}" type="datetimeFigureOut">
              <a:rPr lang="en-US" smtClean="0"/>
              <a:t>9/18/2019</a:t>
            </a:fld>
            <a:endParaRPr lang="en-US"/>
          </a:p>
        </p:txBody>
      </p:sp>
      <p:sp>
        <p:nvSpPr>
          <p:cNvPr id="4" name="Нижний колонтитул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Номер слайда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7334D2E-06D7-4F1A-B2E8-5670BF4882E4}" type="slidenum">
              <a:rPr lang="en-US" smtClean="0"/>
              <a:t>‹#›</a:t>
            </a:fld>
            <a:endParaRPr lang="en-US"/>
          </a:p>
        </p:txBody>
      </p:sp>
    </p:spTree>
    <p:extLst>
      <p:ext uri="{BB962C8B-B14F-4D97-AF65-F5344CB8AC3E}">
        <p14:creationId xmlns:p14="http://schemas.microsoft.com/office/powerpoint/2010/main" val="2595912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16972F8-9680-431D-97D0-882B973E4028}" type="datetimeFigureOut">
              <a:rPr lang="en-US" smtClean="0"/>
              <a:t>9/18/2019</a:t>
            </a:fld>
            <a:endParaRPr lang="en-US"/>
          </a:p>
        </p:txBody>
      </p:sp>
      <p:sp>
        <p:nvSpPr>
          <p:cNvPr id="4" name="Образ слайда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B27B615-100E-4258-B9C8-E7B60B798839}" type="slidenum">
              <a:rPr lang="en-US" smtClean="0"/>
              <a:t>‹#›</a:t>
            </a:fld>
            <a:endParaRPr lang="en-US"/>
          </a:p>
        </p:txBody>
      </p:sp>
    </p:spTree>
    <p:extLst>
      <p:ext uri="{BB962C8B-B14F-4D97-AF65-F5344CB8AC3E}">
        <p14:creationId xmlns:p14="http://schemas.microsoft.com/office/powerpoint/2010/main" val="900061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6B27B615-100E-4258-B9C8-E7B60B798839}" type="slidenum">
              <a:rPr lang="en-US" smtClean="0"/>
              <a:t>1</a:t>
            </a:fld>
            <a:endParaRPr lang="en-US"/>
          </a:p>
        </p:txBody>
      </p:sp>
    </p:spTree>
    <p:extLst>
      <p:ext uri="{BB962C8B-B14F-4D97-AF65-F5344CB8AC3E}">
        <p14:creationId xmlns:p14="http://schemas.microsoft.com/office/powerpoint/2010/main" val="3677247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5D6336-7589-4CBB-906D-B8DC4691249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a:extLst>
              <a:ext uri="{FF2B5EF4-FFF2-40B4-BE49-F238E27FC236}">
                <a16:creationId xmlns:a16="http://schemas.microsoft.com/office/drawing/2014/main" id="{B5976ABB-F879-451C-B551-6ECD6C7B76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a:extLst>
              <a:ext uri="{FF2B5EF4-FFF2-40B4-BE49-F238E27FC236}">
                <a16:creationId xmlns:a16="http://schemas.microsoft.com/office/drawing/2014/main" id="{3B37507D-59FC-485F-9D82-E66283B66BAC}"/>
              </a:ext>
            </a:extLst>
          </p:cNvPr>
          <p:cNvSpPr>
            <a:spLocks noGrp="1"/>
          </p:cNvSpPr>
          <p:nvPr>
            <p:ph type="dt" sz="half" idx="10"/>
          </p:nvPr>
        </p:nvSpPr>
        <p:spPr/>
        <p:txBody>
          <a:bodyPr/>
          <a:lstStyle/>
          <a:p>
            <a:fld id="{202118FC-5AA8-4E32-A3C5-378BC055D192}" type="datetimeFigureOut">
              <a:rPr lang="en-US" smtClean="0"/>
              <a:t>9/18/2019</a:t>
            </a:fld>
            <a:endParaRPr lang="en-US"/>
          </a:p>
        </p:txBody>
      </p:sp>
      <p:sp>
        <p:nvSpPr>
          <p:cNvPr id="5" name="Нижний колонтитул 4">
            <a:extLst>
              <a:ext uri="{FF2B5EF4-FFF2-40B4-BE49-F238E27FC236}">
                <a16:creationId xmlns:a16="http://schemas.microsoft.com/office/drawing/2014/main" id="{F7E50C2B-15EE-4217-B98C-335C43901C67}"/>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EFD1F289-51AC-46D1-91FC-FEFC1EDC411E}"/>
              </a:ext>
            </a:extLst>
          </p:cNvPr>
          <p:cNvSpPr>
            <a:spLocks noGrp="1"/>
          </p:cNvSpPr>
          <p:nvPr>
            <p:ph type="sldNum" sz="quarter" idx="12"/>
          </p:nvPr>
        </p:nvSpPr>
        <p:spPr/>
        <p:txBody>
          <a:bodyPr/>
          <a:lstStyle/>
          <a:p>
            <a:fld id="{C723344F-BDD5-48C5-B1AF-EBEFF2C76087}" type="slidenum">
              <a:rPr lang="en-US" smtClean="0"/>
              <a:t>‹#›</a:t>
            </a:fld>
            <a:endParaRPr lang="en-US"/>
          </a:p>
        </p:txBody>
      </p:sp>
    </p:spTree>
    <p:extLst>
      <p:ext uri="{BB962C8B-B14F-4D97-AF65-F5344CB8AC3E}">
        <p14:creationId xmlns:p14="http://schemas.microsoft.com/office/powerpoint/2010/main" val="1698836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292F4F-34B2-4F6A-AB8D-FFA55BE1CEE8}"/>
              </a:ext>
            </a:extLst>
          </p:cNvPr>
          <p:cNvSpPr>
            <a:spLocks noGrp="1"/>
          </p:cNvSpPr>
          <p:nvPr>
            <p:ph type="title"/>
          </p:nvPr>
        </p:nvSpPr>
        <p:spPr/>
        <p:txBody>
          <a:bodyPr/>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id="{4A7F85A3-BC97-4601-BC35-E55E664D906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A99C6974-5D1A-4BE6-8529-E3F2A5BC6097}"/>
              </a:ext>
            </a:extLst>
          </p:cNvPr>
          <p:cNvSpPr>
            <a:spLocks noGrp="1"/>
          </p:cNvSpPr>
          <p:nvPr>
            <p:ph type="dt" sz="half" idx="10"/>
          </p:nvPr>
        </p:nvSpPr>
        <p:spPr/>
        <p:txBody>
          <a:bodyPr/>
          <a:lstStyle/>
          <a:p>
            <a:fld id="{202118FC-5AA8-4E32-A3C5-378BC055D192}" type="datetimeFigureOut">
              <a:rPr lang="en-US" smtClean="0"/>
              <a:t>9/18/2019</a:t>
            </a:fld>
            <a:endParaRPr lang="en-US"/>
          </a:p>
        </p:txBody>
      </p:sp>
      <p:sp>
        <p:nvSpPr>
          <p:cNvPr id="5" name="Нижний колонтитул 4">
            <a:extLst>
              <a:ext uri="{FF2B5EF4-FFF2-40B4-BE49-F238E27FC236}">
                <a16:creationId xmlns:a16="http://schemas.microsoft.com/office/drawing/2014/main" id="{CD3880E8-4BB6-4230-A6B8-C78A86DBA6FA}"/>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B0390B1C-D678-443B-BFC3-E16BF5184903}"/>
              </a:ext>
            </a:extLst>
          </p:cNvPr>
          <p:cNvSpPr>
            <a:spLocks noGrp="1"/>
          </p:cNvSpPr>
          <p:nvPr>
            <p:ph type="sldNum" sz="quarter" idx="12"/>
          </p:nvPr>
        </p:nvSpPr>
        <p:spPr/>
        <p:txBody>
          <a:bodyPr/>
          <a:lstStyle/>
          <a:p>
            <a:fld id="{C723344F-BDD5-48C5-B1AF-EBEFF2C76087}" type="slidenum">
              <a:rPr lang="en-US" smtClean="0"/>
              <a:t>‹#›</a:t>
            </a:fld>
            <a:endParaRPr lang="en-US"/>
          </a:p>
        </p:txBody>
      </p:sp>
    </p:spTree>
    <p:extLst>
      <p:ext uri="{BB962C8B-B14F-4D97-AF65-F5344CB8AC3E}">
        <p14:creationId xmlns:p14="http://schemas.microsoft.com/office/powerpoint/2010/main" val="2017821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008F25D-864F-40AA-A278-D860429C53C4}"/>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id="{A6D84CCA-F4EF-4AB4-A0F7-CC032745D5B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0C041CB7-02E3-499B-889E-8FE36F837AD9}"/>
              </a:ext>
            </a:extLst>
          </p:cNvPr>
          <p:cNvSpPr>
            <a:spLocks noGrp="1"/>
          </p:cNvSpPr>
          <p:nvPr>
            <p:ph type="dt" sz="half" idx="10"/>
          </p:nvPr>
        </p:nvSpPr>
        <p:spPr/>
        <p:txBody>
          <a:bodyPr/>
          <a:lstStyle/>
          <a:p>
            <a:fld id="{202118FC-5AA8-4E32-A3C5-378BC055D192}" type="datetimeFigureOut">
              <a:rPr lang="en-US" smtClean="0"/>
              <a:t>9/18/2019</a:t>
            </a:fld>
            <a:endParaRPr lang="en-US"/>
          </a:p>
        </p:txBody>
      </p:sp>
      <p:sp>
        <p:nvSpPr>
          <p:cNvPr id="5" name="Нижний колонтитул 4">
            <a:extLst>
              <a:ext uri="{FF2B5EF4-FFF2-40B4-BE49-F238E27FC236}">
                <a16:creationId xmlns:a16="http://schemas.microsoft.com/office/drawing/2014/main" id="{839946F1-9009-4B4F-957A-28364FF72E90}"/>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3920A044-0364-4A15-B3EB-D6DB175A3601}"/>
              </a:ext>
            </a:extLst>
          </p:cNvPr>
          <p:cNvSpPr>
            <a:spLocks noGrp="1"/>
          </p:cNvSpPr>
          <p:nvPr>
            <p:ph type="sldNum" sz="quarter" idx="12"/>
          </p:nvPr>
        </p:nvSpPr>
        <p:spPr/>
        <p:txBody>
          <a:bodyPr/>
          <a:lstStyle/>
          <a:p>
            <a:fld id="{C723344F-BDD5-48C5-B1AF-EBEFF2C76087}" type="slidenum">
              <a:rPr lang="en-US" smtClean="0"/>
              <a:t>‹#›</a:t>
            </a:fld>
            <a:endParaRPr lang="en-US"/>
          </a:p>
        </p:txBody>
      </p:sp>
    </p:spTree>
    <p:extLst>
      <p:ext uri="{BB962C8B-B14F-4D97-AF65-F5344CB8AC3E}">
        <p14:creationId xmlns:p14="http://schemas.microsoft.com/office/powerpoint/2010/main" val="167826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7212E8-DCC3-48CD-9F26-011B52A74AE4}"/>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id="{831A3815-2251-45EC-8A84-853E8742702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A529FB25-A26C-4633-B235-BC9E3682307A}"/>
              </a:ext>
            </a:extLst>
          </p:cNvPr>
          <p:cNvSpPr>
            <a:spLocks noGrp="1"/>
          </p:cNvSpPr>
          <p:nvPr>
            <p:ph type="dt" sz="half" idx="10"/>
          </p:nvPr>
        </p:nvSpPr>
        <p:spPr/>
        <p:txBody>
          <a:bodyPr/>
          <a:lstStyle/>
          <a:p>
            <a:fld id="{202118FC-5AA8-4E32-A3C5-378BC055D192}" type="datetimeFigureOut">
              <a:rPr lang="en-US" smtClean="0"/>
              <a:t>9/18/2019</a:t>
            </a:fld>
            <a:endParaRPr lang="en-US"/>
          </a:p>
        </p:txBody>
      </p:sp>
      <p:sp>
        <p:nvSpPr>
          <p:cNvPr id="5" name="Нижний колонтитул 4">
            <a:extLst>
              <a:ext uri="{FF2B5EF4-FFF2-40B4-BE49-F238E27FC236}">
                <a16:creationId xmlns:a16="http://schemas.microsoft.com/office/drawing/2014/main" id="{2DCF40A4-248D-4340-935C-D818DAC63996}"/>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73E257D3-8ADB-4DD3-A9C9-12F8C49A576C}"/>
              </a:ext>
            </a:extLst>
          </p:cNvPr>
          <p:cNvSpPr>
            <a:spLocks noGrp="1"/>
          </p:cNvSpPr>
          <p:nvPr>
            <p:ph type="sldNum" sz="quarter" idx="12"/>
          </p:nvPr>
        </p:nvSpPr>
        <p:spPr/>
        <p:txBody>
          <a:bodyPr/>
          <a:lstStyle/>
          <a:p>
            <a:fld id="{C723344F-BDD5-48C5-B1AF-EBEFF2C76087}" type="slidenum">
              <a:rPr lang="en-US" smtClean="0"/>
              <a:t>‹#›</a:t>
            </a:fld>
            <a:endParaRPr lang="en-US"/>
          </a:p>
        </p:txBody>
      </p:sp>
    </p:spTree>
    <p:extLst>
      <p:ext uri="{BB962C8B-B14F-4D97-AF65-F5344CB8AC3E}">
        <p14:creationId xmlns:p14="http://schemas.microsoft.com/office/powerpoint/2010/main" val="388845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CF2137-9D45-4BBA-8360-72E9A0FC30B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a:extLst>
              <a:ext uri="{FF2B5EF4-FFF2-40B4-BE49-F238E27FC236}">
                <a16:creationId xmlns:a16="http://schemas.microsoft.com/office/drawing/2014/main" id="{EC533AFC-E759-420F-AB2D-91208EC55A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90FAF860-E46D-479F-B7C9-4B91455D62D2}"/>
              </a:ext>
            </a:extLst>
          </p:cNvPr>
          <p:cNvSpPr>
            <a:spLocks noGrp="1"/>
          </p:cNvSpPr>
          <p:nvPr>
            <p:ph type="dt" sz="half" idx="10"/>
          </p:nvPr>
        </p:nvSpPr>
        <p:spPr/>
        <p:txBody>
          <a:bodyPr/>
          <a:lstStyle/>
          <a:p>
            <a:fld id="{202118FC-5AA8-4E32-A3C5-378BC055D192}" type="datetimeFigureOut">
              <a:rPr lang="en-US" smtClean="0"/>
              <a:t>9/18/2019</a:t>
            </a:fld>
            <a:endParaRPr lang="en-US"/>
          </a:p>
        </p:txBody>
      </p:sp>
      <p:sp>
        <p:nvSpPr>
          <p:cNvPr id="5" name="Нижний колонтитул 4">
            <a:extLst>
              <a:ext uri="{FF2B5EF4-FFF2-40B4-BE49-F238E27FC236}">
                <a16:creationId xmlns:a16="http://schemas.microsoft.com/office/drawing/2014/main" id="{CE14C7B9-979C-40E9-9387-96E4861938B6}"/>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8A5B57B6-FFD6-4B9D-8321-715FE0AC6B0F}"/>
              </a:ext>
            </a:extLst>
          </p:cNvPr>
          <p:cNvSpPr>
            <a:spLocks noGrp="1"/>
          </p:cNvSpPr>
          <p:nvPr>
            <p:ph type="sldNum" sz="quarter" idx="12"/>
          </p:nvPr>
        </p:nvSpPr>
        <p:spPr/>
        <p:txBody>
          <a:bodyPr/>
          <a:lstStyle/>
          <a:p>
            <a:fld id="{C723344F-BDD5-48C5-B1AF-EBEFF2C76087}" type="slidenum">
              <a:rPr lang="en-US" smtClean="0"/>
              <a:t>‹#›</a:t>
            </a:fld>
            <a:endParaRPr lang="en-US"/>
          </a:p>
        </p:txBody>
      </p:sp>
    </p:spTree>
    <p:extLst>
      <p:ext uri="{BB962C8B-B14F-4D97-AF65-F5344CB8AC3E}">
        <p14:creationId xmlns:p14="http://schemas.microsoft.com/office/powerpoint/2010/main" val="163007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F20B4E-6233-4984-AC6B-220E486B3FA2}"/>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id="{356A8C21-E407-465A-B7FA-A8725352476C}"/>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a:extLst>
              <a:ext uri="{FF2B5EF4-FFF2-40B4-BE49-F238E27FC236}">
                <a16:creationId xmlns:a16="http://schemas.microsoft.com/office/drawing/2014/main" id="{5560C46D-28D1-43BB-AB6A-81D08A5B1E70}"/>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a:extLst>
              <a:ext uri="{FF2B5EF4-FFF2-40B4-BE49-F238E27FC236}">
                <a16:creationId xmlns:a16="http://schemas.microsoft.com/office/drawing/2014/main" id="{90DB10A8-3197-4693-B79F-BAAC453BF6FD}"/>
              </a:ext>
            </a:extLst>
          </p:cNvPr>
          <p:cNvSpPr>
            <a:spLocks noGrp="1"/>
          </p:cNvSpPr>
          <p:nvPr>
            <p:ph type="dt" sz="half" idx="10"/>
          </p:nvPr>
        </p:nvSpPr>
        <p:spPr/>
        <p:txBody>
          <a:bodyPr/>
          <a:lstStyle/>
          <a:p>
            <a:fld id="{202118FC-5AA8-4E32-A3C5-378BC055D192}" type="datetimeFigureOut">
              <a:rPr lang="en-US" smtClean="0"/>
              <a:t>9/18/2019</a:t>
            </a:fld>
            <a:endParaRPr lang="en-US"/>
          </a:p>
        </p:txBody>
      </p:sp>
      <p:sp>
        <p:nvSpPr>
          <p:cNvPr id="6" name="Нижний колонтитул 5">
            <a:extLst>
              <a:ext uri="{FF2B5EF4-FFF2-40B4-BE49-F238E27FC236}">
                <a16:creationId xmlns:a16="http://schemas.microsoft.com/office/drawing/2014/main" id="{E0B924E7-4D97-4859-B25D-43A290330318}"/>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621116E9-EA61-4144-84BF-D5F3804CF4A4}"/>
              </a:ext>
            </a:extLst>
          </p:cNvPr>
          <p:cNvSpPr>
            <a:spLocks noGrp="1"/>
          </p:cNvSpPr>
          <p:nvPr>
            <p:ph type="sldNum" sz="quarter" idx="12"/>
          </p:nvPr>
        </p:nvSpPr>
        <p:spPr/>
        <p:txBody>
          <a:bodyPr/>
          <a:lstStyle/>
          <a:p>
            <a:fld id="{C723344F-BDD5-48C5-B1AF-EBEFF2C76087}" type="slidenum">
              <a:rPr lang="en-US" smtClean="0"/>
              <a:t>‹#›</a:t>
            </a:fld>
            <a:endParaRPr lang="en-US"/>
          </a:p>
        </p:txBody>
      </p:sp>
    </p:spTree>
    <p:extLst>
      <p:ext uri="{BB962C8B-B14F-4D97-AF65-F5344CB8AC3E}">
        <p14:creationId xmlns:p14="http://schemas.microsoft.com/office/powerpoint/2010/main" val="222756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46137D-58D9-40B1-A3D4-8EAB34E180EC}"/>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a:extLst>
              <a:ext uri="{FF2B5EF4-FFF2-40B4-BE49-F238E27FC236}">
                <a16:creationId xmlns:a16="http://schemas.microsoft.com/office/drawing/2014/main" id="{0E49B706-EC55-4227-848C-A00A500E61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2A241B5B-DD51-46F1-B57E-9AE3883C184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a:extLst>
              <a:ext uri="{FF2B5EF4-FFF2-40B4-BE49-F238E27FC236}">
                <a16:creationId xmlns:a16="http://schemas.microsoft.com/office/drawing/2014/main" id="{847F1A8A-0971-4F4A-A00D-735C36007C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0380DFB-DF7B-44BC-AE6A-7FD118EE225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a:extLst>
              <a:ext uri="{FF2B5EF4-FFF2-40B4-BE49-F238E27FC236}">
                <a16:creationId xmlns:a16="http://schemas.microsoft.com/office/drawing/2014/main" id="{8E3E6B26-33F5-4BA1-9BAC-0C2AE36BC1A6}"/>
              </a:ext>
            </a:extLst>
          </p:cNvPr>
          <p:cNvSpPr>
            <a:spLocks noGrp="1"/>
          </p:cNvSpPr>
          <p:nvPr>
            <p:ph type="dt" sz="half" idx="10"/>
          </p:nvPr>
        </p:nvSpPr>
        <p:spPr/>
        <p:txBody>
          <a:bodyPr/>
          <a:lstStyle/>
          <a:p>
            <a:fld id="{202118FC-5AA8-4E32-A3C5-378BC055D192}" type="datetimeFigureOut">
              <a:rPr lang="en-US" smtClean="0"/>
              <a:t>9/18/2019</a:t>
            </a:fld>
            <a:endParaRPr lang="en-US"/>
          </a:p>
        </p:txBody>
      </p:sp>
      <p:sp>
        <p:nvSpPr>
          <p:cNvPr id="8" name="Нижний колонтитул 7">
            <a:extLst>
              <a:ext uri="{FF2B5EF4-FFF2-40B4-BE49-F238E27FC236}">
                <a16:creationId xmlns:a16="http://schemas.microsoft.com/office/drawing/2014/main" id="{F5E6C5F3-9C5D-40B8-A867-9D3E77ADC109}"/>
              </a:ext>
            </a:extLst>
          </p:cNvPr>
          <p:cNvSpPr>
            <a:spLocks noGrp="1"/>
          </p:cNvSpPr>
          <p:nvPr>
            <p:ph type="ftr" sz="quarter" idx="11"/>
          </p:nvPr>
        </p:nvSpPr>
        <p:spPr/>
        <p:txBody>
          <a:bodyPr/>
          <a:lstStyle/>
          <a:p>
            <a:endParaRPr lang="en-US"/>
          </a:p>
        </p:txBody>
      </p:sp>
      <p:sp>
        <p:nvSpPr>
          <p:cNvPr id="9" name="Номер слайда 8">
            <a:extLst>
              <a:ext uri="{FF2B5EF4-FFF2-40B4-BE49-F238E27FC236}">
                <a16:creationId xmlns:a16="http://schemas.microsoft.com/office/drawing/2014/main" id="{D759C9CE-1D33-472F-BB75-1D72A5AB4261}"/>
              </a:ext>
            </a:extLst>
          </p:cNvPr>
          <p:cNvSpPr>
            <a:spLocks noGrp="1"/>
          </p:cNvSpPr>
          <p:nvPr>
            <p:ph type="sldNum" sz="quarter" idx="12"/>
          </p:nvPr>
        </p:nvSpPr>
        <p:spPr/>
        <p:txBody>
          <a:bodyPr/>
          <a:lstStyle/>
          <a:p>
            <a:fld id="{C723344F-BDD5-48C5-B1AF-EBEFF2C76087}" type="slidenum">
              <a:rPr lang="en-US" smtClean="0"/>
              <a:t>‹#›</a:t>
            </a:fld>
            <a:endParaRPr lang="en-US"/>
          </a:p>
        </p:txBody>
      </p:sp>
    </p:spTree>
    <p:extLst>
      <p:ext uri="{BB962C8B-B14F-4D97-AF65-F5344CB8AC3E}">
        <p14:creationId xmlns:p14="http://schemas.microsoft.com/office/powerpoint/2010/main" val="122091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A9275C-66DB-45CF-89C5-2C3B894EBE00}"/>
              </a:ext>
            </a:extLst>
          </p:cNvPr>
          <p:cNvSpPr>
            <a:spLocks noGrp="1"/>
          </p:cNvSpPr>
          <p:nvPr>
            <p:ph type="title"/>
          </p:nvPr>
        </p:nvSpPr>
        <p:spPr/>
        <p:txBody>
          <a:bodyPr/>
          <a:lstStyle/>
          <a:p>
            <a:r>
              <a:rPr lang="ru-RU"/>
              <a:t>Образец заголовка</a:t>
            </a:r>
            <a:endParaRPr lang="en-US"/>
          </a:p>
        </p:txBody>
      </p:sp>
      <p:sp>
        <p:nvSpPr>
          <p:cNvPr id="3" name="Дата 2">
            <a:extLst>
              <a:ext uri="{FF2B5EF4-FFF2-40B4-BE49-F238E27FC236}">
                <a16:creationId xmlns:a16="http://schemas.microsoft.com/office/drawing/2014/main" id="{5D9F838D-3E57-4F0B-9EDE-C568C608944D}"/>
              </a:ext>
            </a:extLst>
          </p:cNvPr>
          <p:cNvSpPr>
            <a:spLocks noGrp="1"/>
          </p:cNvSpPr>
          <p:nvPr>
            <p:ph type="dt" sz="half" idx="10"/>
          </p:nvPr>
        </p:nvSpPr>
        <p:spPr/>
        <p:txBody>
          <a:bodyPr/>
          <a:lstStyle/>
          <a:p>
            <a:fld id="{202118FC-5AA8-4E32-A3C5-378BC055D192}" type="datetimeFigureOut">
              <a:rPr lang="en-US" smtClean="0"/>
              <a:t>9/18/2019</a:t>
            </a:fld>
            <a:endParaRPr lang="en-US"/>
          </a:p>
        </p:txBody>
      </p:sp>
      <p:sp>
        <p:nvSpPr>
          <p:cNvPr id="4" name="Нижний колонтитул 3">
            <a:extLst>
              <a:ext uri="{FF2B5EF4-FFF2-40B4-BE49-F238E27FC236}">
                <a16:creationId xmlns:a16="http://schemas.microsoft.com/office/drawing/2014/main" id="{A7DE1F6A-B19F-4CC1-8474-5879B336EA39}"/>
              </a:ext>
            </a:extLst>
          </p:cNvPr>
          <p:cNvSpPr>
            <a:spLocks noGrp="1"/>
          </p:cNvSpPr>
          <p:nvPr>
            <p:ph type="ftr" sz="quarter" idx="11"/>
          </p:nvPr>
        </p:nvSpPr>
        <p:spPr/>
        <p:txBody>
          <a:bodyPr/>
          <a:lstStyle/>
          <a:p>
            <a:endParaRPr lang="en-US"/>
          </a:p>
        </p:txBody>
      </p:sp>
      <p:sp>
        <p:nvSpPr>
          <p:cNvPr id="5" name="Номер слайда 4">
            <a:extLst>
              <a:ext uri="{FF2B5EF4-FFF2-40B4-BE49-F238E27FC236}">
                <a16:creationId xmlns:a16="http://schemas.microsoft.com/office/drawing/2014/main" id="{76E3685D-D5CA-4654-B8BE-A3ED44EB824A}"/>
              </a:ext>
            </a:extLst>
          </p:cNvPr>
          <p:cNvSpPr>
            <a:spLocks noGrp="1"/>
          </p:cNvSpPr>
          <p:nvPr>
            <p:ph type="sldNum" sz="quarter" idx="12"/>
          </p:nvPr>
        </p:nvSpPr>
        <p:spPr/>
        <p:txBody>
          <a:bodyPr/>
          <a:lstStyle/>
          <a:p>
            <a:fld id="{C723344F-BDD5-48C5-B1AF-EBEFF2C76087}" type="slidenum">
              <a:rPr lang="en-US" smtClean="0"/>
              <a:t>‹#›</a:t>
            </a:fld>
            <a:endParaRPr lang="en-US"/>
          </a:p>
        </p:txBody>
      </p:sp>
    </p:spTree>
    <p:extLst>
      <p:ext uri="{BB962C8B-B14F-4D97-AF65-F5344CB8AC3E}">
        <p14:creationId xmlns:p14="http://schemas.microsoft.com/office/powerpoint/2010/main" val="3874839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E01FEB24-E098-4E9F-8EDC-4B165F4533DB}"/>
              </a:ext>
            </a:extLst>
          </p:cNvPr>
          <p:cNvSpPr>
            <a:spLocks noGrp="1"/>
          </p:cNvSpPr>
          <p:nvPr>
            <p:ph type="dt" sz="half" idx="10"/>
          </p:nvPr>
        </p:nvSpPr>
        <p:spPr/>
        <p:txBody>
          <a:bodyPr/>
          <a:lstStyle/>
          <a:p>
            <a:fld id="{202118FC-5AA8-4E32-A3C5-378BC055D192}" type="datetimeFigureOut">
              <a:rPr lang="en-US" smtClean="0"/>
              <a:t>9/18/2019</a:t>
            </a:fld>
            <a:endParaRPr lang="en-US"/>
          </a:p>
        </p:txBody>
      </p:sp>
      <p:sp>
        <p:nvSpPr>
          <p:cNvPr id="3" name="Нижний колонтитул 2">
            <a:extLst>
              <a:ext uri="{FF2B5EF4-FFF2-40B4-BE49-F238E27FC236}">
                <a16:creationId xmlns:a16="http://schemas.microsoft.com/office/drawing/2014/main" id="{6625C3F6-DE3B-4586-9C22-94C00E33C536}"/>
              </a:ext>
            </a:extLst>
          </p:cNvPr>
          <p:cNvSpPr>
            <a:spLocks noGrp="1"/>
          </p:cNvSpPr>
          <p:nvPr>
            <p:ph type="ftr" sz="quarter" idx="11"/>
          </p:nvPr>
        </p:nvSpPr>
        <p:spPr/>
        <p:txBody>
          <a:bodyPr/>
          <a:lstStyle/>
          <a:p>
            <a:endParaRPr lang="en-US"/>
          </a:p>
        </p:txBody>
      </p:sp>
      <p:sp>
        <p:nvSpPr>
          <p:cNvPr id="4" name="Номер слайда 3">
            <a:extLst>
              <a:ext uri="{FF2B5EF4-FFF2-40B4-BE49-F238E27FC236}">
                <a16:creationId xmlns:a16="http://schemas.microsoft.com/office/drawing/2014/main" id="{35F4A93A-5C61-4DF4-A556-6CACA30544E2}"/>
              </a:ext>
            </a:extLst>
          </p:cNvPr>
          <p:cNvSpPr>
            <a:spLocks noGrp="1"/>
          </p:cNvSpPr>
          <p:nvPr>
            <p:ph type="sldNum" sz="quarter" idx="12"/>
          </p:nvPr>
        </p:nvSpPr>
        <p:spPr/>
        <p:txBody>
          <a:bodyPr/>
          <a:lstStyle/>
          <a:p>
            <a:fld id="{C723344F-BDD5-48C5-B1AF-EBEFF2C76087}" type="slidenum">
              <a:rPr lang="en-US" smtClean="0"/>
              <a:t>‹#›</a:t>
            </a:fld>
            <a:endParaRPr lang="en-US"/>
          </a:p>
        </p:txBody>
      </p:sp>
    </p:spTree>
    <p:extLst>
      <p:ext uri="{BB962C8B-B14F-4D97-AF65-F5344CB8AC3E}">
        <p14:creationId xmlns:p14="http://schemas.microsoft.com/office/powerpoint/2010/main" val="261641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393852-747A-4F29-A336-8A4059784C4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a:extLst>
              <a:ext uri="{FF2B5EF4-FFF2-40B4-BE49-F238E27FC236}">
                <a16:creationId xmlns:a16="http://schemas.microsoft.com/office/drawing/2014/main" id="{62EB3621-191C-4622-90CB-10529DA35C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a:extLst>
              <a:ext uri="{FF2B5EF4-FFF2-40B4-BE49-F238E27FC236}">
                <a16:creationId xmlns:a16="http://schemas.microsoft.com/office/drawing/2014/main" id="{2593FD52-C352-488E-A5D4-9703C7B843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199019F-FCAC-44B1-85B5-ABEDDFAEA7E5}"/>
              </a:ext>
            </a:extLst>
          </p:cNvPr>
          <p:cNvSpPr>
            <a:spLocks noGrp="1"/>
          </p:cNvSpPr>
          <p:nvPr>
            <p:ph type="dt" sz="half" idx="10"/>
          </p:nvPr>
        </p:nvSpPr>
        <p:spPr/>
        <p:txBody>
          <a:bodyPr/>
          <a:lstStyle/>
          <a:p>
            <a:fld id="{202118FC-5AA8-4E32-A3C5-378BC055D192}" type="datetimeFigureOut">
              <a:rPr lang="en-US" smtClean="0"/>
              <a:t>9/18/2019</a:t>
            </a:fld>
            <a:endParaRPr lang="en-US"/>
          </a:p>
        </p:txBody>
      </p:sp>
      <p:sp>
        <p:nvSpPr>
          <p:cNvPr id="6" name="Нижний колонтитул 5">
            <a:extLst>
              <a:ext uri="{FF2B5EF4-FFF2-40B4-BE49-F238E27FC236}">
                <a16:creationId xmlns:a16="http://schemas.microsoft.com/office/drawing/2014/main" id="{D9FD90DC-F885-41C1-A7C9-99EFFCC8D8EA}"/>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72D09ECD-E7F3-420E-BACB-BEA45BAC089B}"/>
              </a:ext>
            </a:extLst>
          </p:cNvPr>
          <p:cNvSpPr>
            <a:spLocks noGrp="1"/>
          </p:cNvSpPr>
          <p:nvPr>
            <p:ph type="sldNum" sz="quarter" idx="12"/>
          </p:nvPr>
        </p:nvSpPr>
        <p:spPr/>
        <p:txBody>
          <a:bodyPr/>
          <a:lstStyle/>
          <a:p>
            <a:fld id="{C723344F-BDD5-48C5-B1AF-EBEFF2C76087}" type="slidenum">
              <a:rPr lang="en-US" smtClean="0"/>
              <a:t>‹#›</a:t>
            </a:fld>
            <a:endParaRPr lang="en-US"/>
          </a:p>
        </p:txBody>
      </p:sp>
    </p:spTree>
    <p:extLst>
      <p:ext uri="{BB962C8B-B14F-4D97-AF65-F5344CB8AC3E}">
        <p14:creationId xmlns:p14="http://schemas.microsoft.com/office/powerpoint/2010/main" val="3243277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BD6377-E464-4F3D-BC9B-ACFBDC1A2DE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a:extLst>
              <a:ext uri="{FF2B5EF4-FFF2-40B4-BE49-F238E27FC236}">
                <a16:creationId xmlns:a16="http://schemas.microsoft.com/office/drawing/2014/main" id="{FA5846EA-2F99-4193-8BC2-0E1A3B9EE9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a:extLst>
              <a:ext uri="{FF2B5EF4-FFF2-40B4-BE49-F238E27FC236}">
                <a16:creationId xmlns:a16="http://schemas.microsoft.com/office/drawing/2014/main" id="{5EC8DCAB-94C1-4AF1-8950-90235A5582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8AA2881-3FE2-467E-A1C3-A928421B09EB}"/>
              </a:ext>
            </a:extLst>
          </p:cNvPr>
          <p:cNvSpPr>
            <a:spLocks noGrp="1"/>
          </p:cNvSpPr>
          <p:nvPr>
            <p:ph type="dt" sz="half" idx="10"/>
          </p:nvPr>
        </p:nvSpPr>
        <p:spPr/>
        <p:txBody>
          <a:bodyPr/>
          <a:lstStyle/>
          <a:p>
            <a:fld id="{202118FC-5AA8-4E32-A3C5-378BC055D192}" type="datetimeFigureOut">
              <a:rPr lang="en-US" smtClean="0"/>
              <a:t>9/18/2019</a:t>
            </a:fld>
            <a:endParaRPr lang="en-US"/>
          </a:p>
        </p:txBody>
      </p:sp>
      <p:sp>
        <p:nvSpPr>
          <p:cNvPr id="6" name="Нижний колонтитул 5">
            <a:extLst>
              <a:ext uri="{FF2B5EF4-FFF2-40B4-BE49-F238E27FC236}">
                <a16:creationId xmlns:a16="http://schemas.microsoft.com/office/drawing/2014/main" id="{BD3B76A9-4E96-4350-B95D-BEDA40A5F22E}"/>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4C7D5883-BB92-4D73-BAD7-032D8A7B7C21}"/>
              </a:ext>
            </a:extLst>
          </p:cNvPr>
          <p:cNvSpPr>
            <a:spLocks noGrp="1"/>
          </p:cNvSpPr>
          <p:nvPr>
            <p:ph type="sldNum" sz="quarter" idx="12"/>
          </p:nvPr>
        </p:nvSpPr>
        <p:spPr/>
        <p:txBody>
          <a:bodyPr/>
          <a:lstStyle/>
          <a:p>
            <a:fld id="{C723344F-BDD5-48C5-B1AF-EBEFF2C76087}" type="slidenum">
              <a:rPr lang="en-US" smtClean="0"/>
              <a:t>‹#›</a:t>
            </a:fld>
            <a:endParaRPr lang="en-US"/>
          </a:p>
        </p:txBody>
      </p:sp>
    </p:spTree>
    <p:extLst>
      <p:ext uri="{BB962C8B-B14F-4D97-AF65-F5344CB8AC3E}">
        <p14:creationId xmlns:p14="http://schemas.microsoft.com/office/powerpoint/2010/main" val="2834074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678841-49AF-4749-9C6A-A360E73953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a:extLst>
              <a:ext uri="{FF2B5EF4-FFF2-40B4-BE49-F238E27FC236}">
                <a16:creationId xmlns:a16="http://schemas.microsoft.com/office/drawing/2014/main" id="{AA1F3571-A9CF-466C-9197-A2D82D1F5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1C3EC388-2F6E-40C3-829B-0134589B4B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118FC-5AA8-4E32-A3C5-378BC055D192}" type="datetimeFigureOut">
              <a:rPr lang="en-US" smtClean="0"/>
              <a:t>9/18/2019</a:t>
            </a:fld>
            <a:endParaRPr lang="en-US"/>
          </a:p>
        </p:txBody>
      </p:sp>
      <p:sp>
        <p:nvSpPr>
          <p:cNvPr id="5" name="Нижний колонтитул 4">
            <a:extLst>
              <a:ext uri="{FF2B5EF4-FFF2-40B4-BE49-F238E27FC236}">
                <a16:creationId xmlns:a16="http://schemas.microsoft.com/office/drawing/2014/main" id="{73F12352-66D2-480B-AC57-9ED93FA7D4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a:extLst>
              <a:ext uri="{FF2B5EF4-FFF2-40B4-BE49-F238E27FC236}">
                <a16:creationId xmlns:a16="http://schemas.microsoft.com/office/drawing/2014/main" id="{98318E71-3F40-478B-BCC7-E66F752778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3344F-BDD5-48C5-B1AF-EBEFF2C76087}" type="slidenum">
              <a:rPr lang="en-US" smtClean="0"/>
              <a:t>‹#›</a:t>
            </a:fld>
            <a:endParaRPr lang="en-US"/>
          </a:p>
        </p:txBody>
      </p:sp>
    </p:spTree>
    <p:extLst>
      <p:ext uri="{BB962C8B-B14F-4D97-AF65-F5344CB8AC3E}">
        <p14:creationId xmlns:p14="http://schemas.microsoft.com/office/powerpoint/2010/main" val="1925772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91BE33-C31D-4101-8932-A240D04443C6}"/>
              </a:ext>
            </a:extLst>
          </p:cNvPr>
          <p:cNvSpPr>
            <a:spLocks noGrp="1"/>
          </p:cNvSpPr>
          <p:nvPr>
            <p:ph type="ctrTitle"/>
          </p:nvPr>
        </p:nvSpPr>
        <p:spPr/>
        <p:txBody>
          <a:bodyPr>
            <a:noAutofit/>
          </a:bodyPr>
          <a:lstStyle/>
          <a:p>
            <a:r>
              <a:rPr lang="en-US" sz="3200" b="1" dirty="0"/>
              <a:t>Changes in Income Inequality in Lithuania: The Role of Policy, </a:t>
            </a:r>
            <a:r>
              <a:rPr lang="en-US" sz="3200" b="1" dirty="0" err="1"/>
              <a:t>Labour</a:t>
            </a:r>
            <a:r>
              <a:rPr lang="en-US" sz="3200" b="1" dirty="0"/>
              <a:t> Market Structure, Returns and Demographics</a:t>
            </a:r>
            <a:r>
              <a:rPr lang="en-US" sz="3200" dirty="0"/>
              <a:t> </a:t>
            </a:r>
            <a:br>
              <a:rPr lang="en-US" sz="3200" dirty="0"/>
            </a:br>
            <a:br>
              <a:rPr lang="en-US" sz="3200" dirty="0"/>
            </a:br>
            <a:r>
              <a:rPr lang="en-US" sz="3200" dirty="0"/>
              <a:t>Comments by Anna Lukyanova </a:t>
            </a:r>
            <a:endParaRPr lang="en-US" sz="3200" b="1" dirty="0"/>
          </a:p>
        </p:txBody>
      </p:sp>
      <p:sp>
        <p:nvSpPr>
          <p:cNvPr id="3" name="Подзаголовок 2">
            <a:extLst>
              <a:ext uri="{FF2B5EF4-FFF2-40B4-BE49-F238E27FC236}">
                <a16:creationId xmlns:a16="http://schemas.microsoft.com/office/drawing/2014/main" id="{74FA9BE7-EB01-4AD1-9035-8CCDAAA7895D}"/>
              </a:ext>
            </a:extLst>
          </p:cNvPr>
          <p:cNvSpPr>
            <a:spLocks noGrp="1"/>
          </p:cNvSpPr>
          <p:nvPr>
            <p:ph type="subTitle" idx="1"/>
          </p:nvPr>
        </p:nvSpPr>
        <p:spPr>
          <a:xfrm>
            <a:off x="1524000" y="4752109"/>
            <a:ext cx="9144000" cy="1143000"/>
          </a:xfrm>
        </p:spPr>
        <p:txBody>
          <a:bodyPr>
            <a:normAutofit/>
          </a:bodyPr>
          <a:lstStyle/>
          <a:p>
            <a:r>
              <a:rPr lang="en-US" dirty="0"/>
              <a:t>IARIW-HSE Conference “Experiences and Future Challenges in Measuring Income and Wealth in CIS Countries and Eastern Europe” September 17-18, 2019</a:t>
            </a:r>
          </a:p>
        </p:txBody>
      </p:sp>
    </p:spTree>
    <p:extLst>
      <p:ext uri="{BB962C8B-B14F-4D97-AF65-F5344CB8AC3E}">
        <p14:creationId xmlns:p14="http://schemas.microsoft.com/office/powerpoint/2010/main" val="293696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21F7AB-E4EF-4E6E-AB29-27919B63B627}"/>
              </a:ext>
            </a:extLst>
          </p:cNvPr>
          <p:cNvSpPr>
            <a:spLocks noGrp="1"/>
          </p:cNvSpPr>
          <p:nvPr>
            <p:ph type="title"/>
          </p:nvPr>
        </p:nvSpPr>
        <p:spPr>
          <a:xfrm>
            <a:off x="838200" y="365126"/>
            <a:ext cx="10515600" cy="1150408"/>
          </a:xfrm>
        </p:spPr>
        <p:txBody>
          <a:bodyPr/>
          <a:lstStyle/>
          <a:p>
            <a:r>
              <a:rPr lang="en-US" dirty="0"/>
              <a:t>The main message of the paper</a:t>
            </a:r>
          </a:p>
        </p:txBody>
      </p:sp>
      <p:sp>
        <p:nvSpPr>
          <p:cNvPr id="3" name="Объект 2">
            <a:extLst>
              <a:ext uri="{FF2B5EF4-FFF2-40B4-BE49-F238E27FC236}">
                <a16:creationId xmlns:a16="http://schemas.microsoft.com/office/drawing/2014/main" id="{AC598AA7-FB4E-4FF6-9750-C4F2F673140C}"/>
              </a:ext>
            </a:extLst>
          </p:cNvPr>
          <p:cNvSpPr>
            <a:spLocks noGrp="1"/>
          </p:cNvSpPr>
          <p:nvPr>
            <p:ph idx="1"/>
          </p:nvPr>
        </p:nvSpPr>
        <p:spPr>
          <a:xfrm>
            <a:off x="838200" y="1574800"/>
            <a:ext cx="10515600" cy="4969069"/>
          </a:xfrm>
        </p:spPr>
        <p:txBody>
          <a:bodyPr>
            <a:normAutofit fontScale="92500" lnSpcReduction="10000"/>
          </a:bodyPr>
          <a:lstStyle/>
          <a:p>
            <a:r>
              <a:rPr lang="en-US" dirty="0"/>
              <a:t>The paper aims to give a comprehensive picture of income distribution and its drivers via detailed decomposition of income sources and structural factors </a:t>
            </a:r>
          </a:p>
          <a:p>
            <a:r>
              <a:rPr lang="en-US" dirty="0"/>
              <a:t>Lithuania is chosen as one of the most unequal EU countries. Small and open economy. Sensitive to external shocks.</a:t>
            </a:r>
          </a:p>
          <a:p>
            <a:r>
              <a:rPr lang="en-US" dirty="0"/>
              <a:t>Period under study: 2007-2015 (global crisis + recovery)</a:t>
            </a:r>
          </a:p>
          <a:p>
            <a:r>
              <a:rPr lang="en-US" dirty="0"/>
              <a:t>Findings:</a:t>
            </a:r>
          </a:p>
          <a:p>
            <a:pPr lvl="1" indent="-414338">
              <a:buFont typeface="Wingdings" panose="05000000000000000000" pitchFamily="2" charset="2"/>
              <a:buChar char="ü"/>
            </a:pPr>
            <a:r>
              <a:rPr lang="en-US" dirty="0"/>
              <a:t>Most of increase in market income inequality happened in 2007-2011 and demographics (age, education) is the major contributor to this increase </a:t>
            </a:r>
          </a:p>
          <a:p>
            <a:pPr lvl="1" indent="-414338">
              <a:buFont typeface="Wingdings" panose="05000000000000000000" pitchFamily="2" charset="2"/>
              <a:buChar char="ü"/>
            </a:pPr>
            <a:r>
              <a:rPr lang="en-US" dirty="0"/>
              <a:t>The tax and benefit system managed to counter the increase inequality in 2007-2011</a:t>
            </a:r>
          </a:p>
          <a:p>
            <a:pPr lvl="1" indent="-414338">
              <a:buFont typeface="Wingdings" panose="05000000000000000000" pitchFamily="2" charset="2"/>
              <a:buChar char="ü"/>
            </a:pPr>
            <a:r>
              <a:rPr lang="en-US" dirty="0"/>
              <a:t>Most of increase in disposable income inequality happened in 2011-2015 and returns is the major contributor to this increase</a:t>
            </a:r>
          </a:p>
          <a:p>
            <a:pPr lvl="1" indent="-414338">
              <a:buFont typeface="Wingdings" panose="05000000000000000000" pitchFamily="2" charset="2"/>
              <a:buChar char="ü"/>
            </a:pPr>
            <a:r>
              <a:rPr lang="en-US" dirty="0"/>
              <a:t>Much of overall increase in market income inequality remains unexplained  </a:t>
            </a:r>
          </a:p>
        </p:txBody>
      </p:sp>
    </p:spTree>
    <p:extLst>
      <p:ext uri="{BB962C8B-B14F-4D97-AF65-F5344CB8AC3E}">
        <p14:creationId xmlns:p14="http://schemas.microsoft.com/office/powerpoint/2010/main" val="243707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7E8AC9-320E-4740-8512-5B935DEA07F9}"/>
              </a:ext>
            </a:extLst>
          </p:cNvPr>
          <p:cNvSpPr>
            <a:spLocks noGrp="1"/>
          </p:cNvSpPr>
          <p:nvPr>
            <p:ph type="title"/>
          </p:nvPr>
        </p:nvSpPr>
        <p:spPr/>
        <p:txBody>
          <a:bodyPr/>
          <a:lstStyle/>
          <a:p>
            <a:r>
              <a:rPr lang="en-US" dirty="0"/>
              <a:t>The contribution of the paper</a:t>
            </a:r>
          </a:p>
        </p:txBody>
      </p:sp>
      <p:sp>
        <p:nvSpPr>
          <p:cNvPr id="3" name="Объект 2">
            <a:extLst>
              <a:ext uri="{FF2B5EF4-FFF2-40B4-BE49-F238E27FC236}">
                <a16:creationId xmlns:a16="http://schemas.microsoft.com/office/drawing/2014/main" id="{4B2DA467-B3EB-4AE4-B878-EA3B1033DDE0}"/>
              </a:ext>
            </a:extLst>
          </p:cNvPr>
          <p:cNvSpPr>
            <a:spLocks noGrp="1"/>
          </p:cNvSpPr>
          <p:nvPr>
            <p:ph idx="1"/>
          </p:nvPr>
        </p:nvSpPr>
        <p:spPr/>
        <p:txBody>
          <a:bodyPr/>
          <a:lstStyle/>
          <a:p>
            <a:r>
              <a:rPr lang="en-US" dirty="0"/>
              <a:t>The contribution is not in methodology but it applies the method originally developed for cross-country comparisons to changes over time</a:t>
            </a:r>
          </a:p>
          <a:p>
            <a:r>
              <a:rPr lang="en-US" dirty="0"/>
              <a:t>The method allows for decomposition of changes in the disposable income distribution: (i) labor market structure; (ii) returns; (iii) demographic composition; and (iv) tax-benefit system.</a:t>
            </a:r>
          </a:p>
          <a:p>
            <a:r>
              <a:rPr lang="en-US" dirty="0"/>
              <a:t>The paper highlights the role played by tax and benefits system in combatting the rise of inequality during the major economic shocks</a:t>
            </a:r>
          </a:p>
        </p:txBody>
      </p:sp>
    </p:spTree>
    <p:extLst>
      <p:ext uri="{BB962C8B-B14F-4D97-AF65-F5344CB8AC3E}">
        <p14:creationId xmlns:p14="http://schemas.microsoft.com/office/powerpoint/2010/main" val="987316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1D340E-8C8B-4EDC-B925-156CB6F97A45}"/>
              </a:ext>
            </a:extLst>
          </p:cNvPr>
          <p:cNvSpPr>
            <a:spLocks noGrp="1"/>
          </p:cNvSpPr>
          <p:nvPr>
            <p:ph type="title"/>
          </p:nvPr>
        </p:nvSpPr>
        <p:spPr>
          <a:xfrm>
            <a:off x="838200" y="327802"/>
            <a:ext cx="10515600" cy="1325563"/>
          </a:xfrm>
        </p:spPr>
        <p:txBody>
          <a:bodyPr/>
          <a:lstStyle/>
          <a:p>
            <a:r>
              <a:rPr lang="en-US" dirty="0"/>
              <a:t>The method of the paper</a:t>
            </a:r>
          </a:p>
        </p:txBody>
      </p:sp>
      <p:sp>
        <p:nvSpPr>
          <p:cNvPr id="3" name="Объект 2">
            <a:extLst>
              <a:ext uri="{FF2B5EF4-FFF2-40B4-BE49-F238E27FC236}">
                <a16:creationId xmlns:a16="http://schemas.microsoft.com/office/drawing/2014/main" id="{40E060BB-EC3C-4A2C-A558-E3696614E6AE}"/>
              </a:ext>
            </a:extLst>
          </p:cNvPr>
          <p:cNvSpPr>
            <a:spLocks noGrp="1"/>
          </p:cNvSpPr>
          <p:nvPr>
            <p:ph idx="1"/>
          </p:nvPr>
        </p:nvSpPr>
        <p:spPr>
          <a:xfrm>
            <a:off x="838200" y="1617133"/>
            <a:ext cx="10515600" cy="4559830"/>
          </a:xfrm>
        </p:spPr>
        <p:txBody>
          <a:bodyPr>
            <a:normAutofit lnSpcReduction="10000"/>
          </a:bodyPr>
          <a:lstStyle/>
          <a:p>
            <a:r>
              <a:rPr lang="en-US" dirty="0"/>
              <a:t>Detailed decomposition + combining of econometric estimations with micro-simulations via EUROMOD </a:t>
            </a:r>
          </a:p>
          <a:p>
            <a:r>
              <a:rPr lang="en-US" dirty="0"/>
              <a:t>In constructing counterfactuals the methodology follows the logic of Oaxaca-Blinder decomposition swapping coefficients in econometric models and parameters in simulations between the years. </a:t>
            </a:r>
          </a:p>
          <a:p>
            <a:pPr marL="0" indent="0">
              <a:buNone/>
            </a:pPr>
            <a:r>
              <a:rPr lang="en-US" dirty="0"/>
              <a:t>Potential problems:</a:t>
            </a:r>
          </a:p>
          <a:p>
            <a:pPr lvl="1"/>
            <a:r>
              <a:rPr lang="en-US" dirty="0"/>
              <a:t>Estimation errors: The sample size is relatively small while estimations are done for even smaller population subgroups (e.g. for participation equations – men, single women, women in couples). The estimated coefficients are then used in higher-level estimations and for counterfactuals </a:t>
            </a:r>
          </a:p>
          <a:p>
            <a:pPr lvl="1"/>
            <a:r>
              <a:rPr lang="en-US" dirty="0"/>
              <a:t>Standard errors would be desirable for the estimates of changes in incomes and inequality as well as in the decomposition  </a:t>
            </a:r>
          </a:p>
        </p:txBody>
      </p:sp>
    </p:spTree>
    <p:extLst>
      <p:ext uri="{BB962C8B-B14F-4D97-AF65-F5344CB8AC3E}">
        <p14:creationId xmlns:p14="http://schemas.microsoft.com/office/powerpoint/2010/main" val="3880096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24595D-FD1A-472F-A658-26DA906E77EC}"/>
              </a:ext>
            </a:extLst>
          </p:cNvPr>
          <p:cNvSpPr>
            <a:spLocks noGrp="1"/>
          </p:cNvSpPr>
          <p:nvPr>
            <p:ph type="title"/>
          </p:nvPr>
        </p:nvSpPr>
        <p:spPr/>
        <p:txBody>
          <a:bodyPr/>
          <a:lstStyle/>
          <a:p>
            <a:r>
              <a:rPr lang="en-US" dirty="0"/>
              <a:t>Questions and suggestions - 1</a:t>
            </a:r>
          </a:p>
        </p:txBody>
      </p:sp>
      <p:sp>
        <p:nvSpPr>
          <p:cNvPr id="3" name="Объект 2">
            <a:extLst>
              <a:ext uri="{FF2B5EF4-FFF2-40B4-BE49-F238E27FC236}">
                <a16:creationId xmlns:a16="http://schemas.microsoft.com/office/drawing/2014/main" id="{EAABF46F-21F0-4780-9050-19E4C498C5C4}"/>
              </a:ext>
            </a:extLst>
          </p:cNvPr>
          <p:cNvSpPr>
            <a:spLocks noGrp="1"/>
          </p:cNvSpPr>
          <p:nvPr>
            <p:ph idx="1"/>
          </p:nvPr>
        </p:nvSpPr>
        <p:spPr>
          <a:xfrm>
            <a:off x="838200" y="1676400"/>
            <a:ext cx="10515600" cy="4842933"/>
          </a:xfrm>
        </p:spPr>
        <p:txBody>
          <a:bodyPr>
            <a:normAutofit/>
          </a:bodyPr>
          <a:lstStyle/>
          <a:p>
            <a:r>
              <a:rPr lang="en-US" sz="2400" dirty="0"/>
              <a:t>Changes in the </a:t>
            </a:r>
            <a:r>
              <a:rPr lang="en-US" sz="2400" dirty="0" err="1"/>
              <a:t>hh</a:t>
            </a:r>
            <a:r>
              <a:rPr lang="en-US" sz="2400" dirty="0"/>
              <a:t> size seem not to show up in counterfactuals and thus are not reflected in the Demography explanation. In fact the </a:t>
            </a:r>
            <a:r>
              <a:rPr lang="en-US" sz="2400" dirty="0" err="1"/>
              <a:t>hh</a:t>
            </a:r>
            <a:r>
              <a:rPr lang="en-US" sz="2400" dirty="0"/>
              <a:t> size is used a parameter in the model to calculate a per adult equivalent income. Descriptive stats (a sharp decline in the share of married individuals) point at potentially big decrease in the </a:t>
            </a:r>
            <a:r>
              <a:rPr lang="en-US" sz="2400" dirty="0" err="1"/>
              <a:t>hh</a:t>
            </a:r>
            <a:r>
              <a:rPr lang="en-US" sz="2400" dirty="0"/>
              <a:t> size.</a:t>
            </a:r>
          </a:p>
          <a:p>
            <a:r>
              <a:rPr lang="en-US" sz="2400" dirty="0"/>
              <a:t>Ageing seems to the major factor under Demography component as the share of those with tertiary education was constantly growing over the whole period but demography has the large contribution only in 2007-2011. Right? </a:t>
            </a:r>
          </a:p>
          <a:p>
            <a:r>
              <a:rPr lang="en-US" sz="2400" dirty="0"/>
              <a:t>I was surprised to see that sizable lowering of income taxes in 2011-2015 had no effect on inequality </a:t>
            </a:r>
          </a:p>
          <a:p>
            <a:endParaRPr lang="en-US" sz="2400" dirty="0"/>
          </a:p>
        </p:txBody>
      </p:sp>
    </p:spTree>
    <p:extLst>
      <p:ext uri="{BB962C8B-B14F-4D97-AF65-F5344CB8AC3E}">
        <p14:creationId xmlns:p14="http://schemas.microsoft.com/office/powerpoint/2010/main" val="4060297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897467" y="102658"/>
            <a:ext cx="10515600" cy="1325563"/>
          </a:xfrm>
        </p:spPr>
        <p:txBody>
          <a:bodyPr/>
          <a:lstStyle/>
          <a:p>
            <a:r>
              <a:rPr lang="en-US" dirty="0"/>
              <a:t>Questions and suggestions - 2</a:t>
            </a:r>
          </a:p>
        </p:txBody>
      </p:sp>
      <p:sp>
        <p:nvSpPr>
          <p:cNvPr id="9" name="Текст 8"/>
          <p:cNvSpPr>
            <a:spLocks noGrp="1"/>
          </p:cNvSpPr>
          <p:nvPr>
            <p:ph type="body" idx="1"/>
          </p:nvPr>
        </p:nvSpPr>
        <p:spPr>
          <a:xfrm>
            <a:off x="838200" y="1147762"/>
            <a:ext cx="5157787" cy="545570"/>
          </a:xfrm>
        </p:spPr>
        <p:txBody>
          <a:bodyPr/>
          <a:lstStyle/>
          <a:p>
            <a:r>
              <a:rPr lang="en-US" dirty="0"/>
              <a:t>Unemployment rate </a:t>
            </a:r>
          </a:p>
        </p:txBody>
      </p:sp>
      <p:pic>
        <p:nvPicPr>
          <p:cNvPr id="8"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1121038" y="1711061"/>
            <a:ext cx="4019550"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Текст 9"/>
          <p:cNvSpPr>
            <a:spLocks noGrp="1"/>
          </p:cNvSpPr>
          <p:nvPr>
            <p:ph type="body" sz="quarter" idx="3"/>
          </p:nvPr>
        </p:nvSpPr>
        <p:spPr>
          <a:xfrm>
            <a:off x="6093794" y="1156230"/>
            <a:ext cx="5183188" cy="528637"/>
          </a:xfrm>
        </p:spPr>
        <p:txBody>
          <a:bodyPr/>
          <a:lstStyle/>
          <a:p>
            <a:r>
              <a:rPr lang="en-US" dirty="0"/>
              <a:t>Emigration numbers (Eurostat)</a:t>
            </a:r>
          </a:p>
        </p:txBody>
      </p:sp>
      <p:sp>
        <p:nvSpPr>
          <p:cNvPr id="12" name="TextBox 11"/>
          <p:cNvSpPr txBox="1"/>
          <p:nvPr/>
        </p:nvSpPr>
        <p:spPr>
          <a:xfrm>
            <a:off x="440267" y="4473475"/>
            <a:ext cx="11540066" cy="2308324"/>
          </a:xfrm>
          <a:prstGeom prst="rect">
            <a:avLst/>
          </a:prstGeom>
          <a:noFill/>
        </p:spPr>
        <p:txBody>
          <a:bodyPr wrap="square" rtlCol="0">
            <a:spAutoFit/>
          </a:bodyPr>
          <a:lstStyle/>
          <a:p>
            <a:pPr marL="342900" indent="-342900">
              <a:buFont typeface="Arial" pitchFamily="34" charset="0"/>
              <a:buChar char="•"/>
            </a:pPr>
            <a:r>
              <a:rPr lang="en-US" sz="2400" dirty="0"/>
              <a:t>The “Labor market structure” played equalizing role which seems counterintuitive given huge fluctuations in the unemployment rate and clear polarization of the occupational structure</a:t>
            </a:r>
          </a:p>
          <a:p>
            <a:pPr marL="342900" indent="-342900">
              <a:buFont typeface="Arial" pitchFamily="34" charset="0"/>
              <a:buChar char="•"/>
            </a:pPr>
            <a:r>
              <a:rPr lang="en-US" sz="2400" dirty="0"/>
              <a:t>BUT… There is a clear correlation between emigration (“Demography”) and unemployment (“Labor market structure”). As  the method is based on correlations does it allow to differentiate between the two?</a:t>
            </a:r>
          </a:p>
        </p:txBody>
      </p:sp>
      <p:pic>
        <p:nvPicPr>
          <p:cNvPr id="1028" name="Picture 4"/>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6471842" y="1769973"/>
            <a:ext cx="3510358" cy="256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3293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105087"/>
          </a:xfrm>
        </p:spPr>
        <p:txBody>
          <a:bodyPr/>
          <a:lstStyle/>
          <a:p>
            <a:r>
              <a:rPr lang="en-US" dirty="0"/>
              <a:t>Questions and suggestions - 3</a:t>
            </a:r>
          </a:p>
        </p:txBody>
      </p:sp>
      <p:sp>
        <p:nvSpPr>
          <p:cNvPr id="3" name="Объект 2"/>
          <p:cNvSpPr>
            <a:spLocks noGrp="1"/>
          </p:cNvSpPr>
          <p:nvPr>
            <p:ph idx="1"/>
          </p:nvPr>
        </p:nvSpPr>
        <p:spPr>
          <a:xfrm>
            <a:off x="838200" y="1443318"/>
            <a:ext cx="10515600" cy="5011270"/>
          </a:xfrm>
        </p:spPr>
        <p:txBody>
          <a:bodyPr>
            <a:normAutofit/>
          </a:bodyPr>
          <a:lstStyle/>
          <a:p>
            <a:r>
              <a:rPr lang="en-US" sz="2400" dirty="0"/>
              <a:t>Descriptive stats reveal a substantial increase in the share of </a:t>
            </a:r>
            <a:r>
              <a:rPr lang="en-US" sz="2400"/>
              <a:t>capital income recipients</a:t>
            </a:r>
            <a:r>
              <a:rPr lang="en-US" sz="2400" dirty="0"/>
              <a:t>. Can the Returns component be decomposed into capital and earnings returns? </a:t>
            </a:r>
          </a:p>
          <a:p>
            <a:r>
              <a:rPr lang="en-US" sz="2400" dirty="0"/>
              <a:t>If migration is important what is the role of remittances?</a:t>
            </a:r>
          </a:p>
          <a:p>
            <a:r>
              <a:rPr lang="en-US" sz="2400" dirty="0"/>
              <a:t>The model is comprehensive, but the unexplained component is large. What was left? </a:t>
            </a:r>
          </a:p>
          <a:p>
            <a:r>
              <a:rPr lang="en-US" sz="2400" dirty="0"/>
              <a:t>Other measures of inequality would be informative as inequality increased mostly between the tails of the distribution (Gini is not esp. sensitive to changes in the tails)</a:t>
            </a:r>
          </a:p>
          <a:p>
            <a:endParaRPr lang="en-US" sz="2400" dirty="0"/>
          </a:p>
        </p:txBody>
      </p:sp>
    </p:spTree>
    <p:extLst>
      <p:ext uri="{BB962C8B-B14F-4D97-AF65-F5344CB8AC3E}">
        <p14:creationId xmlns:p14="http://schemas.microsoft.com/office/powerpoint/2010/main" val="316699489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TotalTime>
  <Words>654</Words>
  <Application>Microsoft Office PowerPoint</Application>
  <PresentationFormat>Широкоэкранный</PresentationFormat>
  <Paragraphs>36</Paragraphs>
  <Slides>7</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Calibri Light</vt:lpstr>
      <vt:lpstr>Wingdings</vt:lpstr>
      <vt:lpstr>Тема Office</vt:lpstr>
      <vt:lpstr>Changes in Income Inequality in Lithuania: The Role of Policy, Labour Market Structure, Returns and Demographics   Comments by Anna Lukyanova </vt:lpstr>
      <vt:lpstr>The main message of the paper</vt:lpstr>
      <vt:lpstr>The contribution of the paper</vt:lpstr>
      <vt:lpstr>The method of the paper</vt:lpstr>
      <vt:lpstr>Questions and suggestions - 1</vt:lpstr>
      <vt:lpstr>Questions and suggestions - 2</vt:lpstr>
      <vt:lpstr>Questions and suggestions - 3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the paper:  “Changes in Income Inequality in Lithuania: The Role of Policy, Labour Market Structure, Returns and Demographics”</dc:title>
  <dc:creator>Anna Lukyanova</dc:creator>
  <cp:lastModifiedBy>Anna Lukyanova</cp:lastModifiedBy>
  <cp:revision>24</cp:revision>
  <cp:lastPrinted>2019-09-16T10:20:19Z</cp:lastPrinted>
  <dcterms:created xsi:type="dcterms:W3CDTF">2019-09-12T10:01:17Z</dcterms:created>
  <dcterms:modified xsi:type="dcterms:W3CDTF">2019-09-18T04:59:15Z</dcterms:modified>
</cp:coreProperties>
</file>