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41"/>
  </p:notesMasterIdLst>
  <p:sldIdLst>
    <p:sldId id="256" r:id="rId2"/>
    <p:sldId id="306" r:id="rId3"/>
    <p:sldId id="279" r:id="rId4"/>
    <p:sldId id="338" r:id="rId5"/>
    <p:sldId id="315" r:id="rId6"/>
    <p:sldId id="316" r:id="rId7"/>
    <p:sldId id="317" r:id="rId8"/>
    <p:sldId id="302" r:id="rId9"/>
    <p:sldId id="303" r:id="rId10"/>
    <p:sldId id="258" r:id="rId11"/>
    <p:sldId id="278" r:id="rId12"/>
    <p:sldId id="277" r:id="rId13"/>
    <p:sldId id="262" r:id="rId14"/>
    <p:sldId id="308" r:id="rId15"/>
    <p:sldId id="263" r:id="rId16"/>
    <p:sldId id="304" r:id="rId17"/>
    <p:sldId id="310" r:id="rId18"/>
    <p:sldId id="318" r:id="rId19"/>
    <p:sldId id="323" r:id="rId20"/>
    <p:sldId id="335" r:id="rId21"/>
    <p:sldId id="336" r:id="rId22"/>
    <p:sldId id="324" r:id="rId23"/>
    <p:sldId id="325" r:id="rId24"/>
    <p:sldId id="326" r:id="rId25"/>
    <p:sldId id="327" r:id="rId26"/>
    <p:sldId id="328" r:id="rId27"/>
    <p:sldId id="331" r:id="rId28"/>
    <p:sldId id="330" r:id="rId29"/>
    <p:sldId id="334" r:id="rId30"/>
    <p:sldId id="329" r:id="rId31"/>
    <p:sldId id="333" r:id="rId32"/>
    <p:sldId id="332" r:id="rId33"/>
    <p:sldId id="321" r:id="rId34"/>
    <p:sldId id="322" r:id="rId35"/>
    <p:sldId id="301" r:id="rId36"/>
    <p:sldId id="312" r:id="rId37"/>
    <p:sldId id="267" r:id="rId38"/>
    <p:sldId id="337" r:id="rId39"/>
    <p:sldId id="313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721" autoAdjust="0"/>
  </p:normalViewPr>
  <p:slideViewPr>
    <p:cSldViewPr snapToGrid="0">
      <p:cViewPr varScale="1">
        <p:scale>
          <a:sx n="69" d="100"/>
          <a:sy n="69" d="100"/>
        </p:scale>
        <p:origin x="-57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aksrer\Desktop\&#1048;&#1052;&#1041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H:\&#1044;&#1085;&#1080;%20&#1085;&#1072;&#1091;&#1082;&#1080;%20&#1057;&#1080;&#1073;&#1059;&#1055;&#1050;\&#1048;&#1052;&#1041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Baksrer\AppData\Roaming\Microsoft\Excel\MPShare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scatterChart>
        <c:scatterStyle val="lineMarker"/>
        <c:ser>
          <c:idx val="0"/>
          <c:order val="0"/>
          <c:tx>
            <c:strRef>
              <c:f>Лист2!$C$3</c:f>
              <c:strCache>
                <c:ptCount val="1"/>
                <c:pt idx="0">
                  <c:v>Многомерная бедность</c:v>
                </c:pt>
              </c:strCache>
            </c:strRef>
          </c:tx>
          <c:spPr>
            <a:ln w="25400" cap="rnd">
              <a:noFill/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</c:marker>
          <c:trendline>
            <c:spPr>
              <a:ln w="25400" cap="rnd">
                <a:solidFill>
                  <a:schemeClr val="accent2">
                    <a:lumMod val="75000"/>
                  </a:schemeClr>
                </a:solidFill>
              </a:ln>
              <a:effectLst/>
            </c:spPr>
            <c:trendlineType val="linear"/>
          </c:trendline>
          <c:xVal>
            <c:numRef>
              <c:f>Лист2!$B$4:$B$85</c:f>
              <c:numCache>
                <c:formatCode>General</c:formatCode>
                <c:ptCount val="82"/>
                <c:pt idx="0">
                  <c:v>11.2</c:v>
                </c:pt>
                <c:pt idx="1">
                  <c:v>17</c:v>
                </c:pt>
                <c:pt idx="2">
                  <c:v>14</c:v>
                </c:pt>
                <c:pt idx="3">
                  <c:v>14.1</c:v>
                </c:pt>
                <c:pt idx="4">
                  <c:v>12</c:v>
                </c:pt>
                <c:pt idx="5">
                  <c:v>7.5</c:v>
                </c:pt>
                <c:pt idx="6">
                  <c:v>12.3</c:v>
                </c:pt>
                <c:pt idx="7">
                  <c:v>13.5</c:v>
                </c:pt>
                <c:pt idx="8">
                  <c:v>14</c:v>
                </c:pt>
                <c:pt idx="9">
                  <c:v>12.9</c:v>
                </c:pt>
                <c:pt idx="10">
                  <c:v>9.1</c:v>
                </c:pt>
                <c:pt idx="11">
                  <c:v>21.4</c:v>
                </c:pt>
                <c:pt idx="12">
                  <c:v>18</c:v>
                </c:pt>
                <c:pt idx="13">
                  <c:v>14.2</c:v>
                </c:pt>
                <c:pt idx="14">
                  <c:v>18.600000000000001</c:v>
                </c:pt>
                <c:pt idx="15">
                  <c:v>18.5</c:v>
                </c:pt>
                <c:pt idx="16">
                  <c:v>12.1</c:v>
                </c:pt>
                <c:pt idx="17">
                  <c:v>9.4</c:v>
                </c:pt>
                <c:pt idx="18">
                  <c:v>17</c:v>
                </c:pt>
                <c:pt idx="19">
                  <c:v>19.5</c:v>
                </c:pt>
                <c:pt idx="20">
                  <c:v>14.1</c:v>
                </c:pt>
                <c:pt idx="21">
                  <c:v>12.7</c:v>
                </c:pt>
                <c:pt idx="22">
                  <c:v>13.5</c:v>
                </c:pt>
                <c:pt idx="23">
                  <c:v>10.1</c:v>
                </c:pt>
                <c:pt idx="24">
                  <c:v>16.7</c:v>
                </c:pt>
                <c:pt idx="25">
                  <c:v>16.600000000000001</c:v>
                </c:pt>
                <c:pt idx="26">
                  <c:v>8.7000000000000011</c:v>
                </c:pt>
                <c:pt idx="27">
                  <c:v>10.4</c:v>
                </c:pt>
                <c:pt idx="28">
                  <c:v>8</c:v>
                </c:pt>
                <c:pt idx="29">
                  <c:v>12.1</c:v>
                </c:pt>
                <c:pt idx="30">
                  <c:v>7.6</c:v>
                </c:pt>
                <c:pt idx="31">
                  <c:v>10.9</c:v>
                </c:pt>
                <c:pt idx="32">
                  <c:v>9</c:v>
                </c:pt>
                <c:pt idx="33">
                  <c:v>8.5</c:v>
                </c:pt>
                <c:pt idx="34">
                  <c:v>12.2</c:v>
                </c:pt>
                <c:pt idx="35">
                  <c:v>15.2</c:v>
                </c:pt>
                <c:pt idx="36">
                  <c:v>12</c:v>
                </c:pt>
                <c:pt idx="37">
                  <c:v>11.9</c:v>
                </c:pt>
                <c:pt idx="38">
                  <c:v>12.8</c:v>
                </c:pt>
                <c:pt idx="39">
                  <c:v>12.6</c:v>
                </c:pt>
                <c:pt idx="40">
                  <c:v>12</c:v>
                </c:pt>
                <c:pt idx="41">
                  <c:v>14.7</c:v>
                </c:pt>
                <c:pt idx="42">
                  <c:v>16.100000000000001</c:v>
                </c:pt>
                <c:pt idx="43">
                  <c:v>11</c:v>
                </c:pt>
                <c:pt idx="44">
                  <c:v>20.7</c:v>
                </c:pt>
                <c:pt idx="45">
                  <c:v>10.8</c:v>
                </c:pt>
                <c:pt idx="46">
                  <c:v>16.899999999999999</c:v>
                </c:pt>
                <c:pt idx="47">
                  <c:v>10.1</c:v>
                </c:pt>
                <c:pt idx="48">
                  <c:v>24.9</c:v>
                </c:pt>
                <c:pt idx="49">
                  <c:v>34.700000000000003</c:v>
                </c:pt>
                <c:pt idx="50">
                  <c:v>14.2</c:v>
                </c:pt>
                <c:pt idx="51">
                  <c:v>14.3</c:v>
                </c:pt>
                <c:pt idx="52">
                  <c:v>19.7</c:v>
                </c:pt>
                <c:pt idx="53">
                  <c:v>17.2</c:v>
                </c:pt>
                <c:pt idx="54">
                  <c:v>17.399999999999999</c:v>
                </c:pt>
                <c:pt idx="55">
                  <c:v>12.1</c:v>
                </c:pt>
                <c:pt idx="56">
                  <c:v>7</c:v>
                </c:pt>
                <c:pt idx="57">
                  <c:v>34.700000000000003</c:v>
                </c:pt>
                <c:pt idx="58">
                  <c:v>17.5</c:v>
                </c:pt>
                <c:pt idx="59">
                  <c:v>12.9</c:v>
                </c:pt>
                <c:pt idx="60">
                  <c:v>10.9</c:v>
                </c:pt>
                <c:pt idx="61">
                  <c:v>12.6</c:v>
                </c:pt>
                <c:pt idx="62">
                  <c:v>14.9</c:v>
                </c:pt>
                <c:pt idx="63">
                  <c:v>9.1</c:v>
                </c:pt>
                <c:pt idx="64">
                  <c:v>8.3000000000000007</c:v>
                </c:pt>
                <c:pt idx="65">
                  <c:v>15.2</c:v>
                </c:pt>
                <c:pt idx="66">
                  <c:v>11.6</c:v>
                </c:pt>
                <c:pt idx="67">
                  <c:v>9.3000000000000007</c:v>
                </c:pt>
                <c:pt idx="68">
                  <c:v>11.9</c:v>
                </c:pt>
                <c:pt idx="69">
                  <c:v>16.399999999999999</c:v>
                </c:pt>
                <c:pt idx="70">
                  <c:v>9.8000000000000007</c:v>
                </c:pt>
                <c:pt idx="71">
                  <c:v>12.1</c:v>
                </c:pt>
                <c:pt idx="72">
                  <c:v>11.3</c:v>
                </c:pt>
                <c:pt idx="73">
                  <c:v>12.1</c:v>
                </c:pt>
                <c:pt idx="74">
                  <c:v>13.2</c:v>
                </c:pt>
                <c:pt idx="75">
                  <c:v>10.9</c:v>
                </c:pt>
                <c:pt idx="76">
                  <c:v>11.7</c:v>
                </c:pt>
                <c:pt idx="77">
                  <c:v>14.2</c:v>
                </c:pt>
                <c:pt idx="78">
                  <c:v>16.100000000000001</c:v>
                </c:pt>
                <c:pt idx="79">
                  <c:v>8.3000000000000007</c:v>
                </c:pt>
                <c:pt idx="80">
                  <c:v>6.9</c:v>
                </c:pt>
                <c:pt idx="81">
                  <c:v>9.9</c:v>
                </c:pt>
              </c:numCache>
            </c:numRef>
          </c:xVal>
          <c:yVal>
            <c:numRef>
              <c:f>Лист2!$C$4:$C$85</c:f>
              <c:numCache>
                <c:formatCode>General</c:formatCode>
                <c:ptCount val="82"/>
                <c:pt idx="0">
                  <c:v>23.5</c:v>
                </c:pt>
                <c:pt idx="1">
                  <c:v>36.1</c:v>
                </c:pt>
                <c:pt idx="2">
                  <c:v>34.5</c:v>
                </c:pt>
                <c:pt idx="3">
                  <c:v>27</c:v>
                </c:pt>
                <c:pt idx="4">
                  <c:v>24.6</c:v>
                </c:pt>
                <c:pt idx="5">
                  <c:v>42.3</c:v>
                </c:pt>
                <c:pt idx="6">
                  <c:v>22.7</c:v>
                </c:pt>
                <c:pt idx="7">
                  <c:v>27.4</c:v>
                </c:pt>
                <c:pt idx="8">
                  <c:v>27.1</c:v>
                </c:pt>
                <c:pt idx="9">
                  <c:v>26.4</c:v>
                </c:pt>
                <c:pt idx="10">
                  <c:v>32.9</c:v>
                </c:pt>
                <c:pt idx="11">
                  <c:v>26.5</c:v>
                </c:pt>
                <c:pt idx="12">
                  <c:v>40.1</c:v>
                </c:pt>
                <c:pt idx="13">
                  <c:v>33.700000000000003</c:v>
                </c:pt>
                <c:pt idx="14">
                  <c:v>29.8</c:v>
                </c:pt>
                <c:pt idx="15">
                  <c:v>25.6</c:v>
                </c:pt>
                <c:pt idx="16">
                  <c:v>31.8</c:v>
                </c:pt>
                <c:pt idx="17">
                  <c:v>21.6</c:v>
                </c:pt>
                <c:pt idx="18">
                  <c:v>17</c:v>
                </c:pt>
                <c:pt idx="19">
                  <c:v>45.6</c:v>
                </c:pt>
                <c:pt idx="20">
                  <c:v>28.2</c:v>
                </c:pt>
                <c:pt idx="21">
                  <c:v>36.9</c:v>
                </c:pt>
                <c:pt idx="22">
                  <c:v>28.9</c:v>
                </c:pt>
                <c:pt idx="23">
                  <c:v>26.8</c:v>
                </c:pt>
                <c:pt idx="24">
                  <c:v>36.1</c:v>
                </c:pt>
                <c:pt idx="25">
                  <c:v>36.4</c:v>
                </c:pt>
                <c:pt idx="26">
                  <c:v>32.200000000000003</c:v>
                </c:pt>
                <c:pt idx="27">
                  <c:v>13.7</c:v>
                </c:pt>
                <c:pt idx="28">
                  <c:v>31.4</c:v>
                </c:pt>
                <c:pt idx="29">
                  <c:v>15.6</c:v>
                </c:pt>
                <c:pt idx="30">
                  <c:v>13.8</c:v>
                </c:pt>
                <c:pt idx="31">
                  <c:v>14.8</c:v>
                </c:pt>
                <c:pt idx="32">
                  <c:v>20</c:v>
                </c:pt>
                <c:pt idx="33">
                  <c:v>23.6</c:v>
                </c:pt>
                <c:pt idx="34">
                  <c:v>25.1</c:v>
                </c:pt>
                <c:pt idx="35">
                  <c:v>35.300000000000004</c:v>
                </c:pt>
                <c:pt idx="36">
                  <c:v>35.5</c:v>
                </c:pt>
                <c:pt idx="37">
                  <c:v>32.6</c:v>
                </c:pt>
                <c:pt idx="38">
                  <c:v>37.700000000000003</c:v>
                </c:pt>
                <c:pt idx="39">
                  <c:v>28.1</c:v>
                </c:pt>
                <c:pt idx="40">
                  <c:v>26</c:v>
                </c:pt>
                <c:pt idx="41">
                  <c:v>23.8</c:v>
                </c:pt>
                <c:pt idx="42">
                  <c:v>37.9</c:v>
                </c:pt>
                <c:pt idx="43">
                  <c:v>37</c:v>
                </c:pt>
                <c:pt idx="44">
                  <c:v>56.2</c:v>
                </c:pt>
                <c:pt idx="45">
                  <c:v>25.4</c:v>
                </c:pt>
                <c:pt idx="46">
                  <c:v>34.200000000000003</c:v>
                </c:pt>
                <c:pt idx="47">
                  <c:v>28.8</c:v>
                </c:pt>
                <c:pt idx="48">
                  <c:v>24.3</c:v>
                </c:pt>
                <c:pt idx="49">
                  <c:v>35.6</c:v>
                </c:pt>
                <c:pt idx="50">
                  <c:v>27.4</c:v>
                </c:pt>
                <c:pt idx="51">
                  <c:v>22</c:v>
                </c:pt>
                <c:pt idx="52">
                  <c:v>37</c:v>
                </c:pt>
                <c:pt idx="53">
                  <c:v>30.3</c:v>
                </c:pt>
                <c:pt idx="54">
                  <c:v>27.6</c:v>
                </c:pt>
                <c:pt idx="55">
                  <c:v>24.9</c:v>
                </c:pt>
                <c:pt idx="56">
                  <c:v>19.7</c:v>
                </c:pt>
                <c:pt idx="57">
                  <c:v>34.700000000000003</c:v>
                </c:pt>
                <c:pt idx="58">
                  <c:v>38.6</c:v>
                </c:pt>
                <c:pt idx="59">
                  <c:v>28.9</c:v>
                </c:pt>
                <c:pt idx="60">
                  <c:v>33.700000000000003</c:v>
                </c:pt>
                <c:pt idx="61">
                  <c:v>17.7</c:v>
                </c:pt>
                <c:pt idx="62">
                  <c:v>22</c:v>
                </c:pt>
                <c:pt idx="63">
                  <c:v>27.6</c:v>
                </c:pt>
                <c:pt idx="64">
                  <c:v>26.2</c:v>
                </c:pt>
                <c:pt idx="65">
                  <c:v>29.9</c:v>
                </c:pt>
                <c:pt idx="66">
                  <c:v>31.4</c:v>
                </c:pt>
                <c:pt idx="67">
                  <c:v>36.300000000000004</c:v>
                </c:pt>
                <c:pt idx="68">
                  <c:v>33.300000000000004</c:v>
                </c:pt>
                <c:pt idx="69">
                  <c:v>21.3</c:v>
                </c:pt>
                <c:pt idx="70">
                  <c:v>20.100000000000001</c:v>
                </c:pt>
                <c:pt idx="71">
                  <c:v>30.8</c:v>
                </c:pt>
                <c:pt idx="72">
                  <c:v>29.6</c:v>
                </c:pt>
                <c:pt idx="73">
                  <c:v>20.9</c:v>
                </c:pt>
                <c:pt idx="74">
                  <c:v>15.3</c:v>
                </c:pt>
                <c:pt idx="75">
                  <c:v>12.5</c:v>
                </c:pt>
                <c:pt idx="76">
                  <c:v>22.4</c:v>
                </c:pt>
                <c:pt idx="77">
                  <c:v>26.5</c:v>
                </c:pt>
                <c:pt idx="78">
                  <c:v>26.8</c:v>
                </c:pt>
                <c:pt idx="79">
                  <c:v>11.2</c:v>
                </c:pt>
                <c:pt idx="80">
                  <c:v>8.2000000000000011</c:v>
                </c:pt>
                <c:pt idx="81">
                  <c:v>33.800000000000004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AF38-4023-B23D-9D59053AA884}"/>
            </c:ext>
          </c:extLst>
        </c:ser>
        <c:axId val="120573312"/>
        <c:axId val="121284096"/>
      </c:scatterChart>
      <c:valAx>
        <c:axId val="12057331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Оффициальные</a:t>
                </a:r>
                <a:r>
                  <a:rPr lang="ru-RU" baseline="0"/>
                  <a:t> данные бедности по доходам</a:t>
                </a:r>
                <a:endParaRPr lang="ru-RU"/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284096"/>
        <c:crosses val="autoZero"/>
        <c:crossBetween val="midCat"/>
      </c:valAx>
      <c:valAx>
        <c:axId val="121284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многмерная бедность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5733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scatterChart>
        <c:scatterStyle val="lineMarker"/>
        <c:ser>
          <c:idx val="0"/>
          <c:order val="0"/>
          <c:tx>
            <c:v>Соотношение бедности по доходам и многоерной бедности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</c:trendline>
          <c:xVal>
            <c:numRef>
              <c:f>Лист2!$B$5:$B$86</c:f>
              <c:numCache>
                <c:formatCode>General</c:formatCode>
                <c:ptCount val="82"/>
                <c:pt idx="0">
                  <c:v>17</c:v>
                </c:pt>
                <c:pt idx="1">
                  <c:v>14</c:v>
                </c:pt>
                <c:pt idx="2">
                  <c:v>14.1</c:v>
                </c:pt>
                <c:pt idx="3">
                  <c:v>12</c:v>
                </c:pt>
                <c:pt idx="4">
                  <c:v>7.5</c:v>
                </c:pt>
                <c:pt idx="5">
                  <c:v>12.3</c:v>
                </c:pt>
                <c:pt idx="6">
                  <c:v>13.5</c:v>
                </c:pt>
                <c:pt idx="7">
                  <c:v>14</c:v>
                </c:pt>
                <c:pt idx="8">
                  <c:v>12.9</c:v>
                </c:pt>
                <c:pt idx="9">
                  <c:v>9.1</c:v>
                </c:pt>
                <c:pt idx="10">
                  <c:v>21.4</c:v>
                </c:pt>
                <c:pt idx="11">
                  <c:v>18</c:v>
                </c:pt>
                <c:pt idx="12">
                  <c:v>14.2</c:v>
                </c:pt>
                <c:pt idx="13">
                  <c:v>18.600000000000001</c:v>
                </c:pt>
                <c:pt idx="14">
                  <c:v>18.5</c:v>
                </c:pt>
                <c:pt idx="15">
                  <c:v>12.1</c:v>
                </c:pt>
                <c:pt idx="16">
                  <c:v>9.4</c:v>
                </c:pt>
                <c:pt idx="17">
                  <c:v>17</c:v>
                </c:pt>
                <c:pt idx="18">
                  <c:v>19.5</c:v>
                </c:pt>
                <c:pt idx="19">
                  <c:v>14.1</c:v>
                </c:pt>
                <c:pt idx="20">
                  <c:v>12.7</c:v>
                </c:pt>
                <c:pt idx="21">
                  <c:v>13.5</c:v>
                </c:pt>
                <c:pt idx="22">
                  <c:v>10.1</c:v>
                </c:pt>
                <c:pt idx="23">
                  <c:v>16.7</c:v>
                </c:pt>
                <c:pt idx="24">
                  <c:v>16.600000000000001</c:v>
                </c:pt>
                <c:pt idx="25">
                  <c:v>8.7000000000000011</c:v>
                </c:pt>
                <c:pt idx="26">
                  <c:v>10.4</c:v>
                </c:pt>
                <c:pt idx="27">
                  <c:v>8</c:v>
                </c:pt>
                <c:pt idx="28">
                  <c:v>12.1</c:v>
                </c:pt>
                <c:pt idx="29">
                  <c:v>7.6</c:v>
                </c:pt>
                <c:pt idx="30">
                  <c:v>10.9</c:v>
                </c:pt>
                <c:pt idx="31">
                  <c:v>9</c:v>
                </c:pt>
                <c:pt idx="32">
                  <c:v>8.5</c:v>
                </c:pt>
                <c:pt idx="33">
                  <c:v>12.2</c:v>
                </c:pt>
                <c:pt idx="34">
                  <c:v>15.2</c:v>
                </c:pt>
                <c:pt idx="35">
                  <c:v>12</c:v>
                </c:pt>
                <c:pt idx="36">
                  <c:v>11.9</c:v>
                </c:pt>
                <c:pt idx="37">
                  <c:v>12.8</c:v>
                </c:pt>
                <c:pt idx="38">
                  <c:v>12.6</c:v>
                </c:pt>
                <c:pt idx="39">
                  <c:v>12</c:v>
                </c:pt>
                <c:pt idx="40">
                  <c:v>14.7</c:v>
                </c:pt>
                <c:pt idx="41">
                  <c:v>16.100000000000001</c:v>
                </c:pt>
                <c:pt idx="42">
                  <c:v>11</c:v>
                </c:pt>
                <c:pt idx="43">
                  <c:v>20.7</c:v>
                </c:pt>
                <c:pt idx="44">
                  <c:v>10.8</c:v>
                </c:pt>
                <c:pt idx="45">
                  <c:v>16.899999999999999</c:v>
                </c:pt>
                <c:pt idx="46">
                  <c:v>10.1</c:v>
                </c:pt>
                <c:pt idx="47">
                  <c:v>24.9</c:v>
                </c:pt>
                <c:pt idx="48">
                  <c:v>34.700000000000003</c:v>
                </c:pt>
                <c:pt idx="49">
                  <c:v>14.2</c:v>
                </c:pt>
                <c:pt idx="51">
                  <c:v>14.3</c:v>
                </c:pt>
                <c:pt idx="52">
                  <c:v>19.7</c:v>
                </c:pt>
                <c:pt idx="53">
                  <c:v>17.2</c:v>
                </c:pt>
                <c:pt idx="54">
                  <c:v>17.399999999999999</c:v>
                </c:pt>
                <c:pt idx="55">
                  <c:v>12.1</c:v>
                </c:pt>
                <c:pt idx="56">
                  <c:v>7</c:v>
                </c:pt>
                <c:pt idx="57">
                  <c:v>34.700000000000003</c:v>
                </c:pt>
                <c:pt idx="58">
                  <c:v>17.5</c:v>
                </c:pt>
                <c:pt idx="59">
                  <c:v>12.9</c:v>
                </c:pt>
                <c:pt idx="60">
                  <c:v>10.9</c:v>
                </c:pt>
                <c:pt idx="61">
                  <c:v>12.6</c:v>
                </c:pt>
                <c:pt idx="62">
                  <c:v>14.9</c:v>
                </c:pt>
                <c:pt idx="63">
                  <c:v>9.1</c:v>
                </c:pt>
                <c:pt idx="64">
                  <c:v>8.3000000000000007</c:v>
                </c:pt>
                <c:pt idx="65">
                  <c:v>15.2</c:v>
                </c:pt>
                <c:pt idx="66">
                  <c:v>11.6</c:v>
                </c:pt>
                <c:pt idx="67">
                  <c:v>9.3000000000000007</c:v>
                </c:pt>
                <c:pt idx="68">
                  <c:v>11.9</c:v>
                </c:pt>
                <c:pt idx="69">
                  <c:v>16.399999999999999</c:v>
                </c:pt>
                <c:pt idx="70">
                  <c:v>9.8000000000000007</c:v>
                </c:pt>
                <c:pt idx="71">
                  <c:v>12.1</c:v>
                </c:pt>
                <c:pt idx="72">
                  <c:v>11.3</c:v>
                </c:pt>
                <c:pt idx="73">
                  <c:v>12.1</c:v>
                </c:pt>
                <c:pt idx="74">
                  <c:v>13.2</c:v>
                </c:pt>
                <c:pt idx="75">
                  <c:v>10.9</c:v>
                </c:pt>
                <c:pt idx="76">
                  <c:v>11.7</c:v>
                </c:pt>
                <c:pt idx="77">
                  <c:v>14.2</c:v>
                </c:pt>
                <c:pt idx="78">
                  <c:v>16.100000000000001</c:v>
                </c:pt>
                <c:pt idx="79">
                  <c:v>8.3000000000000007</c:v>
                </c:pt>
                <c:pt idx="80">
                  <c:v>6.9</c:v>
                </c:pt>
                <c:pt idx="81">
                  <c:v>9.9</c:v>
                </c:pt>
              </c:numCache>
            </c:numRef>
          </c:xVal>
          <c:yVal>
            <c:numRef>
              <c:f>Лист2!$J$5:$J$86</c:f>
              <c:numCache>
                <c:formatCode>General</c:formatCode>
                <c:ptCount val="82"/>
                <c:pt idx="0">
                  <c:v>36.270000000000003</c:v>
                </c:pt>
                <c:pt idx="1">
                  <c:v>32.67</c:v>
                </c:pt>
                <c:pt idx="2">
                  <c:v>27.330000000000005</c:v>
                </c:pt>
                <c:pt idx="3">
                  <c:v>25.73</c:v>
                </c:pt>
                <c:pt idx="4">
                  <c:v>41.349999999999994</c:v>
                </c:pt>
                <c:pt idx="5">
                  <c:v>22.05</c:v>
                </c:pt>
                <c:pt idx="6">
                  <c:v>28.18</c:v>
                </c:pt>
                <c:pt idx="7">
                  <c:v>27.51</c:v>
                </c:pt>
                <c:pt idx="8">
                  <c:v>25.74</c:v>
                </c:pt>
                <c:pt idx="9">
                  <c:v>33.220000000000013</c:v>
                </c:pt>
                <c:pt idx="10">
                  <c:v>25.919999999999987</c:v>
                </c:pt>
                <c:pt idx="11">
                  <c:v>40.379999999999995</c:v>
                </c:pt>
                <c:pt idx="12">
                  <c:v>32.449999999999996</c:v>
                </c:pt>
                <c:pt idx="13">
                  <c:v>31.64</c:v>
                </c:pt>
                <c:pt idx="14">
                  <c:v>25.35</c:v>
                </c:pt>
                <c:pt idx="15">
                  <c:v>31.37</c:v>
                </c:pt>
                <c:pt idx="16">
                  <c:v>20.85</c:v>
                </c:pt>
                <c:pt idx="17">
                  <c:v>18.510000000000005</c:v>
                </c:pt>
                <c:pt idx="18">
                  <c:v>46.43</c:v>
                </c:pt>
                <c:pt idx="19">
                  <c:v>28.459999999999987</c:v>
                </c:pt>
                <c:pt idx="20">
                  <c:v>36.190000000000012</c:v>
                </c:pt>
                <c:pt idx="21">
                  <c:v>29.87</c:v>
                </c:pt>
                <c:pt idx="22">
                  <c:v>27.17</c:v>
                </c:pt>
                <c:pt idx="23">
                  <c:v>35.74</c:v>
                </c:pt>
                <c:pt idx="24">
                  <c:v>36.410000000000004</c:v>
                </c:pt>
                <c:pt idx="25">
                  <c:v>33.15</c:v>
                </c:pt>
                <c:pt idx="26">
                  <c:v>13.16</c:v>
                </c:pt>
                <c:pt idx="27">
                  <c:v>29.979999999999986</c:v>
                </c:pt>
                <c:pt idx="28">
                  <c:v>15.629999999999999</c:v>
                </c:pt>
                <c:pt idx="29">
                  <c:v>13.88</c:v>
                </c:pt>
                <c:pt idx="30">
                  <c:v>14.81</c:v>
                </c:pt>
                <c:pt idx="31">
                  <c:v>20.74</c:v>
                </c:pt>
                <c:pt idx="32">
                  <c:v>23.68</c:v>
                </c:pt>
                <c:pt idx="33">
                  <c:v>24.6</c:v>
                </c:pt>
                <c:pt idx="34">
                  <c:v>34.790000000000013</c:v>
                </c:pt>
                <c:pt idx="35">
                  <c:v>35.630000000000003</c:v>
                </c:pt>
                <c:pt idx="36">
                  <c:v>32.339999999999996</c:v>
                </c:pt>
                <c:pt idx="37">
                  <c:v>37.730000000000011</c:v>
                </c:pt>
                <c:pt idx="38">
                  <c:v>28.01</c:v>
                </c:pt>
                <c:pt idx="39">
                  <c:v>26.21</c:v>
                </c:pt>
                <c:pt idx="40">
                  <c:v>23.62</c:v>
                </c:pt>
                <c:pt idx="41">
                  <c:v>39.5</c:v>
                </c:pt>
                <c:pt idx="42">
                  <c:v>37.32</c:v>
                </c:pt>
                <c:pt idx="43">
                  <c:v>55.96</c:v>
                </c:pt>
                <c:pt idx="44">
                  <c:v>25.25</c:v>
                </c:pt>
                <c:pt idx="45">
                  <c:v>33.74</c:v>
                </c:pt>
                <c:pt idx="46">
                  <c:v>29.5</c:v>
                </c:pt>
                <c:pt idx="47">
                  <c:v>23.7</c:v>
                </c:pt>
                <c:pt idx="48">
                  <c:v>35.18</c:v>
                </c:pt>
                <c:pt idx="49">
                  <c:v>27.650000000000031</c:v>
                </c:pt>
                <c:pt idx="50">
                  <c:v>23.14</c:v>
                </c:pt>
                <c:pt idx="51">
                  <c:v>21.810000000000031</c:v>
                </c:pt>
                <c:pt idx="52">
                  <c:v>37.260000000000012</c:v>
                </c:pt>
                <c:pt idx="53">
                  <c:v>29.41</c:v>
                </c:pt>
                <c:pt idx="54">
                  <c:v>30.45</c:v>
                </c:pt>
                <c:pt idx="55">
                  <c:v>24.86</c:v>
                </c:pt>
                <c:pt idx="56">
                  <c:v>19.37</c:v>
                </c:pt>
                <c:pt idx="57">
                  <c:v>36.700000000000003</c:v>
                </c:pt>
                <c:pt idx="58">
                  <c:v>36.24</c:v>
                </c:pt>
                <c:pt idx="59">
                  <c:v>28.67</c:v>
                </c:pt>
                <c:pt idx="60">
                  <c:v>32.980000000000004</c:v>
                </c:pt>
                <c:pt idx="61">
                  <c:v>16.979999999999986</c:v>
                </c:pt>
                <c:pt idx="62">
                  <c:v>21.779999999999987</c:v>
                </c:pt>
                <c:pt idx="63">
                  <c:v>27.630000000000031</c:v>
                </c:pt>
                <c:pt idx="64">
                  <c:v>25.64</c:v>
                </c:pt>
                <c:pt idx="65">
                  <c:v>30.18</c:v>
                </c:pt>
                <c:pt idx="66">
                  <c:v>31.67</c:v>
                </c:pt>
                <c:pt idx="67">
                  <c:v>37.21</c:v>
                </c:pt>
                <c:pt idx="68">
                  <c:v>32.690000000000012</c:v>
                </c:pt>
                <c:pt idx="69">
                  <c:v>20.630000000000031</c:v>
                </c:pt>
                <c:pt idx="70">
                  <c:v>19.75</c:v>
                </c:pt>
                <c:pt idx="71">
                  <c:v>30.3</c:v>
                </c:pt>
                <c:pt idx="72">
                  <c:v>30.110000000000031</c:v>
                </c:pt>
                <c:pt idx="73">
                  <c:v>19.86</c:v>
                </c:pt>
                <c:pt idx="74">
                  <c:v>14.47</c:v>
                </c:pt>
                <c:pt idx="75">
                  <c:v>12.96</c:v>
                </c:pt>
                <c:pt idx="76">
                  <c:v>22.71</c:v>
                </c:pt>
                <c:pt idx="77">
                  <c:v>24.479999999999986</c:v>
                </c:pt>
                <c:pt idx="78">
                  <c:v>26.43</c:v>
                </c:pt>
                <c:pt idx="79">
                  <c:v>10.49</c:v>
                </c:pt>
                <c:pt idx="80">
                  <c:v>7.9</c:v>
                </c:pt>
                <c:pt idx="81">
                  <c:v>33.5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0B2A-4587-8D95-0D51357FE894}"/>
            </c:ext>
          </c:extLst>
        </c:ser>
        <c:axId val="121314688"/>
        <c:axId val="121325056"/>
      </c:scatterChart>
      <c:valAx>
        <c:axId val="1213146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Income poverty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325056"/>
        <c:crosses val="autoZero"/>
        <c:crossBetween val="midCat"/>
      </c:valAx>
      <c:valAx>
        <c:axId val="121325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Multidimensional poverty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314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MPI!$O$1</c:f>
              <c:strCache>
                <c:ptCount val="1"/>
                <c:pt idx="0">
                  <c:v>MPI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</c:trendline>
          <c:xVal>
            <c:numRef>
              <c:f>MPI!$N$2:$N$83</c:f>
              <c:numCache>
                <c:formatCode>General</c:formatCode>
                <c:ptCount val="82"/>
                <c:pt idx="0">
                  <c:v>17</c:v>
                </c:pt>
                <c:pt idx="1">
                  <c:v>14</c:v>
                </c:pt>
                <c:pt idx="2">
                  <c:v>14.1</c:v>
                </c:pt>
                <c:pt idx="3">
                  <c:v>12</c:v>
                </c:pt>
                <c:pt idx="4">
                  <c:v>7.5</c:v>
                </c:pt>
                <c:pt idx="5">
                  <c:v>12.3</c:v>
                </c:pt>
                <c:pt idx="6">
                  <c:v>13.5</c:v>
                </c:pt>
                <c:pt idx="7">
                  <c:v>14</c:v>
                </c:pt>
                <c:pt idx="8">
                  <c:v>12.9</c:v>
                </c:pt>
                <c:pt idx="9">
                  <c:v>9.1</c:v>
                </c:pt>
                <c:pt idx="10">
                  <c:v>21.4</c:v>
                </c:pt>
                <c:pt idx="11">
                  <c:v>18</c:v>
                </c:pt>
                <c:pt idx="12">
                  <c:v>14.2</c:v>
                </c:pt>
                <c:pt idx="13">
                  <c:v>18.600000000000001</c:v>
                </c:pt>
                <c:pt idx="14">
                  <c:v>18.5</c:v>
                </c:pt>
                <c:pt idx="15">
                  <c:v>12.1</c:v>
                </c:pt>
                <c:pt idx="16">
                  <c:v>9.4</c:v>
                </c:pt>
                <c:pt idx="17">
                  <c:v>17</c:v>
                </c:pt>
                <c:pt idx="18">
                  <c:v>19.5</c:v>
                </c:pt>
                <c:pt idx="19">
                  <c:v>14.1</c:v>
                </c:pt>
                <c:pt idx="20">
                  <c:v>12.7</c:v>
                </c:pt>
                <c:pt idx="21">
                  <c:v>13.5</c:v>
                </c:pt>
                <c:pt idx="22">
                  <c:v>10.1</c:v>
                </c:pt>
                <c:pt idx="23">
                  <c:v>16.7</c:v>
                </c:pt>
                <c:pt idx="24">
                  <c:v>16.600000000000001</c:v>
                </c:pt>
                <c:pt idx="25">
                  <c:v>8.7000000000000011</c:v>
                </c:pt>
                <c:pt idx="26">
                  <c:v>10.4</c:v>
                </c:pt>
                <c:pt idx="27">
                  <c:v>8</c:v>
                </c:pt>
                <c:pt idx="28">
                  <c:v>12.1</c:v>
                </c:pt>
                <c:pt idx="29">
                  <c:v>7.6</c:v>
                </c:pt>
                <c:pt idx="30">
                  <c:v>10.9</c:v>
                </c:pt>
                <c:pt idx="31">
                  <c:v>9</c:v>
                </c:pt>
                <c:pt idx="32">
                  <c:v>8.5</c:v>
                </c:pt>
                <c:pt idx="33">
                  <c:v>12.2</c:v>
                </c:pt>
                <c:pt idx="34">
                  <c:v>15.2</c:v>
                </c:pt>
                <c:pt idx="35">
                  <c:v>12</c:v>
                </c:pt>
                <c:pt idx="36">
                  <c:v>11.9</c:v>
                </c:pt>
                <c:pt idx="37">
                  <c:v>12.8</c:v>
                </c:pt>
                <c:pt idx="38">
                  <c:v>12.6</c:v>
                </c:pt>
                <c:pt idx="39">
                  <c:v>12</c:v>
                </c:pt>
                <c:pt idx="40">
                  <c:v>14.7</c:v>
                </c:pt>
                <c:pt idx="41">
                  <c:v>16.100000000000001</c:v>
                </c:pt>
                <c:pt idx="42">
                  <c:v>11</c:v>
                </c:pt>
                <c:pt idx="43">
                  <c:v>20.7</c:v>
                </c:pt>
                <c:pt idx="44">
                  <c:v>10.8</c:v>
                </c:pt>
                <c:pt idx="45">
                  <c:v>16.899999999999999</c:v>
                </c:pt>
                <c:pt idx="46">
                  <c:v>10.1</c:v>
                </c:pt>
                <c:pt idx="47">
                  <c:v>24.9</c:v>
                </c:pt>
                <c:pt idx="48">
                  <c:v>34.700000000000003</c:v>
                </c:pt>
                <c:pt idx="49">
                  <c:v>14.2</c:v>
                </c:pt>
                <c:pt idx="51">
                  <c:v>14.3</c:v>
                </c:pt>
                <c:pt idx="52">
                  <c:v>19.7</c:v>
                </c:pt>
                <c:pt idx="53">
                  <c:v>17.2</c:v>
                </c:pt>
                <c:pt idx="54">
                  <c:v>17.399999999999999</c:v>
                </c:pt>
                <c:pt idx="55">
                  <c:v>12.1</c:v>
                </c:pt>
                <c:pt idx="56">
                  <c:v>7</c:v>
                </c:pt>
                <c:pt idx="57">
                  <c:v>34.700000000000003</c:v>
                </c:pt>
                <c:pt idx="58">
                  <c:v>17.5</c:v>
                </c:pt>
                <c:pt idx="59">
                  <c:v>12.9</c:v>
                </c:pt>
                <c:pt idx="60">
                  <c:v>10.9</c:v>
                </c:pt>
                <c:pt idx="61">
                  <c:v>12.6</c:v>
                </c:pt>
                <c:pt idx="62">
                  <c:v>14.9</c:v>
                </c:pt>
                <c:pt idx="63">
                  <c:v>9.1</c:v>
                </c:pt>
                <c:pt idx="64">
                  <c:v>8.3000000000000007</c:v>
                </c:pt>
                <c:pt idx="65">
                  <c:v>15.2</c:v>
                </c:pt>
                <c:pt idx="66">
                  <c:v>11.6</c:v>
                </c:pt>
                <c:pt idx="67">
                  <c:v>9.3000000000000007</c:v>
                </c:pt>
                <c:pt idx="68">
                  <c:v>11.9</c:v>
                </c:pt>
                <c:pt idx="69">
                  <c:v>16.399999999999999</c:v>
                </c:pt>
                <c:pt idx="70">
                  <c:v>9.8000000000000007</c:v>
                </c:pt>
                <c:pt idx="71">
                  <c:v>12.1</c:v>
                </c:pt>
                <c:pt idx="72">
                  <c:v>11.3</c:v>
                </c:pt>
                <c:pt idx="73">
                  <c:v>12.1</c:v>
                </c:pt>
                <c:pt idx="74">
                  <c:v>13.2</c:v>
                </c:pt>
                <c:pt idx="75">
                  <c:v>10.9</c:v>
                </c:pt>
                <c:pt idx="76">
                  <c:v>11.7</c:v>
                </c:pt>
                <c:pt idx="77">
                  <c:v>14.2</c:v>
                </c:pt>
                <c:pt idx="78">
                  <c:v>16.100000000000001</c:v>
                </c:pt>
                <c:pt idx="79">
                  <c:v>8.3000000000000007</c:v>
                </c:pt>
                <c:pt idx="80">
                  <c:v>6.9</c:v>
                </c:pt>
                <c:pt idx="81">
                  <c:v>9.9</c:v>
                </c:pt>
              </c:numCache>
            </c:numRef>
          </c:xVal>
          <c:yVal>
            <c:numRef>
              <c:f>MPI!$O$2:$O$83</c:f>
              <c:numCache>
                <c:formatCode>General</c:formatCode>
                <c:ptCount val="82"/>
                <c:pt idx="0">
                  <c:v>15.229999999999999</c:v>
                </c:pt>
                <c:pt idx="1">
                  <c:v>12.719999999999999</c:v>
                </c:pt>
                <c:pt idx="2">
                  <c:v>11.52</c:v>
                </c:pt>
                <c:pt idx="3">
                  <c:v>10.58</c:v>
                </c:pt>
                <c:pt idx="4">
                  <c:v>16.439999999999987</c:v>
                </c:pt>
                <c:pt idx="5">
                  <c:v>8.3600000000000048</c:v>
                </c:pt>
                <c:pt idx="6">
                  <c:v>10.91</c:v>
                </c:pt>
                <c:pt idx="7">
                  <c:v>11.65</c:v>
                </c:pt>
                <c:pt idx="8">
                  <c:v>8.99</c:v>
                </c:pt>
                <c:pt idx="9">
                  <c:v>13.65</c:v>
                </c:pt>
                <c:pt idx="10">
                  <c:v>9.02</c:v>
                </c:pt>
                <c:pt idx="11">
                  <c:v>17.100000000000001</c:v>
                </c:pt>
                <c:pt idx="12">
                  <c:v>12.719999999999999</c:v>
                </c:pt>
                <c:pt idx="13">
                  <c:v>13.59</c:v>
                </c:pt>
                <c:pt idx="14">
                  <c:v>9.9700000000000006</c:v>
                </c:pt>
                <c:pt idx="15">
                  <c:v>11.88</c:v>
                </c:pt>
                <c:pt idx="16">
                  <c:v>8.41</c:v>
                </c:pt>
                <c:pt idx="17">
                  <c:v>7.4300000000000024</c:v>
                </c:pt>
                <c:pt idx="18">
                  <c:v>22.41</c:v>
                </c:pt>
                <c:pt idx="19">
                  <c:v>10.98</c:v>
                </c:pt>
                <c:pt idx="20">
                  <c:v>13.870000000000006</c:v>
                </c:pt>
                <c:pt idx="21">
                  <c:v>11.48</c:v>
                </c:pt>
                <c:pt idx="22">
                  <c:v>10.97</c:v>
                </c:pt>
                <c:pt idx="23">
                  <c:v>14.61</c:v>
                </c:pt>
                <c:pt idx="24">
                  <c:v>15.55</c:v>
                </c:pt>
                <c:pt idx="25">
                  <c:v>12.83</c:v>
                </c:pt>
                <c:pt idx="26">
                  <c:v>5.2700000000000014</c:v>
                </c:pt>
                <c:pt idx="27">
                  <c:v>11.739999999999998</c:v>
                </c:pt>
                <c:pt idx="28">
                  <c:v>5.7700000000000014</c:v>
                </c:pt>
                <c:pt idx="29">
                  <c:v>4.96</c:v>
                </c:pt>
                <c:pt idx="30">
                  <c:v>5.53</c:v>
                </c:pt>
                <c:pt idx="31">
                  <c:v>9.82</c:v>
                </c:pt>
                <c:pt idx="32">
                  <c:v>9.3800000000000008</c:v>
                </c:pt>
                <c:pt idx="33">
                  <c:v>9.27</c:v>
                </c:pt>
                <c:pt idx="34">
                  <c:v>14.42</c:v>
                </c:pt>
                <c:pt idx="35">
                  <c:v>14.870000000000006</c:v>
                </c:pt>
                <c:pt idx="36">
                  <c:v>13.1</c:v>
                </c:pt>
                <c:pt idx="37">
                  <c:v>16.45</c:v>
                </c:pt>
                <c:pt idx="38">
                  <c:v>11.239999999999998</c:v>
                </c:pt>
                <c:pt idx="39">
                  <c:v>10.76</c:v>
                </c:pt>
                <c:pt idx="40">
                  <c:v>9.5300000000000011</c:v>
                </c:pt>
                <c:pt idx="41">
                  <c:v>14.729999999999999</c:v>
                </c:pt>
                <c:pt idx="42">
                  <c:v>15.97</c:v>
                </c:pt>
                <c:pt idx="43">
                  <c:v>23.57</c:v>
                </c:pt>
                <c:pt idx="44">
                  <c:v>10.51</c:v>
                </c:pt>
                <c:pt idx="45">
                  <c:v>13.81</c:v>
                </c:pt>
                <c:pt idx="46">
                  <c:v>13.04</c:v>
                </c:pt>
                <c:pt idx="47">
                  <c:v>9.77</c:v>
                </c:pt>
                <c:pt idx="48">
                  <c:v>16.86</c:v>
                </c:pt>
                <c:pt idx="49">
                  <c:v>10.54</c:v>
                </c:pt>
                <c:pt idx="50">
                  <c:v>11.07</c:v>
                </c:pt>
                <c:pt idx="51">
                  <c:v>9.1399999999999988</c:v>
                </c:pt>
                <c:pt idx="52">
                  <c:v>15.17</c:v>
                </c:pt>
                <c:pt idx="53">
                  <c:v>10.91</c:v>
                </c:pt>
                <c:pt idx="54">
                  <c:v>13.67</c:v>
                </c:pt>
                <c:pt idx="55">
                  <c:v>10.229999999999999</c:v>
                </c:pt>
                <c:pt idx="56">
                  <c:v>8.06</c:v>
                </c:pt>
                <c:pt idx="57">
                  <c:v>15.04</c:v>
                </c:pt>
                <c:pt idx="58">
                  <c:v>16.03</c:v>
                </c:pt>
                <c:pt idx="59">
                  <c:v>11.450000000000006</c:v>
                </c:pt>
                <c:pt idx="60">
                  <c:v>13.09</c:v>
                </c:pt>
                <c:pt idx="61">
                  <c:v>6.46</c:v>
                </c:pt>
                <c:pt idx="62">
                  <c:v>9.129999999999999</c:v>
                </c:pt>
                <c:pt idx="63">
                  <c:v>10.77</c:v>
                </c:pt>
                <c:pt idx="64">
                  <c:v>9.3600000000000048</c:v>
                </c:pt>
                <c:pt idx="65">
                  <c:v>12.76</c:v>
                </c:pt>
                <c:pt idx="66">
                  <c:v>13.62</c:v>
                </c:pt>
                <c:pt idx="67">
                  <c:v>15.03</c:v>
                </c:pt>
                <c:pt idx="68">
                  <c:v>11.52</c:v>
                </c:pt>
                <c:pt idx="69">
                  <c:v>8.32</c:v>
                </c:pt>
                <c:pt idx="70">
                  <c:v>8.09</c:v>
                </c:pt>
                <c:pt idx="71">
                  <c:v>13.17</c:v>
                </c:pt>
                <c:pt idx="72">
                  <c:v>12.25</c:v>
                </c:pt>
                <c:pt idx="73">
                  <c:v>8.1399999999999988</c:v>
                </c:pt>
                <c:pt idx="74">
                  <c:v>5.35</c:v>
                </c:pt>
                <c:pt idx="75">
                  <c:v>5.21</c:v>
                </c:pt>
                <c:pt idx="76">
                  <c:v>8.65</c:v>
                </c:pt>
                <c:pt idx="77">
                  <c:v>10.92</c:v>
                </c:pt>
                <c:pt idx="78">
                  <c:v>11.360000000000012</c:v>
                </c:pt>
                <c:pt idx="79">
                  <c:v>4.8499999999999996</c:v>
                </c:pt>
                <c:pt idx="80">
                  <c:v>3.82</c:v>
                </c:pt>
                <c:pt idx="81">
                  <c:v>13.91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28E9-46B4-9772-5B10A8E74012}"/>
            </c:ext>
          </c:extLst>
        </c:ser>
        <c:axId val="122043392"/>
        <c:axId val="122045568"/>
      </c:scatterChart>
      <c:valAx>
        <c:axId val="12204339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Income poverty</a:t>
                </a:r>
                <a:endParaRPr lang="ru-RU" sz="16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45568"/>
        <c:crosses val="autoZero"/>
        <c:crossBetween val="midCat"/>
      </c:valAx>
      <c:valAx>
        <c:axId val="1220455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Multidimensional poverty index</a:t>
                </a:r>
                <a:r>
                  <a:rPr lang="ru-RU" sz="1800" b="0" i="0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800"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4526198439241913E-2"/>
              <c:y val="0.13496639843096581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20433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Multidimensional poverty</c:v>
                </c:pt>
                <c:pt idx="1">
                  <c:v>Official poverty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0.22800000000000001</c:v>
                </c:pt>
                <c:pt idx="1">
                  <c:v>0.112</c:v>
                </c:pt>
              </c:numCache>
            </c:numRef>
          </c:val>
        </c:ser>
        <c:dLbls>
          <c:showVal val="1"/>
        </c:dLbls>
        <c:axId val="170926080"/>
        <c:axId val="170927616"/>
      </c:barChart>
      <c:catAx>
        <c:axId val="170926080"/>
        <c:scaling>
          <c:orientation val="minMax"/>
        </c:scaling>
        <c:axPos val="b"/>
        <c:tickLblPos val="nextTo"/>
        <c:crossAx val="170927616"/>
        <c:crosses val="autoZero"/>
        <c:auto val="1"/>
        <c:lblAlgn val="ctr"/>
        <c:lblOffset val="100"/>
      </c:catAx>
      <c:valAx>
        <c:axId val="170927616"/>
        <c:scaling>
          <c:orientation val="minMax"/>
        </c:scaling>
        <c:axPos val="l"/>
        <c:numFmt formatCode="General" sourceLinked="1"/>
        <c:tickLblPos val="nextTo"/>
        <c:crossAx val="170926080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Multidimensional poverty</c:v>
                </c:pt>
                <c:pt idx="1">
                  <c:v>Official poverty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0.22800000000000001</c:v>
                </c:pt>
                <c:pt idx="1">
                  <c:v>0.112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Multidimensional poverty</c:v>
                </c:pt>
                <c:pt idx="1">
                  <c:v>Official poverty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0.19800000000000001</c:v>
                </c:pt>
                <c:pt idx="1">
                  <c:v>0.13400000000000001</c:v>
                </c:pt>
              </c:numCache>
            </c:numRef>
          </c:val>
        </c:ser>
        <c:dLbls>
          <c:showVal val="1"/>
        </c:dLbls>
        <c:axId val="171182336"/>
        <c:axId val="171184128"/>
      </c:barChart>
      <c:catAx>
        <c:axId val="171182336"/>
        <c:scaling>
          <c:orientation val="minMax"/>
        </c:scaling>
        <c:axPos val="b"/>
        <c:tickLblPos val="nextTo"/>
        <c:crossAx val="171184128"/>
        <c:crosses val="autoZero"/>
        <c:auto val="1"/>
        <c:lblAlgn val="ctr"/>
        <c:lblOffset val="100"/>
      </c:catAx>
      <c:valAx>
        <c:axId val="171184128"/>
        <c:scaling>
          <c:orientation val="minMax"/>
        </c:scaling>
        <c:axPos val="l"/>
        <c:numFmt formatCode="General" sourceLinked="1"/>
        <c:tickLblPos val="nextTo"/>
        <c:crossAx val="17118233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Multidimensional poverty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Single pensioners</c:v>
                </c:pt>
                <c:pt idx="1">
                  <c:v>Households of 4 persons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0.41900000000000009</c:v>
                </c:pt>
                <c:pt idx="1">
                  <c:v>0.21000000000000005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Official poverty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Single pensioners</c:v>
                </c:pt>
                <c:pt idx="1">
                  <c:v>Households of 4 persons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1.6000000000000007E-2</c:v>
                </c:pt>
                <c:pt idx="1">
                  <c:v>0.192</c:v>
                </c:pt>
              </c:numCache>
            </c:numRef>
          </c:val>
        </c:ser>
        <c:dLbls>
          <c:showVal val="1"/>
        </c:dLbls>
        <c:axId val="171230336"/>
        <c:axId val="171231872"/>
      </c:barChart>
      <c:catAx>
        <c:axId val="171230336"/>
        <c:scaling>
          <c:orientation val="minMax"/>
        </c:scaling>
        <c:axPos val="b"/>
        <c:tickLblPos val="nextTo"/>
        <c:crossAx val="171231872"/>
        <c:crosses val="autoZero"/>
        <c:auto val="1"/>
        <c:lblAlgn val="ctr"/>
        <c:lblOffset val="100"/>
      </c:catAx>
      <c:valAx>
        <c:axId val="171231872"/>
        <c:scaling>
          <c:orientation val="minMax"/>
        </c:scaling>
        <c:axPos val="l"/>
        <c:numFmt formatCode="General" sourceLinked="1"/>
        <c:tickLblPos val="nextTo"/>
        <c:crossAx val="17123033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Multidimensional poverty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Belgorod Oblast</c:v>
                </c:pt>
                <c:pt idx="1">
                  <c:v>The Republic of Ingushetia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0.36400000000000021</c:v>
                </c:pt>
                <c:pt idx="1">
                  <c:v>0.22500000000000001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Official poverty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Belgorod Oblast</c:v>
                </c:pt>
                <c:pt idx="1">
                  <c:v>The Republic of Ingushetia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7.5000000000000011E-2</c:v>
                </c:pt>
                <c:pt idx="1">
                  <c:v>0.24900000000000008</c:v>
                </c:pt>
              </c:numCache>
            </c:numRef>
          </c:val>
        </c:ser>
        <c:dLbls>
          <c:showVal val="1"/>
        </c:dLbls>
        <c:axId val="173815680"/>
        <c:axId val="173817216"/>
      </c:barChart>
      <c:catAx>
        <c:axId val="173815680"/>
        <c:scaling>
          <c:orientation val="minMax"/>
        </c:scaling>
        <c:axPos val="b"/>
        <c:tickLblPos val="nextTo"/>
        <c:crossAx val="173817216"/>
        <c:crosses val="autoZero"/>
        <c:auto val="1"/>
        <c:lblAlgn val="ctr"/>
        <c:lblOffset val="100"/>
      </c:catAx>
      <c:valAx>
        <c:axId val="173817216"/>
        <c:scaling>
          <c:orientation val="minMax"/>
        </c:scaling>
        <c:axPos val="l"/>
        <c:numFmt formatCode="General" sourceLinked="1"/>
        <c:tickLblPos val="nextTo"/>
        <c:crossAx val="1738156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0.07059</cdr:x>
      <cdr:y>0.34863</cdr:y>
    </cdr:from>
    <cdr:to>
      <cdr:x>0.26824</cdr:x>
      <cdr:y>0.45704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072" y="1577899"/>
          <a:ext cx="1873405" cy="49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Белгородская область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0.51961</cdr:x>
      <cdr:y>0.31294</cdr:y>
    </cdr:from>
    <cdr:to>
      <cdr:x>0.82118</cdr:x>
      <cdr:y>0.36468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25122" y="1416363"/>
          <a:ext cx="2858429" cy="234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bg1"/>
              </a:solidFill>
            </a:rPr>
            <a:t>Карачаево-Черкесская республика</a:t>
          </a:r>
          <a:endParaRPr lang="ru-RU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0.05529</cdr:x>
      <cdr:y>0.78966</cdr:y>
    </cdr:from>
    <cdr:to>
      <cdr:x>0.33529</cdr:x>
      <cdr:y>0.86111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4106" y="3573965"/>
          <a:ext cx="2653991" cy="323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bg1"/>
              </a:solidFill>
            </a:rPr>
            <a:t>Ямало-Ненецкий автономный округ</a:t>
          </a:r>
          <a:endParaRPr lang="ru-RU" sz="12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0.0806</cdr:x>
      <cdr:y>0.74817</cdr:y>
    </cdr:from>
    <cdr:to>
      <cdr:x>0.51073</cdr:x>
      <cdr:y>0.86302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5684" y="2742909"/>
          <a:ext cx="3765951" cy="421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>
            <a:spcAft>
              <a:spcPts val="0"/>
            </a:spcAft>
          </a:pPr>
          <a:r>
            <a:rPr lang="en-US" sz="1400" dirty="0" err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Yamalo</a:t>
          </a:r>
          <a:r>
            <a: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- Nenets Autonomous </a:t>
          </a:r>
          <a:r>
            <a:rPr lang="en-US" sz="1400" dirty="0" err="1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Okrug</a:t>
          </a:r>
          <a:endParaRPr lang="ru-RU" sz="16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0.16449</cdr:x>
      <cdr:y>0.75604</cdr:y>
    </cdr:from>
    <cdr:to>
      <cdr:x>0.2075</cdr:x>
      <cdr:y>0.77864</cdr:y>
    </cdr:to>
    <cdr:cxnSp macro="">
      <cdr:nvCxnSpPr>
        <cdr:cNvPr id="3" name="Прямая со стрелкой 2"/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440180" y="2771775"/>
          <a:ext cx="376555" cy="8286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0.74277</cdr:x>
      <cdr:y>0.35522</cdr:y>
    </cdr:from>
    <cdr:to>
      <cdr:x>0.84827</cdr:x>
      <cdr:y>0.43268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03917" y="1428025"/>
          <a:ext cx="866899" cy="311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Tuva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0.85983</cdr:x>
      <cdr:y>0.26742</cdr:y>
    </cdr:from>
    <cdr:to>
      <cdr:x>0.89866</cdr:x>
      <cdr:y>0.2881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H="1">
          <a:off x="7065818" y="1075067"/>
          <a:ext cx="319094" cy="831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0.86633</cdr:x>
      <cdr:y>0.18474</cdr:y>
    </cdr:from>
    <cdr:to>
      <cdr:x>1</cdr:x>
      <cdr:y>0.36276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119256" y="742687"/>
          <a:ext cx="1098467" cy="71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Kalmic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Republic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2BD4-0828-475E-BA7D-4F80004A36EA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46430-5430-4A1E-A8D9-6C2717CE6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72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46430-5430-4A1E-A8D9-6C2717CE6B5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79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116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974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14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313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659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268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31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21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433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64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0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C6FCAF-321B-440B-B239-BC716BC8441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811AEA-7A06-4C5C-A8A8-7BC5758B26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131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nryabushkin" TargetMode="External"/><Relationship Id="rId2" Type="http://schemas.openxmlformats.org/officeDocument/2006/relationships/hyperlink" Target="mailto:bakster154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kapelyuk@bk.r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385" y="739856"/>
            <a:ext cx="10363200" cy="249733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IN RUSSIAN REGIONS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3102" y="3493204"/>
            <a:ext cx="8534400" cy="1752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Nikita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Ryabushkin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SERGEY KAPELYUK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Siberian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 cooperation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54" y="4743640"/>
            <a:ext cx="114715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Sergey Kapelyuk is grateful to the RFBR for the financial support under the research project № 18-010-01180</a:t>
            </a:r>
          </a:p>
          <a:p>
            <a:pPr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Nikita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Ryabushkin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is thankful to the RFBR and the Government of Novosibirsk Oblast for the financial support according to the research project № 19-410-543002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5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3" y="1845733"/>
            <a:ext cx="10626435" cy="4582775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3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waves of the Comprehensive Monitoring of Living Conditions of the Population.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survey is carried out by the Federal State Statistics Service of the Russian Federation (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Rosstat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2014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2016.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2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wave covered 136,232 individuals from all regions of Russia.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3</a:t>
            </a:r>
            <a:r>
              <a:rPr lang="en-US" sz="28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wave covered 134,852 individuals from all regions of Russia.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339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person in a household is defined as poor or not poor depending on the quantity of deprivations, which she faces in the household.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 modification also uses three dimensions of MPI as the original index: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education, health, and living conditions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However, we change the list of deprivations in each dimension.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8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610" y="1712471"/>
            <a:ext cx="5245610" cy="4555093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Deprivation in living conditions: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hot and cold water supply,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 accommodation conditions,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in communal apartments,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the electric power,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quality of water from an available source,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heating type,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poor self-evaluation of current financial position,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resources to buy medical drugs,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below the poverty line.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3426" y="1712471"/>
            <a:ext cx="3090041" cy="387798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Deprivation in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education or less,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years of education less than 5 years,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school attendance for children 7-16 years old.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75229" y="1712471"/>
            <a:ext cx="2648608" cy="320087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Deprivation in health: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self-assessment of health as poor,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chronic diseases,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disability, 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access to medical care. </a:t>
            </a:r>
          </a:p>
        </p:txBody>
      </p:sp>
    </p:spTree>
    <p:extLst>
      <p:ext uri="{BB962C8B-B14F-4D97-AF65-F5344CB8AC3E}">
        <p14:creationId xmlns:p14="http://schemas.microsoft.com/office/powerpoint/2010/main" xmlns="" val="35150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5364" y="25914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the multidimensional poverty index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267200" y="1864126"/>
            <a:ext cx="5429250" cy="34163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0" indent="0">
              <a:spcBef>
                <a:spcPct val="20000"/>
              </a:spcBef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Poverty by education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=Х1*1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.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111+Х2*1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.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1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1+Х3*1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.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111</a:t>
            </a:r>
            <a:endParaRPr lang="en-GB" sz="7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714619"/>
            <a:ext cx="5429250" cy="64633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Poverty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by health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= Y1*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0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.833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+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Y2*0.833+Y3*0.833+Y4*0.833</a:t>
            </a:r>
            <a:endParaRPr lang="en-GB" sz="7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226" y="1857998"/>
            <a:ext cx="462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dimension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“education”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6517" y="2811601"/>
            <a:ext cx="3543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dimension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“health”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3918951"/>
            <a:ext cx="5429250" cy="88024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P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overty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by living conditions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=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Z1*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0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.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3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3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+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Z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2*0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.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3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3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+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Z3*0.33+Z4*0.33+Z5*0.33+</a:t>
            </a:r>
          </a:p>
          <a:p>
            <a:pPr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+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Z6*0.33+Z7*0.33+Z8*0.33+Z9*0.33+Z10*0.33</a:t>
            </a:r>
            <a:endParaRPr lang="en-GB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918951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 “living conditions”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4982736"/>
            <a:ext cx="5429250" cy="707886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C=Poverty by education+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Poverty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by health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+ Poverty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by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living conditions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036" y="5010952"/>
            <a:ext cx="3415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weighted number of deprivations (C)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2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5364" y="25914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the multidimensional poverty index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267200" y="1864126"/>
            <a:ext cx="5429250" cy="671979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0" indent="0">
              <a:spcBef>
                <a:spcPct val="20000"/>
              </a:spcBef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Poor = 1 if C &gt;=3             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Non Poor = 0 if C &lt; 3</a:t>
            </a:r>
            <a:endParaRPr lang="en-GB" sz="7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839310"/>
            <a:ext cx="5429250" cy="70173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Percentage of poor households</a:t>
            </a:r>
            <a:endParaRPr lang="en-GB" sz="7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681" y="1885706"/>
            <a:ext cx="462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poor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681" y="2908582"/>
            <a:ext cx="3543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rate (H)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3918951"/>
            <a:ext cx="5429250" cy="369332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Mean number of deprivations in poor households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909" y="3918951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Poverty intensity (I)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3345" y="4761063"/>
            <a:ext cx="5429250" cy="40011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975B39">
                  <a:alpha val="65000"/>
                </a:srgb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ヒラギノ角ゴ ProN W3" charset="0"/>
                <a:cs typeface="Times New Roman" panose="02020603050405020304" pitchFamily="18" charset="0"/>
                <a:sym typeface="Gill Sans" charset="0"/>
              </a:rPr>
              <a:t>MPI = H × I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ヒラギノ角ゴ ProN W3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472" y="4567606"/>
            <a:ext cx="3415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index (MPI)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2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1. Income poverty 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rate</a:t>
            </a:r>
            <a:endParaRPr lang="ru-RU" b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36033207"/>
              </p:ext>
            </p:extLst>
          </p:nvPr>
        </p:nvGraphicFramePr>
        <p:xfrm>
          <a:off x="8733005" y="8782186"/>
          <a:ext cx="947853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439" y="2386361"/>
            <a:ext cx="1683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Республика Алтай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462411848"/>
              </p:ext>
            </p:extLst>
          </p:nvPr>
        </p:nvGraphicFramePr>
        <p:xfrm>
          <a:off x="1965960" y="1991677"/>
          <a:ext cx="8755380" cy="3666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"/>
          <p:cNvSpPr txBox="1">
            <a:spLocks/>
          </p:cNvSpPr>
          <p:nvPr/>
        </p:nvSpPr>
        <p:spPr>
          <a:xfrm>
            <a:off x="7333932" y="2158857"/>
            <a:ext cx="1810068" cy="311785"/>
          </a:xfrm>
          <a:prstGeom prst="rect">
            <a:avLst/>
          </a:prstGeom>
        </p:spPr>
        <p:txBody>
          <a:bodyPr wrap="square" rtlCol="0"/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Republic Of Altai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>
            <a:cxnSpLocks/>
          </p:cNvCxnSpPr>
          <p:nvPr/>
        </p:nvCxnSpPr>
        <p:spPr>
          <a:xfrm flipH="1" flipV="1">
            <a:off x="6742818" y="2309122"/>
            <a:ext cx="591114" cy="5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"/>
          <p:cNvSpPr txBox="1">
            <a:spLocks/>
          </p:cNvSpPr>
          <p:nvPr/>
        </p:nvSpPr>
        <p:spPr>
          <a:xfrm>
            <a:off x="3734219" y="2465014"/>
            <a:ext cx="3008599" cy="311785"/>
          </a:xfrm>
          <a:prstGeom prst="rect">
            <a:avLst/>
          </a:prstGeom>
        </p:spPr>
        <p:txBody>
          <a:bodyPr wrap="square" rtlCol="0"/>
          <a:lstStyle/>
          <a:p>
            <a:pPr>
              <a:spcAft>
                <a:spcPts val="0"/>
              </a:spcAft>
            </a:pP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Karachay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Cherkess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Republic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>
            <a:cxnSpLocks/>
          </p:cNvCxnSpPr>
          <p:nvPr/>
        </p:nvCxnSpPr>
        <p:spPr>
          <a:xfrm>
            <a:off x="5967095" y="2755953"/>
            <a:ext cx="376555" cy="2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896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2. Income </a:t>
            </a:r>
            <a:r>
              <a:rPr lang="en-US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poverty and multidimensional </a:t>
            </a:r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poverty index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168933"/>
              </p:ext>
            </p:extLst>
          </p:nvPr>
        </p:nvGraphicFramePr>
        <p:xfrm>
          <a:off x="1710047" y="1976891"/>
          <a:ext cx="8217723" cy="402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>
            <a:spLocks/>
          </p:cNvSpPr>
          <p:nvPr/>
        </p:nvSpPr>
        <p:spPr>
          <a:xfrm>
            <a:off x="6870794" y="2123231"/>
            <a:ext cx="2224165" cy="311785"/>
          </a:xfrm>
          <a:prstGeom prst="rect">
            <a:avLst/>
          </a:prstGeom>
        </p:spPr>
        <p:txBody>
          <a:bodyPr wrap="square" rtlCol="0"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Republic Of Altai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>
          <a:xfrm flipH="1" flipV="1">
            <a:off x="6279681" y="2273496"/>
            <a:ext cx="591114" cy="5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1"/>
          <p:cNvSpPr txBox="1">
            <a:spLocks/>
          </p:cNvSpPr>
          <p:nvPr/>
        </p:nvSpPr>
        <p:spPr>
          <a:xfrm>
            <a:off x="2714548" y="2039592"/>
            <a:ext cx="3151746" cy="311785"/>
          </a:xfrm>
          <a:prstGeom prst="rect">
            <a:avLst/>
          </a:prstGeom>
        </p:spPr>
        <p:txBody>
          <a:bodyPr wrap="square" rtlCol="0"/>
          <a:lstStyle/>
          <a:p>
            <a:pPr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Karachay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Cherkess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Republic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cxnSpLocks/>
          </p:cNvCxnSpPr>
          <p:nvPr/>
        </p:nvCxnSpPr>
        <p:spPr>
          <a:xfrm>
            <a:off x="5489739" y="2399740"/>
            <a:ext cx="376555" cy="2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8241475" y="3393679"/>
            <a:ext cx="439388" cy="83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"/>
          <p:cNvSpPr txBox="1"/>
          <p:nvPr/>
        </p:nvSpPr>
        <p:spPr>
          <a:xfrm>
            <a:off x="2419850" y="4916641"/>
            <a:ext cx="3765951" cy="42106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Yamalo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Nenets Autonomous </a:t>
            </a:r>
            <a:r>
              <a:rPr lang="en-US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Okrug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>
            <a:cxnSpLocks/>
          </p:cNvCxnSpPr>
          <p:nvPr/>
        </p:nvCxnSpPr>
        <p:spPr>
          <a:xfrm flipV="1">
            <a:off x="3154338" y="4945493"/>
            <a:ext cx="376569" cy="8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094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other studies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3141561"/>
              </p:ext>
            </p:extLst>
          </p:nvPr>
        </p:nvGraphicFramePr>
        <p:xfrm>
          <a:off x="318654" y="1627910"/>
          <a:ext cx="11693236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3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7393">
                  <a:extLst>
                    <a:ext uri="{9D8B030D-6E8A-4147-A177-3AD203B41FA5}">
                      <a16:colId xmlns:a16="http://schemas.microsoft.com/office/drawing/2014/main" xmlns="" val="2376324115"/>
                    </a:ext>
                  </a:extLst>
                </a:gridCol>
                <a:gridCol w="2397393">
                  <a:extLst>
                    <a:ext uri="{9D8B030D-6E8A-4147-A177-3AD203B41FA5}">
                      <a16:colId xmlns:a16="http://schemas.microsoft.com/office/drawing/2014/main" xmlns="" val="1447756900"/>
                    </a:ext>
                  </a:extLst>
                </a:gridCol>
                <a:gridCol w="2397393">
                  <a:extLst>
                    <a:ext uri="{9D8B030D-6E8A-4147-A177-3AD203B41FA5}">
                      <a16:colId xmlns:a16="http://schemas.microsoft.com/office/drawing/2014/main" xmlns="" val="3218644574"/>
                    </a:ext>
                  </a:extLst>
                </a:gridCol>
                <a:gridCol w="21036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9026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Study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Countries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Minimum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Maximum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Standard</a:t>
                      </a:r>
                      <a:r>
                        <a:rPr lang="en-US" sz="1700" baseline="0" dirty="0" smtClean="0"/>
                        <a:t> deviation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84482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OPHI,</a:t>
                      </a:r>
                      <a:r>
                        <a:rPr lang="en-US" sz="1900" baseline="0" dirty="0" smtClean="0"/>
                        <a:t> 2017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Developing countries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aseline="0" dirty="0" smtClean="0"/>
                        <a:t>Kazakhstan (0.0002)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Niger (0.61)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0.17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OPHI,</a:t>
                      </a:r>
                      <a:r>
                        <a:rPr lang="en-US" sz="1900" baseline="0" dirty="0" smtClean="0"/>
                        <a:t> 2017</a:t>
                      </a:r>
                      <a:endParaRPr lang="ru-RU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Nigeria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Lagos (0.04)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Yobe</a:t>
                      </a:r>
                      <a:r>
                        <a:rPr lang="en-US" sz="1900" dirty="0" smtClean="0"/>
                        <a:t> (0.64)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0.19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OPHI,</a:t>
                      </a:r>
                      <a:r>
                        <a:rPr lang="en-US" sz="1900" baseline="0" dirty="0" smtClean="0"/>
                        <a:t> 2017</a:t>
                      </a:r>
                      <a:endParaRPr lang="ru-RU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Brazil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Distrito Federal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dirty="0" smtClean="0"/>
                        <a:t>(0.01)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Acre (0.07)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0.01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94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Alkire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Apablaza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2016</a:t>
                      </a:r>
                      <a:endParaRPr lang="ru-RU" sz="1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European Union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Iceland (0.01)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mtClean="0"/>
                        <a:t>Greece (0.10</a:t>
                      </a:r>
                      <a:r>
                        <a:rPr lang="en-US" sz="1900" dirty="0" smtClean="0"/>
                        <a:t>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0.02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Alkire</a:t>
                      </a:r>
                      <a:r>
                        <a:rPr lang="en-US" sz="1900" dirty="0" smtClean="0"/>
                        <a:t> and Seth, 2015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India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Kerala (0.04)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Bihar (0.42)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0.10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Banerjee</a:t>
                      </a:r>
                      <a:r>
                        <a:rPr lang="en-US" sz="1900" dirty="0" smtClean="0"/>
                        <a:t> et al., 2014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India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Delhi</a:t>
                      </a:r>
                      <a:r>
                        <a:rPr lang="en-US" sz="1900" baseline="0" dirty="0" smtClean="0"/>
                        <a:t> (0.05)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Bihar (0.45)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0.11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6255433"/>
                  </a:ext>
                </a:extLst>
              </a:tr>
              <a:tr h="35763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Yu, 2013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China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Liaoning (0.004) 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Guizhou</a:t>
                      </a:r>
                      <a:r>
                        <a:rPr lang="en-US" sz="1900" dirty="0" smtClean="0"/>
                        <a:t> (0.05)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0.02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1128151"/>
                  </a:ext>
                </a:extLst>
              </a:tr>
              <a:tr h="6294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Statistics</a:t>
                      </a:r>
                      <a:r>
                        <a:rPr lang="en-US" sz="1900" baseline="0" dirty="0" smtClean="0"/>
                        <a:t> South Africa, 2014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South Africa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Western</a:t>
                      </a:r>
                      <a:r>
                        <a:rPr lang="en-US" sz="1900" baseline="0" dirty="0" smtClean="0"/>
                        <a:t> Cape</a:t>
                      </a:r>
                      <a:r>
                        <a:rPr lang="en-US" sz="1900" dirty="0" smtClean="0"/>
                        <a:t> (0.02)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Eastern</a:t>
                      </a:r>
                      <a:r>
                        <a:rPr lang="en-US" sz="1900" baseline="0" dirty="0" smtClean="0"/>
                        <a:t> Cape </a:t>
                      </a:r>
                      <a:r>
                        <a:rPr lang="en-US" sz="1900" dirty="0" smtClean="0"/>
                        <a:t>(0.06)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0.01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7501587"/>
                  </a:ext>
                </a:extLst>
              </a:tr>
              <a:tr h="274690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Our results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The Russian Federation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Moscow </a:t>
                      </a:r>
                      <a:r>
                        <a:rPr lang="en-US" sz="1900" b="1" baseline="0" dirty="0" smtClean="0"/>
                        <a:t>(0.02)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Republic Altai </a:t>
                      </a:r>
                      <a:r>
                        <a:rPr lang="en-US" sz="1900" b="1" baseline="0" dirty="0" smtClean="0"/>
                        <a:t>(0.22)</a:t>
                      </a:r>
                      <a:endParaRPr lang="ru-RU" sz="1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/>
                        <a:t>0.04</a:t>
                      </a:r>
                      <a:endParaRPr lang="ru-RU" sz="19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633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029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rate compared to official poverty rate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359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8982" y="5569527"/>
            <a:ext cx="583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calculated by authors on the CMLC data for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2087" y="1136393"/>
          <a:ext cx="9914457" cy="4997669"/>
        </p:xfrm>
        <a:graphic>
          <a:graphicData uri="http://schemas.openxmlformats.org/drawingml/2006/table">
            <a:tbl>
              <a:tblPr/>
              <a:tblGrid>
                <a:gridCol w="2165392"/>
                <a:gridCol w="1320134"/>
                <a:gridCol w="1179431"/>
                <a:gridCol w="1466011"/>
                <a:gridCol w="1179431"/>
                <a:gridCol w="1169084"/>
                <a:gridCol w="1434974"/>
              </a:tblGrid>
              <a:tr h="1091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Official Rosstat data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Poverty by income (indirect approach)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Poverty by consumption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Poverty by income (direct question)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Poverty by income (direct question)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Multidimensional poverty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based on HBS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HBS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HBS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HBS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 Q3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 Q3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 Q3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 Q3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2014 Q3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(3)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(4)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(6)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(7)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0.298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0.461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0.26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0.22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3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Poverty rate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weighted estimate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0.112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0.339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0.242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Proportion of urban dwellers among poor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0.502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0.532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0.475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.498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0.54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1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Proportion of urban dwellers among poor, weighted estimate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0.609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0.621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0.604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0.53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0.59</a:t>
                      </a: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27227" y="6212274"/>
            <a:ext cx="9235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Notes: the column (2) presents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Rosstat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data, columns (3)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(7) present the authors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calculations based on HBS and CMLC data.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1. Comparison of the HBS and the CMLC poverty estimates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2698" y="1845734"/>
            <a:ext cx="10058400" cy="402336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poverty rate is among the main development indicators. 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assessment of poverty rate is important for comparison of within-country regions. 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Traditionally poverty is measured by income or consumption. It is a one-dimensional approach.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Recent research has demonstrated the limitations of this approach.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main advantage of the multidimensional poverty index (MPI) is the accounting for the deprivation in access to various basic needs. 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Multidimensional poverty is closer to chronic poverty than the income poverty that primarily consists of transitory poverty</a:t>
            </a:r>
          </a:p>
          <a:p>
            <a:pPr marL="514350" indent="-514350" algn="just">
              <a:buFont typeface="Wingdings" pitchFamily="2" charset="2"/>
              <a:buChar char="q"/>
            </a:pP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8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rate compared to official poverty rate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359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8982" y="5569527"/>
            <a:ext cx="583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calculated by author on the CLMC data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rate compared to official poverty rate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359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8982" y="5569527"/>
            <a:ext cx="583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calculated by authors on the CLMC data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2973" y="5990601"/>
            <a:ext cx="9263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Notes: the column (2) presents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Rosstat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data for 2014, columns (3)–(6) present the authors’ calculations based on CMLC data.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07127" y="651165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2. Poverty estimates by age groups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0004" y="1311332"/>
          <a:ext cx="8929342" cy="4532173"/>
        </p:xfrm>
        <a:graphic>
          <a:graphicData uri="http://schemas.openxmlformats.org/drawingml/2006/table">
            <a:tbl>
              <a:tblPr/>
              <a:tblGrid>
                <a:gridCol w="2954474"/>
                <a:gridCol w="908224"/>
                <a:gridCol w="908224"/>
                <a:gridCol w="1298247"/>
                <a:gridCol w="1043725"/>
                <a:gridCol w="1816448"/>
              </a:tblGrid>
              <a:tr h="1345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Official 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Multi-dimensional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Poverty intensity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Multidimensional poverty index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MPI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Rosstat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(3)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(4)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 population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0.112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0.269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0.228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0.438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0.100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By age groups: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699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Under 16 years old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0.185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0.451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699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16-30 years old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0.110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0.300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0.152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0.429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0.065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334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 31-59 years old, and women 31-54 years old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0.117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0.258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0.184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0.430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0.079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334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 60 years and older, and women 55 years and older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0.148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0.369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0.453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0.167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90464" y="5173183"/>
            <a:ext cx="101422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Notes: the column (2) presents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Rosstat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data for 2014, columns (3)–(4) present the authors’ calculations based on CMLC data.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Table 3. Distribution of poor by type and size of settlement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30011" y="715586"/>
          <a:ext cx="8845262" cy="4457204"/>
        </p:xfrm>
        <a:graphic>
          <a:graphicData uri="http://schemas.openxmlformats.org/drawingml/2006/table">
            <a:tbl>
              <a:tblPr/>
              <a:tblGrid>
                <a:gridCol w="2413912"/>
                <a:gridCol w="1800452"/>
                <a:gridCol w="1671588"/>
                <a:gridCol w="2959310"/>
              </a:tblGrid>
              <a:tr h="8117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Official income poverty rate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Income poverty rate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Multidimensional poverty rate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Rosstat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CMLC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CMLC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Urban settlements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0.611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0.498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0.545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17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One million and more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0.094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0.03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0.06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91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250,000 – 999,999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0.102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37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100,000 – 249,999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0.081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0.05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0.06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50,000 – 99,999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0.07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0.070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37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Less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than 50,000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0.274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0.25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0.24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Rural settlements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0.389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0.502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5,000 and more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0.093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0.08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1,000 – 4,999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0.177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0.203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0.17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200 – 999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0.107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0.20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0.179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Less than 200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0.01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0.011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24012" y="6159970"/>
            <a:ext cx="92636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Notes: the column (2) presents </a:t>
            </a:r>
            <a:r>
              <a:rPr lang="en-US" sz="1400" dirty="0" err="1" smtClean="0"/>
              <a:t>Rosstat</a:t>
            </a:r>
            <a:r>
              <a:rPr lang="en-US" sz="1400" dirty="0" smtClean="0"/>
              <a:t> data for 2014, columns (3)–(4) present the authors’ calculations based on CMLC data.</a:t>
            </a:r>
            <a:endParaRPr lang="ru-RU" sz="14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2109" y="318656"/>
            <a:ext cx="8783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4. Distribution of poor by labor force participation and employment status (only for individuals aged 15 and older)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1691" y="968154"/>
          <a:ext cx="9232237" cy="5099949"/>
        </p:xfrm>
        <a:graphic>
          <a:graphicData uri="http://schemas.openxmlformats.org/drawingml/2006/table">
            <a:tbl>
              <a:tblPr/>
              <a:tblGrid>
                <a:gridCol w="2654020"/>
                <a:gridCol w="1744719"/>
                <a:gridCol w="1745667"/>
                <a:gridCol w="3087831"/>
              </a:tblGrid>
              <a:tr h="600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Official 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Multidimensional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Rosstat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Panel A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 labor force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0.644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0.492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0.337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Employed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0.628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0.470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5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Registered unemployed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Out of labor force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0.356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0.508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0.663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Pensioners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0.283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0.581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Non-pensioners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0.225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0.082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Panel B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 labor force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0.576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0.388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Employed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0.628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0.470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All unemployed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0.106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0.062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Out of labor force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0.424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0.612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Pensioners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0.246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0.542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2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Non-pensioners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0.070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24209" y="4743693"/>
            <a:ext cx="9235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Notes: the column (2) presents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Rosstat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data, columns (3)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(7) present the authors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calculations based on HBS and CMLC data.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7418" y="1371601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5. Distribution of poor by household size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5436" y="1859140"/>
          <a:ext cx="7860636" cy="2827078"/>
        </p:xfrm>
        <a:graphic>
          <a:graphicData uri="http://schemas.openxmlformats.org/drawingml/2006/table">
            <a:tbl>
              <a:tblPr/>
              <a:tblGrid>
                <a:gridCol w="2145203"/>
                <a:gridCol w="1600031"/>
                <a:gridCol w="1486319"/>
                <a:gridCol w="2629083"/>
              </a:tblGrid>
              <a:tr h="864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Official 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Multidimensional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Rosstat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person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0.147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person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0.151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0.156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person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0.253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0.216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0.198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person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0.295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0.161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person and more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0.243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0.284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0.175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0354" y="3663038"/>
            <a:ext cx="9235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Notes: the column (2) presents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Rosstat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data, columns (3)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(7) present the authors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calculations based on HBS and CMLC data.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6. Distribution of poor by presence and number of children in household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09291" y="972449"/>
          <a:ext cx="6189345" cy="2804160"/>
        </p:xfrm>
        <a:graphic>
          <a:graphicData uri="http://schemas.openxmlformats.org/drawingml/2006/table">
            <a:tbl>
              <a:tblPr/>
              <a:tblGrid>
                <a:gridCol w="1689100"/>
                <a:gridCol w="1259840"/>
                <a:gridCol w="1170305"/>
                <a:gridCol w="20701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Official 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Income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Multidimensional poverty rate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Rosstat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CMLC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Without children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0.371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0.624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With children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0.629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0.728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child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0.307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0.273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0.183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children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0.300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0.127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and more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0.086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0.155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0.066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7. Regression estimates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868" y="746207"/>
          <a:ext cx="7935313" cy="5608320"/>
        </p:xfrm>
        <a:graphic>
          <a:graphicData uri="http://schemas.openxmlformats.org/drawingml/2006/table">
            <a:tbl>
              <a:tblPr/>
              <a:tblGrid>
                <a:gridCol w="2157833"/>
                <a:gridCol w="1724646"/>
                <a:gridCol w="2260857"/>
                <a:gridCol w="1791977"/>
              </a:tblGrid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income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multidimensional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poverty intensity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Age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baseline category – 0-14 years old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15-19 years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(0.006)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20-29 years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0.103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0.032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30-39 years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40-49 years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0.097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0.100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50-59 years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0.107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0.151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60-69 years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0.066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(0.006)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0.190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(0.006)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70-79 years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0.038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(0.007)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0.275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(0.006)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80 years and older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-0.045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(0.009)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0.331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(0.008)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0.060</a:t>
                      </a:r>
                      <a:r>
                        <a:rPr lang="en-US" sz="1600" kern="12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7. Regression </a:t>
            </a:r>
            <a:r>
              <a:rPr lang="en-US" b="1" dirty="0" smtClean="0"/>
              <a:t>estimates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868" y="746207"/>
          <a:ext cx="7935313" cy="4767072"/>
        </p:xfrm>
        <a:graphic>
          <a:graphicData uri="http://schemas.openxmlformats.org/drawingml/2006/table">
            <a:tbl>
              <a:tblPr/>
              <a:tblGrid>
                <a:gridCol w="2157833"/>
                <a:gridCol w="1724646"/>
                <a:gridCol w="2260857"/>
                <a:gridCol w="1791977"/>
              </a:tblGrid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income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multidimensional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poverty intensity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Highest education degree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baseline category – higher education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unfinished higher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0.100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(0.008)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(0.009)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-0.014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082">
                <a:tc>
                  <a:txBody>
                    <a:bodyPr/>
                    <a:lstStyle/>
                    <a:p>
                      <a:pPr marL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vocational, specialized secondary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0.120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(0.001)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secondary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0.164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less than secondary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0.155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(0.007)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0.463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(0.008)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0.160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Job (1 – employed, 0 – non-employed)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-0.134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-0.117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-0.021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Old-age pension (1 – pensioner, 0 – non-pensioner)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-0.079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-0.054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-0.020</a:t>
                      </a:r>
                      <a:r>
                        <a:rPr lang="en-US" sz="1600" kern="12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7. Regression estimates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868" y="746207"/>
          <a:ext cx="7935313" cy="3645408"/>
        </p:xfrm>
        <a:graphic>
          <a:graphicData uri="http://schemas.openxmlformats.org/drawingml/2006/table">
            <a:tbl>
              <a:tblPr/>
              <a:tblGrid>
                <a:gridCol w="2157833"/>
                <a:gridCol w="1724646"/>
                <a:gridCol w="2260857"/>
                <a:gridCol w="1791977"/>
              </a:tblGrid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income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multidimensional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poverty intensity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Number of children in household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baseline category – no children in household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 child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0.146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-0.016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-0.014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 children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0.275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-0.004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-0.014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 children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0.414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(0.006)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 children and more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0.474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(0.011)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(0.009)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-0.006</a:t>
                      </a:r>
                      <a:r>
                        <a:rPr lang="en-US" sz="1600" kern="1200" baseline="300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287" y="201553"/>
            <a:ext cx="8072040" cy="145075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and contribution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4225" y="3425152"/>
            <a:ext cx="8268393" cy="3178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study is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405923" y="4741334"/>
            <a:ext cx="4034997" cy="360242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33236" y="1883448"/>
          <a:ext cx="9107055" cy="389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376"/>
                <a:gridCol w="5981679"/>
              </a:tblGrid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sz="3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Purpose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 calculate the multidimensional poverty indicators for Russian regions and population groups</a:t>
                      </a:r>
                      <a:endParaRPr lang="ru-RU" sz="2600" b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5567">
                <a:tc>
                  <a:txBody>
                    <a:bodyPr/>
                    <a:lstStyle/>
                    <a:p>
                      <a:endParaRPr lang="ru-RU" sz="3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6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5567">
                <a:tc>
                  <a:txBody>
                    <a:bodyPr/>
                    <a:lstStyle/>
                    <a:p>
                      <a:pPr algn="ctr"/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Contribution</a:t>
                      </a:r>
                      <a:endParaRPr lang="ru-RU" sz="36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 the best of our knowledge, it is a first attempt to calculate multidimensional poverty index for all regions of the Russian Federation.</a:t>
                      </a:r>
                      <a:endParaRPr lang="ru-RU" sz="2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80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7. Regression estimates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868" y="746207"/>
          <a:ext cx="7935313" cy="3645408"/>
        </p:xfrm>
        <a:graphic>
          <a:graphicData uri="http://schemas.openxmlformats.org/drawingml/2006/table">
            <a:tbl>
              <a:tblPr/>
              <a:tblGrid>
                <a:gridCol w="2157833"/>
                <a:gridCol w="1724646"/>
                <a:gridCol w="2260857"/>
                <a:gridCol w="1791977"/>
              </a:tblGrid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income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multidimensional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poverty intensity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Number of adults in household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baseline category – one adult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 adults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-0.002</a:t>
                      </a:r>
                      <a:r>
                        <a:rPr lang="en-US" sz="1600" kern="1200" baseline="300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0.059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(0.001)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 adults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0.058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0.149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0.063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 adults and more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0.116</a:t>
                      </a:r>
                      <a:r>
                        <a:rPr lang="en-US" sz="1600" kern="12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0.217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Arctic zone (1 – arctic zone, 0 – other regions)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-0.057</a:t>
                      </a:r>
                      <a:r>
                        <a:rPr lang="en-US" sz="1600" kern="12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(0.007)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-0.037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(0.007)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0.001</a:t>
                      </a:r>
                      <a:r>
                        <a:rPr lang="en-US" sz="1600" kern="1200" baseline="30000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7. Regression estimates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868" y="746207"/>
          <a:ext cx="7935313" cy="5047488"/>
        </p:xfrm>
        <a:graphic>
          <a:graphicData uri="http://schemas.openxmlformats.org/drawingml/2006/table">
            <a:tbl>
              <a:tblPr/>
              <a:tblGrid>
                <a:gridCol w="2157833"/>
                <a:gridCol w="1724646"/>
                <a:gridCol w="2260857"/>
                <a:gridCol w="1791977"/>
              </a:tblGrid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income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multidimensional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poverty intensity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Federal district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baseline category – Central federal district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Northwestern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0.010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0.002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-0.001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Volga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0.037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-0.001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-0.000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Southern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North Caucasusian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0.103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0.015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0.002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Ural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0.063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0.003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0.002</a:t>
                      </a:r>
                      <a:r>
                        <a:rPr lang="en-US" sz="1600" kern="1200" baseline="3000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Siberian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0.119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0.073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0.012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Far Eastern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0.094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-0.007</a:t>
                      </a:r>
                      <a:r>
                        <a:rPr lang="en-US" sz="1600" kern="1200" baseline="30000" dirty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42109" y="318656"/>
            <a:ext cx="8783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Table 7. Regression estimates</a:t>
            </a:r>
            <a:r>
              <a:rPr lang="ru-RU" b="1" dirty="0" smtClean="0"/>
              <a:t> (</a:t>
            </a:r>
            <a:r>
              <a:rPr lang="en-US" b="1" dirty="0" smtClean="0"/>
              <a:t>cont.)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868" y="746207"/>
          <a:ext cx="7935313" cy="4767072"/>
        </p:xfrm>
        <a:graphic>
          <a:graphicData uri="http://schemas.openxmlformats.org/drawingml/2006/table">
            <a:tbl>
              <a:tblPr/>
              <a:tblGrid>
                <a:gridCol w="2157833"/>
                <a:gridCol w="1724646"/>
                <a:gridCol w="2260857"/>
                <a:gridCol w="1791977"/>
              </a:tblGrid>
              <a:tr h="153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income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multidimensional poverty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Dependent variable – poverty intensity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(2)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Type of settlement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baseline category – big city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medium city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0.071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0.066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0.008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small city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0.157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0.086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0.011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big village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0.178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0.124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(0.005)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0.018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(0.003)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medium village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0.249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0.154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0.024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4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small village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0.298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0.167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(0.004)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0.026</a:t>
                      </a:r>
                      <a:r>
                        <a:rPr lang="en-US" sz="1600" kern="1200" baseline="3000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(0.002)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R-squared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Pseudo R-squared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0.27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0.17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Number of observations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136,232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136,232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31,013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035" marR="210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 poverty rate compared to official poverty rate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359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8982" y="5569527"/>
            <a:ext cx="583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</a:t>
            </a:r>
            <a:r>
              <a:rPr lang="en-US" dirty="0" smtClean="0"/>
              <a:t>: calculated by authors on the CLMC data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05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map of multidimensional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poverty rate in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Russian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Federation 2014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263" y="2222645"/>
            <a:ext cx="62674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331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map of multidimensional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poverty index in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Russian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Federation 2014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891" y="1747856"/>
            <a:ext cx="7301346" cy="44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93316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map of multidimensional poverty in the Russian Federation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280" y="1737360"/>
            <a:ext cx="7765484" cy="4474254"/>
          </a:xfrm>
        </p:spPr>
      </p:pic>
      <p:sp>
        <p:nvSpPr>
          <p:cNvPr id="5" name="Прямоугольник 4"/>
          <p:cNvSpPr/>
          <p:nvPr/>
        </p:nvSpPr>
        <p:spPr>
          <a:xfrm>
            <a:off x="9391563" y="2036327"/>
            <a:ext cx="245327" cy="26762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391563" y="2534667"/>
            <a:ext cx="245327" cy="2676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91563" y="3032398"/>
            <a:ext cx="245327" cy="2676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663669" y="1985475"/>
            <a:ext cx="185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63669" y="2482664"/>
            <a:ext cx="205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0%-15%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36890" y="2968221"/>
            <a:ext cx="185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800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most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remarkable results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interregional inequality in Russia is much higher compared to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Rosstat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some regions (for example, the Altai Republic, Belgorod Oblast) results of our calculations considerably differ from the official statistics data.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2014 to 2016, the multidimensional poverty rate decreased in many regions of the Russian Federation, while the income poverty rate increased.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Pensioners and those living alone have the highest risk of poverty that considerably contradicts with the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Rosstat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8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research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RLMS-HSE data.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 of changes in multidimensional poverty indicators.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with subjective well-being data.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Robustness checks.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4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9082" y="1930137"/>
            <a:ext cx="10363200" cy="13620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9082" y="3563007"/>
            <a:ext cx="48032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Nikita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Ryabushkin</a:t>
            </a:r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bakster154@gmail.com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www.facebook.com/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nryabushkin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1496" y="3563007"/>
            <a:ext cx="53707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Sergey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Kapelyuk</a:t>
            </a:r>
            <a:endParaRPr lang="en-U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skapelyuk@bk.ru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86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most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remarkable results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interregional inequality in Russia is much higher compared to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Rosstat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some regions (for example, the Altai Republic, Belgorod Oblast) results of our calculations considerably differ from the official statistics data.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2014 to 2016, the multidimensional poverty rate decreased in many regions of the Russian Federation, while the income poverty rate increased.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Pensioners and those living alone have the highest risk of poverty that considerably contradicts with the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Rosstat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data.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8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“Official” poverty measurement in Russia</a:t>
            </a:r>
            <a:endParaRPr lang="ru-RU" sz="40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4151" y="1748751"/>
            <a:ext cx="10609812" cy="465204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Absolute monetary approach.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Poverty determination uses 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the mean income calculated on the macroeconomic data and (ii) the income distribution obtained by the household budget survey.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household budget survey does not measure income directly but only collects data on monetary consumption and net savings which are used to calculate monetary income.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main poverty measure is a headcount index (poverty rate).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 is determined as a percentage of the population with monetary income lower than the poverty line.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poverty line is the monthly subsistence minimum.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adjustment for the household economies of scale.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29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Drawbacks</a:t>
            </a:r>
            <a:endParaRPr lang="ru-RU" sz="40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4151" y="1748751"/>
            <a:ext cx="10609812" cy="465204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Ignoring the rental value of dwellings for homeowners (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Ovtcharova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Tesliuk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2006).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Significant household economy of scale (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Lokshin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al., 2000;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Spryskov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2003;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Denisova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2012;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Abanokova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Lokshin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2014). 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Inconsistency of poverty lines across different regions (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Ravallion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Lokshin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2003, 2006).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dynamics of the relative poverty measure differs from the dynamics of the absolute poverty measure (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Litvintseva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al., 2007;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Denisova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2012).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Inaccurate measurement  of net savings (World Bank, 2005).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Highly differentiated weights (World Bank, 2005).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real income distribution in Russia is far from the log-normal (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Aivazian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Kolenikov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2001,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Sheviakov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Kiruta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2001;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Kolmakov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2008).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29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 results</a:t>
            </a:r>
            <a:endParaRPr lang="ru-RU" sz="40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4151" y="1748751"/>
            <a:ext cx="10609812" cy="46520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Mroz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Popkin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(1995) argue that the significant part of those considered by the official measure to be poor is not really poor. 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Ferrer-i-Carbonell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Van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Praag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(2001) receive the estimates much higher than the official estimate. 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Abanokova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Lokshin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(2014) show that after the economy-on-scale adjustment the poverty profile significantly changes. 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Lokshin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Yemtsov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(2013) show the high diversity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the alternative estimates.</a:t>
            </a: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29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studies</a:t>
            </a:r>
            <a:endParaRPr lang="ru-RU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4151" y="1748751"/>
            <a:ext cx="10609812" cy="46520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Worldwide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Alkire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Santos, 2010; UNDP Human Development Report, 2010; Oxford Poverty and Human Development Initiative, 2017).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988 regions in 78 countries, Russia not included (Oxford Poverty and Human Development Initiative, 2017)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Union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Alkire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Apablaza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2016)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Latin America (Santos and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Vilatoro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 (Yu, 2011)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Banerjee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Chaudhuri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Montier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Roy, 2014)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Indonesia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Ballon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Apablaza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Malaysia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Ibrahin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Husain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Rahman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29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1. Main dimensions of multidimensional poverty</a:t>
            </a:r>
            <a:endParaRPr lang="ru-RU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22409052"/>
              </p:ext>
            </p:extLst>
          </p:nvPr>
        </p:nvGraphicFramePr>
        <p:xfrm>
          <a:off x="290943" y="1802617"/>
          <a:ext cx="11720947" cy="4464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2">
                  <a:extLst>
                    <a:ext uri="{9D8B030D-6E8A-4147-A177-3AD203B41FA5}">
                      <a16:colId xmlns:a16="http://schemas.microsoft.com/office/drawing/2014/main" xmlns="" val="3757122778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xmlns="" val="385903798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4157086634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xmlns="" val="3939117245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xmlns="" val="2242732657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xmlns="" val="2036788888"/>
                    </a:ext>
                  </a:extLst>
                </a:gridCol>
                <a:gridCol w="1440872">
                  <a:extLst>
                    <a:ext uri="{9D8B030D-6E8A-4147-A177-3AD203B41FA5}">
                      <a16:colId xmlns:a16="http://schemas.microsoft.com/office/drawing/2014/main" xmlns="" val="3553305986"/>
                    </a:ext>
                  </a:extLst>
                </a:gridCol>
              </a:tblGrid>
              <a:tr h="103034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Countries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Health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Living conditions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Income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Security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Services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8862432"/>
                  </a:ext>
                </a:extLst>
              </a:tr>
              <a:tr h="400691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Worldwide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(UNDP)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4372333"/>
                  </a:ext>
                </a:extLst>
              </a:tr>
              <a:tr h="407355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EU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Alkire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and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Apablaza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2016)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7144520"/>
                  </a:ext>
                </a:extLst>
              </a:tr>
              <a:tr h="477842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China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(Yu, 2011)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8086893"/>
                  </a:ext>
                </a:extLst>
              </a:tr>
              <a:tr h="663879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India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Banerjee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Chaudhuri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Montier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 and Roy, 2014)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7581576"/>
                  </a:ext>
                </a:extLst>
              </a:tr>
              <a:tr h="505937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Indonesia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Ballon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and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Apablaza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2012)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443359"/>
                  </a:ext>
                </a:extLst>
              </a:tr>
              <a:tr h="403413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The Russian</a:t>
                      </a:r>
                      <a:r>
                        <a:rPr lang="en-US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Federation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2325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681058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15949</TotalTime>
  <Words>3257</Words>
  <Application>Microsoft Office PowerPoint</Application>
  <PresentationFormat>Произвольный</PresentationFormat>
  <Paragraphs>844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Ретро</vt:lpstr>
      <vt:lpstr>MULTIDIMENSIONAL POVERTY IN RUSSIAN REGIONS</vt:lpstr>
      <vt:lpstr>Motivation</vt:lpstr>
      <vt:lpstr>Aims and contribution</vt:lpstr>
      <vt:lpstr>The most remarkable results</vt:lpstr>
      <vt:lpstr>“Official” poverty measurement in Russia</vt:lpstr>
      <vt:lpstr>Drawbacks</vt:lpstr>
      <vt:lpstr>Alternative results</vt:lpstr>
      <vt:lpstr>Previous studies</vt:lpstr>
      <vt:lpstr>Table 1. Main dimensions of multidimensional poverty</vt:lpstr>
      <vt:lpstr>Data</vt:lpstr>
      <vt:lpstr>Methodology</vt:lpstr>
      <vt:lpstr>Methodology</vt:lpstr>
      <vt:lpstr>How to calculate the multidimensional poverty index</vt:lpstr>
      <vt:lpstr>How to calculate the multidimensional poverty index</vt:lpstr>
      <vt:lpstr>Figure 1. Income poverty and multidimensional poverty rate</vt:lpstr>
      <vt:lpstr>Figure 2. Income poverty and multidimensional poverty index</vt:lpstr>
      <vt:lpstr>Comparison with other studies</vt:lpstr>
      <vt:lpstr>Multidimensional poverty rate compared to official poverty rate </vt:lpstr>
      <vt:lpstr>Слайд 19</vt:lpstr>
      <vt:lpstr>Multidimensional poverty rate compared to official poverty rate </vt:lpstr>
      <vt:lpstr>Multidimensional poverty rate compared to official poverty rate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Multidimensional poverty rate compared to official poverty rate </vt:lpstr>
      <vt:lpstr>The map of multidimensional poverty rate in the Russian Federation 2014</vt:lpstr>
      <vt:lpstr>The map of multidimensional poverty index in the Russian Federation 2014</vt:lpstr>
      <vt:lpstr>The map of multidimensional poverty in the Russian Federation 2016</vt:lpstr>
      <vt:lpstr>The most remarkable results</vt:lpstr>
      <vt:lpstr>Future research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Baksrer</dc:creator>
  <cp:lastModifiedBy>Сергей</cp:lastModifiedBy>
  <cp:revision>182</cp:revision>
  <dcterms:created xsi:type="dcterms:W3CDTF">2016-05-15T09:24:17Z</dcterms:created>
  <dcterms:modified xsi:type="dcterms:W3CDTF">2019-09-18T19:33:16Z</dcterms:modified>
</cp:coreProperties>
</file>