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96" r:id="rId8"/>
    <p:sldId id="297" r:id="rId9"/>
    <p:sldId id="299" r:id="rId10"/>
    <p:sldId id="265" r:id="rId11"/>
    <p:sldId id="266" r:id="rId12"/>
    <p:sldId id="300" r:id="rId13"/>
    <p:sldId id="301" r:id="rId14"/>
    <p:sldId id="304" r:id="rId15"/>
    <p:sldId id="303" r:id="rId16"/>
    <p:sldId id="305" r:id="rId17"/>
    <p:sldId id="306" r:id="rId18"/>
    <p:sldId id="308" r:id="rId19"/>
    <p:sldId id="309" r:id="rId20"/>
    <p:sldId id="310" r:id="rId21"/>
    <p:sldId id="311" r:id="rId22"/>
    <p:sldId id="289" r:id="rId23"/>
    <p:sldId id="298" r:id="rId24"/>
    <p:sldId id="314" r:id="rId25"/>
    <p:sldId id="307" r:id="rId26"/>
    <p:sldId id="312" r:id="rId27"/>
    <p:sldId id="313" r:id="rId28"/>
    <p:sldId id="288" r:id="rId29"/>
    <p:sldId id="290" r:id="rId30"/>
    <p:sldId id="315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seniya R.A." initials="KR" lastIdx="2" clrIdx="0">
    <p:extLst>
      <p:ext uri="{19B8F6BF-5375-455C-9EA6-DF929625EA0E}">
        <p15:presenceInfo xmlns:p15="http://schemas.microsoft.com/office/powerpoint/2012/main" userId="aa5f536bc2048f7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A89576A-8788-4898-BED3-EE5C129426F7}" v="220" dt="2019-09-16T21:55:25.36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42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38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37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seniya R.A." userId="aa5f536bc2048f7b" providerId="LiveId" clId="{FA89576A-8788-4898-BED3-EE5C129426F7}"/>
    <pc:docChg chg="custSel modSld">
      <pc:chgData name="Kseniya R.A." userId="aa5f536bc2048f7b" providerId="LiveId" clId="{FA89576A-8788-4898-BED3-EE5C129426F7}" dt="2019-09-16T21:55:25.361" v="304" actId="20577"/>
      <pc:docMkLst>
        <pc:docMk/>
      </pc:docMkLst>
      <pc:sldChg chg="modSp">
        <pc:chgData name="Kseniya R.A." userId="aa5f536bc2048f7b" providerId="LiveId" clId="{FA89576A-8788-4898-BED3-EE5C129426F7}" dt="2019-09-13T01:41:05.504" v="14" actId="114"/>
        <pc:sldMkLst>
          <pc:docMk/>
          <pc:sldMk cId="3376429609" sldId="256"/>
        </pc:sldMkLst>
        <pc:spChg chg="mod">
          <ac:chgData name="Kseniya R.A." userId="aa5f536bc2048f7b" providerId="LiveId" clId="{FA89576A-8788-4898-BED3-EE5C129426F7}" dt="2019-09-13T01:41:05.504" v="14" actId="114"/>
          <ac:spMkLst>
            <pc:docMk/>
            <pc:sldMk cId="3376429609" sldId="256"/>
            <ac:spMk id="3" creationId="{3B8751FA-3AFF-4FB1-883E-4F7F8B0EF5A4}"/>
          </ac:spMkLst>
        </pc:spChg>
      </pc:sldChg>
      <pc:sldChg chg="modSp modAnim">
        <pc:chgData name="Kseniya R.A." userId="aa5f536bc2048f7b" providerId="LiveId" clId="{FA89576A-8788-4898-BED3-EE5C129426F7}" dt="2019-09-16T21:01:06.894" v="254" actId="20577"/>
        <pc:sldMkLst>
          <pc:docMk/>
          <pc:sldMk cId="939134216" sldId="260"/>
        </pc:sldMkLst>
        <pc:spChg chg="mod">
          <ac:chgData name="Kseniya R.A." userId="aa5f536bc2048f7b" providerId="LiveId" clId="{FA89576A-8788-4898-BED3-EE5C129426F7}" dt="2019-09-16T21:01:06.894" v="254" actId="20577"/>
          <ac:spMkLst>
            <pc:docMk/>
            <pc:sldMk cId="939134216" sldId="260"/>
            <ac:spMk id="3" creationId="{5A6A8769-64A2-46B5-BFAE-E6838C650060}"/>
          </ac:spMkLst>
        </pc:spChg>
      </pc:sldChg>
      <pc:sldChg chg="modSp modAnim">
        <pc:chgData name="Kseniya R.A." userId="aa5f536bc2048f7b" providerId="LiveId" clId="{FA89576A-8788-4898-BED3-EE5C129426F7}" dt="2019-09-16T21:16:25.521" v="279"/>
        <pc:sldMkLst>
          <pc:docMk/>
          <pc:sldMk cId="2731609604" sldId="265"/>
        </pc:sldMkLst>
        <pc:spChg chg="mod">
          <ac:chgData name="Kseniya R.A." userId="aa5f536bc2048f7b" providerId="LiveId" clId="{FA89576A-8788-4898-BED3-EE5C129426F7}" dt="2019-09-16T21:15:11.210" v="277" actId="20577"/>
          <ac:spMkLst>
            <pc:docMk/>
            <pc:sldMk cId="2731609604" sldId="265"/>
            <ac:spMk id="2" creationId="{DC9A2D2A-D2E0-4713-B76F-0091142E9A7A}"/>
          </ac:spMkLst>
        </pc:spChg>
        <pc:spChg chg="mod">
          <ac:chgData name="Kseniya R.A." userId="aa5f536bc2048f7b" providerId="LiveId" clId="{FA89576A-8788-4898-BED3-EE5C129426F7}" dt="2019-09-16T13:19:54.747" v="244" actId="20577"/>
          <ac:spMkLst>
            <pc:docMk/>
            <pc:sldMk cId="2731609604" sldId="265"/>
            <ac:spMk id="16" creationId="{D5D921D3-A44A-4A59-A17E-5A8E5C672B74}"/>
          </ac:spMkLst>
        </pc:spChg>
        <pc:cxnChg chg="mod">
          <ac:chgData name="Kseniya R.A." userId="aa5f536bc2048f7b" providerId="LiveId" clId="{FA89576A-8788-4898-BED3-EE5C129426F7}" dt="2019-09-16T13:20:02.089" v="245" actId="14100"/>
          <ac:cxnSpMkLst>
            <pc:docMk/>
            <pc:sldMk cId="2731609604" sldId="265"/>
            <ac:cxnSpMk id="34" creationId="{248513DB-8C30-4455-A878-2951A0CB4962}"/>
          </ac:cxnSpMkLst>
        </pc:cxnChg>
      </pc:sldChg>
      <pc:sldChg chg="modSp">
        <pc:chgData name="Kseniya R.A." userId="aa5f536bc2048f7b" providerId="LiveId" clId="{FA89576A-8788-4898-BED3-EE5C129426F7}" dt="2019-09-16T21:55:25.361" v="304" actId="20577"/>
        <pc:sldMkLst>
          <pc:docMk/>
          <pc:sldMk cId="3964470206" sldId="289"/>
        </pc:sldMkLst>
        <pc:spChg chg="mod">
          <ac:chgData name="Kseniya R.A." userId="aa5f536bc2048f7b" providerId="LiveId" clId="{FA89576A-8788-4898-BED3-EE5C129426F7}" dt="2019-09-16T21:55:25.361" v="304" actId="20577"/>
          <ac:spMkLst>
            <pc:docMk/>
            <pc:sldMk cId="3964470206" sldId="289"/>
            <ac:spMk id="3" creationId="{3AD325AB-D00A-4A29-A3DF-4DBA9B33B529}"/>
          </ac:spMkLst>
        </pc:spChg>
      </pc:sldChg>
      <pc:sldChg chg="modAnim">
        <pc:chgData name="Kseniya R.A." userId="aa5f536bc2048f7b" providerId="LiveId" clId="{FA89576A-8788-4898-BED3-EE5C129426F7}" dt="2019-09-15T21:23:13.249" v="23"/>
        <pc:sldMkLst>
          <pc:docMk/>
          <pc:sldMk cId="2401297147" sldId="304"/>
        </pc:sldMkLst>
      </pc:sldChg>
      <pc:sldChg chg="addSp modSp modAnim">
        <pc:chgData name="Kseniya R.A." userId="aa5f536bc2048f7b" providerId="LiveId" clId="{FA89576A-8788-4898-BED3-EE5C129426F7}" dt="2019-09-15T21:41:48.709" v="130"/>
        <pc:sldMkLst>
          <pc:docMk/>
          <pc:sldMk cId="1120399790" sldId="306"/>
        </pc:sldMkLst>
        <pc:spChg chg="mod">
          <ac:chgData name="Kseniya R.A." userId="aa5f536bc2048f7b" providerId="LiveId" clId="{FA89576A-8788-4898-BED3-EE5C129426F7}" dt="2019-09-15T21:39:29.694" v="92" actId="12"/>
          <ac:spMkLst>
            <pc:docMk/>
            <pc:sldMk cId="1120399790" sldId="306"/>
            <ac:spMk id="3" creationId="{24F5FFA2-C0DC-48D6-A5A0-8E3A7A6684CE}"/>
          </ac:spMkLst>
        </pc:spChg>
        <pc:spChg chg="add mod">
          <ac:chgData name="Kseniya R.A." userId="aa5f536bc2048f7b" providerId="LiveId" clId="{FA89576A-8788-4898-BED3-EE5C129426F7}" dt="2019-09-15T21:40:27.634" v="118" actId="1076"/>
          <ac:spMkLst>
            <pc:docMk/>
            <pc:sldMk cId="1120399790" sldId="306"/>
            <ac:spMk id="4" creationId="{E3578025-B97A-4673-B328-142547AC54DE}"/>
          </ac:spMkLst>
        </pc:spChg>
        <pc:spChg chg="add mod">
          <ac:chgData name="Kseniya R.A." userId="aa5f536bc2048f7b" providerId="LiveId" clId="{FA89576A-8788-4898-BED3-EE5C129426F7}" dt="2019-09-15T21:41:04.157" v="126" actId="1582"/>
          <ac:spMkLst>
            <pc:docMk/>
            <pc:sldMk cId="1120399790" sldId="306"/>
            <ac:spMk id="5" creationId="{36B8DED0-E63D-4189-96C9-1DBC3B02D7FA}"/>
          </ac:spMkLst>
        </pc:spChg>
      </pc:sldChg>
    </pc:docChg>
  </pc:docChgLst>
  <pc:docChgLst>
    <pc:chgData name="Kseniya R.A." userId="aa5f536bc2048f7b" providerId="LiveId" clId="{718D1F4F-B4B1-46D8-B471-2B9686311735}"/>
    <pc:docChg chg="modSld">
      <pc:chgData name="Kseniya R.A." userId="aa5f536bc2048f7b" providerId="LiveId" clId="{718D1F4F-B4B1-46D8-B471-2B9686311735}" dt="2019-09-13T00:56:52.987" v="52" actId="20577"/>
      <pc:docMkLst>
        <pc:docMk/>
      </pc:docMkLst>
      <pc:sldChg chg="modAnim">
        <pc:chgData name="Kseniya R.A." userId="aa5f536bc2048f7b" providerId="LiveId" clId="{718D1F4F-B4B1-46D8-B471-2B9686311735}" dt="2019-09-13T00:37:40.777" v="2"/>
        <pc:sldMkLst>
          <pc:docMk/>
          <pc:sldMk cId="1189048767" sldId="259"/>
        </pc:sldMkLst>
      </pc:sldChg>
      <pc:sldChg chg="modAnim">
        <pc:chgData name="Kseniya R.A." userId="aa5f536bc2048f7b" providerId="LiveId" clId="{718D1F4F-B4B1-46D8-B471-2B9686311735}" dt="2019-09-13T00:56:40.709" v="51"/>
        <pc:sldMkLst>
          <pc:docMk/>
          <pc:sldMk cId="939134216" sldId="260"/>
        </pc:sldMkLst>
      </pc:sldChg>
      <pc:sldChg chg="modAnim">
        <pc:chgData name="Kseniya R.A." userId="aa5f536bc2048f7b" providerId="LiveId" clId="{718D1F4F-B4B1-46D8-B471-2B9686311735}" dt="2019-09-13T00:56:30.211" v="50"/>
        <pc:sldMkLst>
          <pc:docMk/>
          <pc:sldMk cId="1522932165" sldId="261"/>
        </pc:sldMkLst>
      </pc:sldChg>
      <pc:sldChg chg="modSp">
        <pc:chgData name="Kseniya R.A." userId="aa5f536bc2048f7b" providerId="LiveId" clId="{718D1F4F-B4B1-46D8-B471-2B9686311735}" dt="2019-09-13T00:56:52.987" v="52" actId="20577"/>
        <pc:sldMkLst>
          <pc:docMk/>
          <pc:sldMk cId="2198104195" sldId="262"/>
        </pc:sldMkLst>
        <pc:spChg chg="mod">
          <ac:chgData name="Kseniya R.A." userId="aa5f536bc2048f7b" providerId="LiveId" clId="{718D1F4F-B4B1-46D8-B471-2B9686311735}" dt="2019-09-13T00:56:52.987" v="52" actId="20577"/>
          <ac:spMkLst>
            <pc:docMk/>
            <pc:sldMk cId="2198104195" sldId="262"/>
            <ac:spMk id="3" creationId="{2DDF7F3F-6EDB-4298-8110-EFD320540944}"/>
          </ac:spMkLst>
        </pc:spChg>
      </pc:sldChg>
      <pc:sldChg chg="modAnim">
        <pc:chgData name="Kseniya R.A." userId="aa5f536bc2048f7b" providerId="LiveId" clId="{718D1F4F-B4B1-46D8-B471-2B9686311735}" dt="2019-09-13T00:40:36.996" v="17"/>
        <pc:sldMkLst>
          <pc:docMk/>
          <pc:sldMk cId="2731609604" sldId="265"/>
        </pc:sldMkLst>
      </pc:sldChg>
      <pc:sldChg chg="modAnim">
        <pc:chgData name="Kseniya R.A." userId="aa5f536bc2048f7b" providerId="LiveId" clId="{718D1F4F-B4B1-46D8-B471-2B9686311735}" dt="2019-09-13T00:41:13.535" v="21"/>
        <pc:sldMkLst>
          <pc:docMk/>
          <pc:sldMk cId="1461323218" sldId="266"/>
        </pc:sldMkLst>
      </pc:sldChg>
      <pc:sldChg chg="modAnim">
        <pc:chgData name="Kseniya R.A." userId="aa5f536bc2048f7b" providerId="LiveId" clId="{718D1F4F-B4B1-46D8-B471-2B9686311735}" dt="2019-09-13T00:55:51.502" v="44"/>
        <pc:sldMkLst>
          <pc:docMk/>
          <pc:sldMk cId="3964470206" sldId="289"/>
        </pc:sldMkLst>
      </pc:sldChg>
      <pc:sldChg chg="modAnim">
        <pc:chgData name="Kseniya R.A." userId="aa5f536bc2048f7b" providerId="LiveId" clId="{718D1F4F-B4B1-46D8-B471-2B9686311735}" dt="2019-09-13T00:39:07.926" v="9"/>
        <pc:sldMkLst>
          <pc:docMk/>
          <pc:sldMk cId="1071212686" sldId="297"/>
        </pc:sldMkLst>
      </pc:sldChg>
      <pc:sldChg chg="modAnim">
        <pc:chgData name="Kseniya R.A." userId="aa5f536bc2048f7b" providerId="LiveId" clId="{718D1F4F-B4B1-46D8-B471-2B9686311735}" dt="2019-09-13T00:40:05.660" v="13"/>
        <pc:sldMkLst>
          <pc:docMk/>
          <pc:sldMk cId="3446147027" sldId="299"/>
        </pc:sldMkLst>
      </pc:sldChg>
      <pc:sldChg chg="modAnim">
        <pc:chgData name="Kseniya R.A." userId="aa5f536bc2048f7b" providerId="LiveId" clId="{718D1F4F-B4B1-46D8-B471-2B9686311735}" dt="2019-09-13T00:41:23.470" v="23"/>
        <pc:sldMkLst>
          <pc:docMk/>
          <pc:sldMk cId="1503497432" sldId="300"/>
        </pc:sldMkLst>
      </pc:sldChg>
      <pc:sldChg chg="modAnim">
        <pc:chgData name="Kseniya R.A." userId="aa5f536bc2048f7b" providerId="LiveId" clId="{718D1F4F-B4B1-46D8-B471-2B9686311735}" dt="2019-09-13T00:41:34.233" v="25"/>
        <pc:sldMkLst>
          <pc:docMk/>
          <pc:sldMk cId="966464079" sldId="301"/>
        </pc:sldMkLst>
      </pc:sldChg>
      <pc:sldChg chg="modAnim">
        <pc:chgData name="Kseniya R.A." userId="aa5f536bc2048f7b" providerId="LiveId" clId="{718D1F4F-B4B1-46D8-B471-2B9686311735}" dt="2019-09-13T00:54:30.911" v="32"/>
        <pc:sldMkLst>
          <pc:docMk/>
          <pc:sldMk cId="1760103683" sldId="303"/>
        </pc:sldMkLst>
      </pc:sldChg>
      <pc:sldChg chg="modAnim">
        <pc:chgData name="Kseniya R.A." userId="aa5f536bc2048f7b" providerId="LiveId" clId="{718D1F4F-B4B1-46D8-B471-2B9686311735}" dt="2019-09-13T00:43:05.259" v="27"/>
        <pc:sldMkLst>
          <pc:docMk/>
          <pc:sldMk cId="2401297147" sldId="304"/>
        </pc:sldMkLst>
      </pc:sldChg>
      <pc:sldChg chg="modAnim">
        <pc:chgData name="Kseniya R.A." userId="aa5f536bc2048f7b" providerId="LiveId" clId="{718D1F4F-B4B1-46D8-B471-2B9686311735}" dt="2019-09-13T00:54:47.501" v="34"/>
        <pc:sldMkLst>
          <pc:docMk/>
          <pc:sldMk cId="753163237" sldId="305"/>
        </pc:sldMkLst>
      </pc:sldChg>
      <pc:sldChg chg="modAnim">
        <pc:chgData name="Kseniya R.A." userId="aa5f536bc2048f7b" providerId="LiveId" clId="{718D1F4F-B4B1-46D8-B471-2B9686311735}" dt="2019-09-13T00:54:56.968" v="35"/>
        <pc:sldMkLst>
          <pc:docMk/>
          <pc:sldMk cId="1272517894" sldId="308"/>
        </pc:sldMkLst>
      </pc:sldChg>
      <pc:sldChg chg="modAnim">
        <pc:chgData name="Kseniya R.A." userId="aa5f536bc2048f7b" providerId="LiveId" clId="{718D1F4F-B4B1-46D8-B471-2B9686311735}" dt="2019-09-13T00:55:03.919" v="36"/>
        <pc:sldMkLst>
          <pc:docMk/>
          <pc:sldMk cId="3178580153" sldId="309"/>
        </pc:sldMkLst>
      </pc:sldChg>
      <pc:sldChg chg="modAnim">
        <pc:chgData name="Kseniya R.A." userId="aa5f536bc2048f7b" providerId="LiveId" clId="{718D1F4F-B4B1-46D8-B471-2B9686311735}" dt="2019-09-13T00:55:09.886" v="37"/>
        <pc:sldMkLst>
          <pc:docMk/>
          <pc:sldMk cId="660095521" sldId="31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48C0C-B5DB-43C5-ACC6-CFDE6FE2E4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E5C8F3-4C4C-4BEE-A180-2CCBAC6195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8D123B-8A42-4A78-A979-722A8FFB5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D423-9B51-405A-8618-C45EE2866B2D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C8D514-7B73-43CC-B854-EA020CA54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3A8650-9389-40C1-A4CE-254FE5F80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07F7D-FF14-4CD9-9C6B-6CEFA5ADA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114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4AB54-F294-4E7A-9B80-F785BEC4C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6F63EE-C810-460E-8922-2E318E35A2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ACF821-BE9A-49B9-8036-C16C6159B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D423-9B51-405A-8618-C45EE2866B2D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6CFD16-7344-480C-A461-4B984B8A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D093D3-BA3E-4E82-AC97-A433833CD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07F7D-FF14-4CD9-9C6B-6CEFA5ADA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53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61FE27-97E5-48F3-B112-734C06F9F2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C36C99-EB7C-40FD-BCDB-A7F5A48C4E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9F5747-893A-44DD-9834-F70396CA4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D423-9B51-405A-8618-C45EE2866B2D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28878C-B45F-44A9-8B4A-5A0B67904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88BD9F-A9DD-41BD-AE0F-E1AD19471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07F7D-FF14-4CD9-9C6B-6CEFA5ADA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520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A0A1B-2FB3-4BEA-8F00-42BD39EAA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76FD0C-5ED6-435F-B33F-2D62F29B17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08E2BB-0A28-43C8-A5EE-6FE4B4E02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D423-9B51-405A-8618-C45EE2866B2D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0D12DC-1352-4C4F-B3D2-B9C465C56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308759-985D-4449-A488-E154C273D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07F7D-FF14-4CD9-9C6B-6CEFA5ADA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086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488E7-5569-451F-AF99-3F3BA4C3D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455C98-61B2-4A88-9ADF-9F48C8D4F1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7473AD-EA04-4F32-92FE-61B7F6573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D423-9B51-405A-8618-C45EE2866B2D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4A4A35-218E-4B64-B263-C77C752E3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3F9F4F-79C7-4DCB-93BE-26085D5B0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07F7D-FF14-4CD9-9C6B-6CEFA5ADA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855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1CB6F-FCE1-44CD-8200-BE543107F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3A4CDA-01AB-479B-B8F5-2CF952C0CD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3C755F-62ED-436A-9881-EC320CBD3C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E705EC-2F72-4F56-9BC8-2DBE72524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D423-9B51-405A-8618-C45EE2866B2D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798832-1E77-4D0F-8F59-2BE354B07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3D24DE-6CC6-4B7E-BE88-B30929494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07F7D-FF14-4CD9-9C6B-6CEFA5ADA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170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90649-B02C-4D3F-B190-2F82D3351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907651-3B9A-4E44-9432-7EFBF1FF58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645992-60F9-4E7D-B1AE-845614D508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FE68E3-E35B-4629-B3AC-122C44DBFC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B2D489B-161C-4110-8645-F16836EA70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D9CB59-EEB9-49B1-B4CD-CC20B7D90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D423-9B51-405A-8618-C45EE2866B2D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CEBBAD8-E049-4B74-B645-ED5FDEA5E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0DAA88-446B-4207-96EA-1447F8101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07F7D-FF14-4CD9-9C6B-6CEFA5ADA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850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6CC87-EF0E-4130-AB1E-DA92482DE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8F8065-03F0-4864-B51A-CE7516DAA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D423-9B51-405A-8618-C45EE2866B2D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D9A957-242A-4783-968C-C92D30A87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30E8B8-28E9-4176-A6AC-E9BEF49FE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07F7D-FF14-4CD9-9C6B-6CEFA5ADA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124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54A201-27B9-4C6C-9F2C-B098E4783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D423-9B51-405A-8618-C45EE2866B2D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CC5E6F-8325-4051-816A-81DC9D945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C44E04-8EE2-4D04-B2FD-30CBDD338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07F7D-FF14-4CD9-9C6B-6CEFA5ADA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416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A3021-4A7C-48B5-B8F9-27BCE66A4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A9287E-6B76-4B66-A0E8-AA2390515C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ADA028-C03D-4222-AD95-6BAA6C462D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07C0B5-ECDA-4F88-A586-79C89EA81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D423-9B51-405A-8618-C45EE2866B2D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1E237D-C9D9-4040-8131-D73F85F62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574728-86CF-47D9-817D-47EFADCFF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07F7D-FF14-4CD9-9C6B-6CEFA5ADA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413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B9A70-DB2E-4EA5-910F-CEF5EB38A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EDD896-1F39-460D-B361-4A9F6AF532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021C38-9E47-4C3D-B354-C6DA88268A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0AFAC4-E344-43BD-9BA1-8A9CFD2DB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D423-9B51-405A-8618-C45EE2866B2D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2A3CDD-9A1E-4D22-A06D-B0CAE3716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E2454E-59AC-4ED2-9164-3CB466FF4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07F7D-FF14-4CD9-9C6B-6CEFA5ADA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858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C8AE57-0B07-4688-AB38-CBD5CF593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7B663B-D08E-4640-A9B9-B211BE31BE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BE7A8E-317C-4075-A925-EE5178C486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ED423-9B51-405A-8618-C45EE2866B2D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2661FB-5CD6-429F-A2FA-F1DE21B9CA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50869F-735C-4C2A-B7F8-74C8B9B828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07F7D-FF14-4CD9-9C6B-6CEFA5ADA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348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9.xml"/><Relationship Id="rId4" Type="http://schemas.openxmlformats.org/officeDocument/2006/relationships/slide" Target="slide2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3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emf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4328ED-E468-4A6E-9D6D-CB0E0F014F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Welfare Dynamics and Inequality in the Russian Federation during 1994-2015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8751FA-3AFF-4FB1-883E-4F7F8B0EF5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23457" y="3602038"/>
            <a:ext cx="10293291" cy="251353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Hai-Anh H. Dang, Michael M. </a:t>
            </a:r>
            <a:r>
              <a:rPr lang="en-US" dirty="0" err="1"/>
              <a:t>Lokshin</a:t>
            </a:r>
            <a:r>
              <a:rPr lang="en-US" dirty="0"/>
              <a:t>, Kseniya </a:t>
            </a:r>
            <a:r>
              <a:rPr lang="en-US" dirty="0" err="1"/>
              <a:t>Abanokova</a:t>
            </a:r>
            <a:r>
              <a:rPr lang="en-US" dirty="0"/>
              <a:t> and Maurizio </a:t>
            </a:r>
            <a:r>
              <a:rPr lang="en-US" dirty="0" err="1"/>
              <a:t>Bussolo</a:t>
            </a:r>
            <a:endParaRPr lang="en-US" dirty="0"/>
          </a:p>
          <a:p>
            <a:r>
              <a:rPr lang="en-US" dirty="0"/>
              <a:t>******************</a:t>
            </a:r>
          </a:p>
          <a:p>
            <a:r>
              <a:rPr lang="en-US" i="1" dirty="0"/>
              <a:t>forthcoming, European Journal of Development Research</a:t>
            </a:r>
          </a:p>
          <a:p>
            <a:r>
              <a:rPr lang="en-US" dirty="0"/>
              <a:t>******************</a:t>
            </a:r>
          </a:p>
          <a:p>
            <a:r>
              <a:rPr lang="en-US" altLang="ru-RU" dirty="0"/>
              <a:t>Special IARIW-HSE conference</a:t>
            </a:r>
          </a:p>
          <a:p>
            <a:r>
              <a:rPr lang="en-US" altLang="ru-RU" dirty="0"/>
              <a:t>Moscow</a:t>
            </a:r>
          </a:p>
          <a:p>
            <a:r>
              <a:rPr lang="en-US" altLang="ru-RU" dirty="0"/>
              <a:t>September 17-18, 2019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4296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A2D2A-D2E0-4713-B76F-0091142E9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ru-RU" dirty="0"/>
              <a:t>Analytical Framework</a:t>
            </a:r>
            <a:br>
              <a:rPr lang="en-US" altLang="ru-RU" i="1" dirty="0"/>
            </a:br>
            <a:r>
              <a:rPr lang="en-US" altLang="ru-RU" i="1" dirty="0"/>
              <a:t>3. Correlates </a:t>
            </a:r>
            <a:r>
              <a:rPr lang="en-US" i="1" dirty="0"/>
              <a:t>of Income Mobility and Growth</a:t>
            </a:r>
            <a:endParaRPr lang="ru-RU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79D3C683-4959-4FCC-A27E-7678AC6BAE38}"/>
                  </a:ext>
                </a:extLst>
              </p:cNvPr>
              <p:cNvSpPr/>
              <p:nvPr/>
            </p:nvSpPr>
            <p:spPr>
              <a:xfrm>
                <a:off x="4004659" y="2196858"/>
                <a:ext cx="4089761" cy="3695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𝑖𝑡</m:t>
                          </m:r>
                        </m:sub>
                        <m:sup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ru-RU" i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𝑙</m:t>
                          </m:r>
                        </m:sub>
                        <m:sup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sSub>
                        <m:sSub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ru-RU" i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𝑖𝑡</m:t>
                          </m:r>
                        </m:sub>
                      </m:sSub>
                      <m:r>
                        <a:rPr lang="ru-RU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Sup>
                            <m:sSubSup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sub>
                            <m:sup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𝑖𝑡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a:rPr lang="ru-RU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ru-RU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𝑖𝑡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79D3C683-4959-4FCC-A27E-7678AC6BAE3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4659" y="2196858"/>
                <a:ext cx="4089761" cy="369588"/>
              </a:xfrm>
              <a:prstGeom prst="rect">
                <a:avLst/>
              </a:prstGeom>
              <a:blipFill>
                <a:blip r:embed="rId2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118C1844-8E71-4E6C-8907-E085FA5AF87A}"/>
              </a:ext>
            </a:extLst>
          </p:cNvPr>
          <p:cNvSpPr txBox="1"/>
          <p:nvPr/>
        </p:nvSpPr>
        <p:spPr>
          <a:xfrm>
            <a:off x="838199" y="1759107"/>
            <a:ext cx="5352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1. Ordered logit model with individual random effects: 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AD4563D-2B07-4F58-B700-71E34F2F7452}"/>
              </a:ext>
            </a:extLst>
          </p:cNvPr>
          <p:cNvCxnSpPr>
            <a:cxnSpLocks/>
          </p:cNvCxnSpPr>
          <p:nvPr/>
        </p:nvCxnSpPr>
        <p:spPr>
          <a:xfrm>
            <a:off x="2827090" y="2442514"/>
            <a:ext cx="1487521" cy="0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11796258-1FC0-4B87-ACA8-FAD925B723E3}"/>
              </a:ext>
            </a:extLst>
          </p:cNvPr>
          <p:cNvSpPr txBox="1"/>
          <p:nvPr/>
        </p:nvSpPr>
        <p:spPr>
          <a:xfrm>
            <a:off x="181280" y="2221956"/>
            <a:ext cx="2609676" cy="1169551"/>
          </a:xfrm>
          <a:prstGeom prst="rect">
            <a:avLst/>
          </a:prstGeom>
          <a:noFill/>
          <a:ln w="127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ea typeface="Times New Roman" panose="02020603050405020304" pitchFamily="18" charset="0"/>
              </a:rPr>
              <a:t>Mobility categories: 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sz="1400" dirty="0">
                <a:ea typeface="Times New Roman" panose="02020603050405020304" pitchFamily="18" charset="0"/>
              </a:rPr>
              <a:t>Downward mobility</a:t>
            </a:r>
            <a:endParaRPr lang="en-US" sz="1400" dirty="0">
              <a:ea typeface="Calibri" panose="020F050202020403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sz="1400" dirty="0">
                <a:ea typeface="Calibri" panose="020F0502020204030204" pitchFamily="34" charset="0"/>
              </a:rPr>
              <a:t>Immobility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sz="1400" dirty="0">
                <a:ea typeface="Calibri" panose="020F0502020204030204" pitchFamily="34" charset="0"/>
              </a:rPr>
              <a:t>Upward mobility</a:t>
            </a:r>
          </a:p>
          <a:p>
            <a:r>
              <a:rPr lang="en-US" sz="1400" dirty="0"/>
              <a:t> 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03EFEC0D-7114-4930-A6B5-55A01B3DA1ED}"/>
              </a:ext>
            </a:extLst>
          </p:cNvPr>
          <p:cNvCxnSpPr>
            <a:cxnSpLocks/>
          </p:cNvCxnSpPr>
          <p:nvPr/>
        </p:nvCxnSpPr>
        <p:spPr>
          <a:xfrm flipV="1">
            <a:off x="4639112" y="2548892"/>
            <a:ext cx="806987" cy="410115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D5D921D3-A44A-4A59-A17E-5A8E5C672B74}"/>
              </a:ext>
            </a:extLst>
          </p:cNvPr>
          <p:cNvSpPr/>
          <p:nvPr/>
        </p:nvSpPr>
        <p:spPr>
          <a:xfrm>
            <a:off x="3171194" y="3050927"/>
            <a:ext cx="3940834" cy="1169551"/>
          </a:xfrm>
          <a:prstGeom prst="rect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400" dirty="0">
                <a:ea typeface="Calibri" panose="020F0502020204030204" pitchFamily="34" charset="0"/>
              </a:rPr>
              <a:t>Employment variable: 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sz="1400" dirty="0">
                <a:ea typeface="Calibri" panose="020F0502020204030204" pitchFamily="34" charset="0"/>
              </a:rPr>
              <a:t>Upward transition to desired category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sz="1400" dirty="0">
                <a:ea typeface="Calibri" panose="020F0502020204030204" pitchFamily="34" charset="0"/>
              </a:rPr>
              <a:t>Immobility within desired category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sz="1400" dirty="0">
                <a:ea typeface="Calibri" panose="020F0502020204030204" pitchFamily="34" charset="0"/>
              </a:rPr>
              <a:t>Downward transition less desired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sz="1400" dirty="0">
                <a:ea typeface="Calibri" panose="020F0502020204030204" pitchFamily="34" charset="0"/>
              </a:rPr>
              <a:t>Immobility within less desired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61D6A19-B368-46F4-BE80-3099A67BF2D5}"/>
              </a:ext>
            </a:extLst>
          </p:cNvPr>
          <p:cNvCxnSpPr>
            <a:cxnSpLocks/>
          </p:cNvCxnSpPr>
          <p:nvPr/>
        </p:nvCxnSpPr>
        <p:spPr>
          <a:xfrm flipH="1" flipV="1">
            <a:off x="6358379" y="2566447"/>
            <a:ext cx="1351104" cy="832228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267A8F54-7ABD-4D61-8D8B-12131E23D617}"/>
              </a:ext>
            </a:extLst>
          </p:cNvPr>
          <p:cNvSpPr/>
          <p:nvPr/>
        </p:nvSpPr>
        <p:spPr>
          <a:xfrm>
            <a:off x="7876508" y="2594465"/>
            <a:ext cx="3940834" cy="2246769"/>
          </a:xfrm>
          <a:prstGeom prst="rect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400" dirty="0">
                <a:ea typeface="Calibri" panose="020F0502020204030204" pitchFamily="34" charset="0"/>
              </a:rPr>
              <a:t>Independent characteristics: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sz="1400" dirty="0">
                <a:ea typeface="Calibri" panose="020F0502020204030204" pitchFamily="34" charset="0"/>
              </a:rPr>
              <a:t>Individual: age (and squared), gender, education, marital status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sz="1400" dirty="0">
                <a:ea typeface="Calibri" panose="020F0502020204030204" pitchFamily="34" charset="0"/>
              </a:rPr>
              <a:t>Labor market: work experience (and squared), qualification, management position  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sz="1400" dirty="0">
                <a:ea typeface="Calibri" panose="020F0502020204030204" pitchFamily="34" charset="0"/>
              </a:rPr>
              <a:t>Household: household size and the proportion of members in different age ranges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sz="1400" dirty="0">
                <a:ea typeface="Calibri" panose="020F0502020204030204" pitchFamily="34" charset="0"/>
              </a:rPr>
              <a:t>Regional:  urban/rural and 9 FOs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0BE3B738-640B-46BE-8BC6-0042DF5072D6}"/>
                  </a:ext>
                </a:extLst>
              </p:cNvPr>
              <p:cNvSpPr/>
              <p:nvPr/>
            </p:nvSpPr>
            <p:spPr>
              <a:xfrm>
                <a:off x="4292071" y="4962526"/>
                <a:ext cx="3554114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𝑖𝑡</m:t>
                          </m:r>
                        </m:sub>
                      </m:sSub>
                      <m:r>
                        <a:rPr lang="en-US" i="1" smtClean="0">
                          <a:latin typeface="Cambria Math" panose="02040503050406030204" pitchFamily="18" charset="0"/>
                        </a:rPr>
                        <m:t> =</m:t>
                      </m:r>
                      <m:sSubSup>
                        <m:sSub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sub>
                        <m:sup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i="1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𝑖𝑡</m:t>
                          </m:r>
                        </m:sub>
                      </m:sSub>
                      <m:r>
                        <a:rPr lang="en-US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Sup>
                            <m:sSub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i="1" smtClean="0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sub>
                            <m:sup>
                              <m:r>
                                <a:rPr lang="en-US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𝑖𝑡</m:t>
                          </m:r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a:rPr lang="en-US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𝑖𝑡</m:t>
                          </m:r>
                        </m:sub>
                      </m:sSub>
                      <m:r>
                        <a:rPr lang="en-US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0BE3B738-640B-46BE-8BC6-0042DF5072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2071" y="4962526"/>
                <a:ext cx="3554114" cy="369332"/>
              </a:xfrm>
              <a:prstGeom prst="rect">
                <a:avLst/>
              </a:prstGeom>
              <a:blipFill>
                <a:blip r:embed="rId3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Rectangle 25">
            <a:extLst>
              <a:ext uri="{FF2B5EF4-FFF2-40B4-BE49-F238E27FC236}">
                <a16:creationId xmlns:a16="http://schemas.microsoft.com/office/drawing/2014/main" id="{E9F34FB8-6011-4459-90F3-5A95E29F767D}"/>
              </a:ext>
            </a:extLst>
          </p:cNvPr>
          <p:cNvSpPr/>
          <p:nvPr/>
        </p:nvSpPr>
        <p:spPr>
          <a:xfrm>
            <a:off x="838199" y="4316624"/>
            <a:ext cx="58802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</a:rPr>
              <a:t>2. Linear regression models with individual random effects: </a:t>
            </a:r>
            <a:endParaRPr lang="en-US" b="1" dirty="0"/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8225E8A5-1A9B-48F3-8931-9115CD77539E}"/>
              </a:ext>
            </a:extLst>
          </p:cNvPr>
          <p:cNvCxnSpPr>
            <a:cxnSpLocks/>
          </p:cNvCxnSpPr>
          <p:nvPr/>
        </p:nvCxnSpPr>
        <p:spPr>
          <a:xfrm flipV="1">
            <a:off x="2860704" y="5210990"/>
            <a:ext cx="1420291" cy="730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7DCB954C-B77E-496A-9841-999126DA8A8B}"/>
              </a:ext>
            </a:extLst>
          </p:cNvPr>
          <p:cNvSpPr/>
          <p:nvPr/>
        </p:nvSpPr>
        <p:spPr>
          <a:xfrm>
            <a:off x="832826" y="5041713"/>
            <a:ext cx="1958130" cy="338554"/>
          </a:xfrm>
          <a:prstGeom prst="rect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</a:rPr>
              <a:t>Income in logarithm</a:t>
            </a:r>
            <a:endParaRPr lang="en-US" sz="1600" dirty="0"/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248513DB-8C30-4455-A878-2951A0CB4962}"/>
              </a:ext>
            </a:extLst>
          </p:cNvPr>
          <p:cNvCxnSpPr>
            <a:cxnSpLocks/>
          </p:cNvCxnSpPr>
          <p:nvPr/>
        </p:nvCxnSpPr>
        <p:spPr>
          <a:xfrm>
            <a:off x="4639112" y="4316624"/>
            <a:ext cx="653972" cy="623529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28FCBE7C-E09E-4160-A063-18AE20101C10}"/>
              </a:ext>
            </a:extLst>
          </p:cNvPr>
          <p:cNvCxnSpPr>
            <a:cxnSpLocks/>
          </p:cNvCxnSpPr>
          <p:nvPr/>
        </p:nvCxnSpPr>
        <p:spPr>
          <a:xfrm flipH="1">
            <a:off x="6358379" y="4102695"/>
            <a:ext cx="1417227" cy="837458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1609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6" grpId="0" animBg="1"/>
      <p:bldP spid="23" grpId="0" animBg="1"/>
      <p:bldP spid="2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4283F-C338-4CFB-A67F-75E73057F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Description</a:t>
            </a:r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A04F71-0679-44E7-8706-4084B56FF4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Data</a:t>
            </a:r>
          </a:p>
          <a:p>
            <a:pPr lvl="1"/>
            <a:r>
              <a:rPr lang="en-US" dirty="0"/>
              <a:t>Russian Longitudinal Monitoring Survey (RLMS), 1994-2015</a:t>
            </a:r>
          </a:p>
          <a:p>
            <a:pPr lvl="1"/>
            <a:r>
              <a:rPr lang="en-US" i="1" dirty="0"/>
              <a:t>Advantages</a:t>
            </a:r>
            <a:r>
              <a:rPr lang="en-US" dirty="0"/>
              <a:t>: Long-run panel of individuals</a:t>
            </a:r>
          </a:p>
          <a:p>
            <a:pPr lvl="1"/>
            <a:r>
              <a:rPr lang="en-US" i="1" dirty="0"/>
              <a:t>Disadvantages</a:t>
            </a:r>
            <a:r>
              <a:rPr lang="en-US" dirty="0"/>
              <a:t>: High attrition rate </a:t>
            </a:r>
          </a:p>
          <a:p>
            <a:pPr lvl="2"/>
            <a:r>
              <a:rPr lang="en-US" dirty="0"/>
              <a:t>the proportion of 1994 individuals that remained in the survey - 44% in the 2005 and 24% in the 2015</a:t>
            </a:r>
          </a:p>
          <a:p>
            <a:r>
              <a:rPr lang="en-US" dirty="0"/>
              <a:t>Our solution to high attrition rate </a:t>
            </a:r>
            <a:endParaRPr lang="ru-RU" dirty="0"/>
          </a:p>
          <a:p>
            <a:pPr lvl="1"/>
            <a:r>
              <a:rPr lang="en-US" dirty="0"/>
              <a:t>Compare results of shorter panels and longer panels</a:t>
            </a:r>
          </a:p>
          <a:p>
            <a:pPr lvl="1"/>
            <a:r>
              <a:rPr lang="en-US" dirty="0"/>
              <a:t>Restrict our analysis of mobility to three income categories only </a:t>
            </a:r>
          </a:p>
          <a:p>
            <a:pPr lvl="1"/>
            <a:r>
              <a:rPr lang="en-US" dirty="0"/>
              <a:t>Define these income categories using the cross sectional data, which are nationally representative in each year</a:t>
            </a:r>
          </a:p>
          <a:p>
            <a:pPr lvl="1"/>
            <a:r>
              <a:rPr lang="en-US" dirty="0"/>
              <a:t>Employ methods that adjust for attrition bias (Fitzgerald et al., 1998; Wooldridge, 2002).</a:t>
            </a:r>
          </a:p>
          <a:p>
            <a:r>
              <a:rPr lang="en-US" dirty="0"/>
              <a:t>Welfare measure - </a:t>
            </a:r>
            <a:r>
              <a:rPr lang="en-US" dirty="0">
                <a:hlinkClick r:id="rId2" action="ppaction://hlinksldjump"/>
              </a:rPr>
              <a:t>Total household income per capita</a:t>
            </a:r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1323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7D528-E643-4CAB-8296-728752537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Overall Trends of Income and Inequality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7079126-0FDF-4A98-A852-1670EAA5291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034" y="1690688"/>
            <a:ext cx="4547532" cy="339806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7085E5EE-04C2-49B1-8295-47016F791F33}"/>
              </a:ext>
            </a:extLst>
          </p:cNvPr>
          <p:cNvSpPr/>
          <p:nvPr/>
        </p:nvSpPr>
        <p:spPr>
          <a:xfrm>
            <a:off x="5923150" y="1911744"/>
            <a:ext cx="4786270" cy="738664"/>
          </a:xfrm>
          <a:prstGeom prst="rect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400" b="1" dirty="0"/>
              <a:t>Trends of Income per capita and Percentile Ratios </a:t>
            </a:r>
            <a:endParaRPr lang="en-US" sz="1400" dirty="0"/>
          </a:p>
          <a:p>
            <a:pPr algn="ctr"/>
            <a:r>
              <a:rPr lang="en-US" sz="1400" dirty="0"/>
              <a:t>Poorer </a:t>
            </a:r>
            <a:r>
              <a:rPr lang="en-US" sz="1400" dirty="0" err="1"/>
              <a:t>hhs</a:t>
            </a:r>
            <a:r>
              <a:rPr lang="en-US" sz="1400" dirty="0"/>
              <a:t> suffered more income loss during the crisis 1998, but have caught up with higher-income </a:t>
            </a:r>
            <a:r>
              <a:rPr lang="en-US" sz="1400" dirty="0" err="1"/>
              <a:t>hhs</a:t>
            </a:r>
            <a:r>
              <a:rPr lang="en-US" sz="1400" dirty="0"/>
              <a:t> after around 2005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A551D38-6B81-4B41-930E-3E43B3448377}"/>
              </a:ext>
            </a:extLst>
          </p:cNvPr>
          <p:cNvCxnSpPr>
            <a:cxnSpLocks/>
          </p:cNvCxnSpPr>
          <p:nvPr/>
        </p:nvCxnSpPr>
        <p:spPr>
          <a:xfrm flipH="1">
            <a:off x="3665989" y="2426668"/>
            <a:ext cx="2199316" cy="769538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2085149E-97EB-47D5-88AF-D82FF23DDD15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19"/>
          <a:stretch/>
        </p:blipFill>
        <p:spPr bwMode="auto">
          <a:xfrm>
            <a:off x="5923150" y="2801185"/>
            <a:ext cx="4272793" cy="3254928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741A2233-C7C8-4D62-AF01-46D6FCC13D0B}"/>
              </a:ext>
            </a:extLst>
          </p:cNvPr>
          <p:cNvSpPr/>
          <p:nvPr/>
        </p:nvSpPr>
        <p:spPr>
          <a:xfrm>
            <a:off x="1014369" y="5283448"/>
            <a:ext cx="4299009" cy="523220"/>
          </a:xfrm>
          <a:prstGeom prst="rect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400" b="1" dirty="0"/>
              <a:t>Trends of Gini Index Using HBS, RLMS and WIID Data </a:t>
            </a:r>
            <a:endParaRPr lang="en-US" sz="1400" dirty="0">
              <a:solidFill>
                <a:srgbClr val="000000"/>
              </a:solidFill>
            </a:endParaRPr>
          </a:p>
          <a:p>
            <a:r>
              <a:rPr lang="en-US" sz="1400" dirty="0">
                <a:solidFill>
                  <a:srgbClr val="000000"/>
                </a:solidFill>
              </a:rPr>
              <a:t>Different estimates have similar downward-sloping trend </a:t>
            </a:r>
            <a:endParaRPr lang="en-US" sz="1400" dirty="0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EFF6DB8-6A8C-4030-A4C4-D3CFBF266D89}"/>
              </a:ext>
            </a:extLst>
          </p:cNvPr>
          <p:cNvCxnSpPr>
            <a:cxnSpLocks/>
          </p:cNvCxnSpPr>
          <p:nvPr/>
        </p:nvCxnSpPr>
        <p:spPr>
          <a:xfrm flipV="1">
            <a:off x="5385732" y="4353886"/>
            <a:ext cx="2155971" cy="1023458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497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3CD75-C746-4D60-96B0-AA91CE51B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Short-Term (left) and Medium-Term (right) Income Mobility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D9BA07D-9B7F-4FE3-A177-96E847FDB0AB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66"/>
          <a:stretch/>
        </p:blipFill>
        <p:spPr bwMode="auto">
          <a:xfrm>
            <a:off x="838200" y="1690688"/>
            <a:ext cx="4526020" cy="325042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3D3BC02F-96A1-477C-85B8-9D68F59A2788}"/>
              </a:ext>
            </a:extLst>
          </p:cNvPr>
          <p:cNvSpPr/>
          <p:nvPr/>
        </p:nvSpPr>
        <p:spPr>
          <a:xfrm>
            <a:off x="6243713" y="2104694"/>
            <a:ext cx="4526021" cy="1169551"/>
          </a:xfrm>
          <a:prstGeom prst="rect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000000"/>
                </a:solidFill>
              </a:rPr>
              <a:t>Short-Term Income Mobility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400" dirty="0">
                <a:solidFill>
                  <a:srgbClr val="000000"/>
                </a:solidFill>
              </a:rPr>
              <a:t>𝑀</a:t>
            </a:r>
            <a:r>
              <a:rPr lang="en-US" sz="1400" b="0" i="0" u="none" strike="noStrike" baseline="0" dirty="0">
                <a:solidFill>
                  <a:srgbClr val="000000"/>
                </a:solidFill>
              </a:rPr>
              <a:t>𝑐 </a:t>
            </a:r>
            <a:r>
              <a:rPr lang="en-US" sz="1400" dirty="0">
                <a:solidFill>
                  <a:srgbClr val="000000"/>
                </a:solidFill>
              </a:rPr>
              <a:t>&gt; 𝑀</a:t>
            </a:r>
            <a:r>
              <a:rPr lang="en-US" sz="1400" b="0" i="0" u="none" strike="noStrike" baseline="0" dirty="0">
                <a:solidFill>
                  <a:srgbClr val="000000"/>
                </a:solidFill>
              </a:rPr>
              <a:t>𝑛 </a:t>
            </a:r>
            <a:r>
              <a:rPr lang="en-US" sz="1400" dirty="0">
                <a:solidFill>
                  <a:srgbClr val="000000"/>
                </a:solidFill>
              </a:rPr>
              <a:t>for both upward and downward mobility but have similar trends over time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400" dirty="0">
                <a:solidFill>
                  <a:srgbClr val="000000"/>
                </a:solidFill>
              </a:rPr>
              <a:t>Upward mobility is stronger than downward mobility in all the periods, except for 2004-2009;</a:t>
            </a:r>
            <a:endParaRPr lang="en-US" sz="1400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4FCB01F4-80E4-46EC-A334-299C729053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7105409"/>
              </p:ext>
            </p:extLst>
          </p:nvPr>
        </p:nvGraphicFramePr>
        <p:xfrm>
          <a:off x="6243714" y="3652075"/>
          <a:ext cx="5110087" cy="2263140"/>
        </p:xfrm>
        <a:graphic>
          <a:graphicData uri="http://schemas.openxmlformats.org/drawingml/2006/table">
            <a:tbl>
              <a:tblPr firstRow="1" firstCol="1" bandRow="1"/>
              <a:tblGrid>
                <a:gridCol w="2040075">
                  <a:extLst>
                    <a:ext uri="{9D8B030D-6E8A-4147-A177-3AD203B41FA5}">
                      <a16:colId xmlns:a16="http://schemas.microsoft.com/office/drawing/2014/main" val="1970235755"/>
                    </a:ext>
                  </a:extLst>
                </a:gridCol>
                <a:gridCol w="1604330">
                  <a:extLst>
                    <a:ext uri="{9D8B030D-6E8A-4147-A177-3AD203B41FA5}">
                      <a16:colId xmlns:a16="http://schemas.microsoft.com/office/drawing/2014/main" val="677073504"/>
                    </a:ext>
                  </a:extLst>
                </a:gridCol>
                <a:gridCol w="1465682">
                  <a:extLst>
                    <a:ext uri="{9D8B030D-6E8A-4147-A177-3AD203B41FA5}">
                      <a16:colId xmlns:a16="http://schemas.microsoft.com/office/drawing/2014/main" val="747090988"/>
                    </a:ext>
                  </a:extLst>
                </a:gridCol>
              </a:tblGrid>
              <a:tr h="199395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Unconditional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Conditional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529841"/>
                  </a:ext>
                </a:extLst>
              </a:tr>
              <a:tr h="199395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1994-2004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4683298"/>
                  </a:ext>
                </a:extLst>
              </a:tr>
              <a:tr h="199395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Upward mobility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29.2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39.6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18337"/>
                  </a:ext>
                </a:extLst>
              </a:tr>
              <a:tr h="199395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Immobility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49.5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49.5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7002513"/>
                  </a:ext>
                </a:extLst>
              </a:tr>
              <a:tr h="199395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Downward mobility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21.3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36.3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9889195"/>
                  </a:ext>
                </a:extLst>
              </a:tr>
              <a:tr h="199395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2004-2015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5082684"/>
                  </a:ext>
                </a:extLst>
              </a:tr>
              <a:tr h="199395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Upward mobility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27.8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39.6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0619844"/>
                  </a:ext>
                </a:extLst>
              </a:tr>
              <a:tr h="199395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Immobility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430491"/>
                  </a:ext>
                </a:extLst>
              </a:tr>
              <a:tr h="199395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Downward mobility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25.2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38.8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5711073"/>
                  </a:ext>
                </a:extLst>
              </a:tr>
            </a:tbl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:a16="http://schemas.microsoft.com/office/drawing/2014/main" id="{2791B73C-C2A2-4659-BEDB-FA5EFFD3DB77}"/>
              </a:ext>
            </a:extLst>
          </p:cNvPr>
          <p:cNvSpPr/>
          <p:nvPr/>
        </p:nvSpPr>
        <p:spPr>
          <a:xfrm>
            <a:off x="1728132" y="5167312"/>
            <a:ext cx="3330921" cy="954107"/>
          </a:xfrm>
          <a:prstGeom prst="rect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000000"/>
                </a:solidFill>
              </a:rPr>
              <a:t>Medium-Term Income Mobility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400" dirty="0">
                <a:solidFill>
                  <a:srgbClr val="000000"/>
                </a:solidFill>
              </a:rPr>
              <a:t>𝑀</a:t>
            </a:r>
            <a:r>
              <a:rPr lang="en-US" sz="1400" b="0" i="0" u="none" strike="noStrike" baseline="0" dirty="0">
                <a:solidFill>
                  <a:srgbClr val="000000"/>
                </a:solidFill>
              </a:rPr>
              <a:t>𝑐 </a:t>
            </a:r>
            <a:r>
              <a:rPr lang="en-US" sz="1400" dirty="0">
                <a:solidFill>
                  <a:srgbClr val="000000"/>
                </a:solidFill>
              </a:rPr>
              <a:t>&gt; 𝑀</a:t>
            </a:r>
            <a:r>
              <a:rPr lang="en-US" sz="1400" b="0" i="0" u="none" strike="noStrike" baseline="0" dirty="0">
                <a:solidFill>
                  <a:srgbClr val="000000"/>
                </a:solidFill>
              </a:rPr>
              <a:t>𝑛 for both periods</a:t>
            </a:r>
            <a:r>
              <a:rPr lang="en-US" sz="1400" dirty="0">
                <a:solidFill>
                  <a:srgbClr val="000000"/>
                </a:solidFill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400" dirty="0"/>
              <a:t>𝑀𝑢𝑛&gt; 𝑀𝑑𝑛 for both periods;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400" dirty="0"/>
              <a:t>𝑀𝑢𝑐 &gt; 𝑀𝑑𝑐</a:t>
            </a:r>
            <a:r>
              <a:rPr lang="en-US" sz="1400" dirty="0">
                <a:solidFill>
                  <a:srgbClr val="000000"/>
                </a:solidFill>
              </a:rPr>
              <a:t>;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8FB5C07-3A84-40DE-B65D-C46541615C7F}"/>
              </a:ext>
            </a:extLst>
          </p:cNvPr>
          <p:cNvCxnSpPr>
            <a:cxnSpLocks/>
          </p:cNvCxnSpPr>
          <p:nvPr/>
        </p:nvCxnSpPr>
        <p:spPr>
          <a:xfrm flipV="1">
            <a:off x="5206767" y="4806892"/>
            <a:ext cx="889233" cy="522543"/>
          </a:xfrm>
          <a:prstGeom prst="straightConnector1">
            <a:avLst/>
          </a:prstGeom>
          <a:ln w="127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1D195CB-C1C4-4670-A62A-B8DD407FE82C}"/>
              </a:ext>
            </a:extLst>
          </p:cNvPr>
          <p:cNvCxnSpPr>
            <a:cxnSpLocks/>
          </p:cNvCxnSpPr>
          <p:nvPr/>
        </p:nvCxnSpPr>
        <p:spPr>
          <a:xfrm flipH="1">
            <a:off x="5293453" y="2533475"/>
            <a:ext cx="802547" cy="411061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6464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882EC-3615-4F42-BE6F-32F3B6148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Short-Term (left) and Medium-Term (right) Income Growth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0483D3F-25E4-4019-98FA-4D111EB49C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861011"/>
              </p:ext>
            </p:extLst>
          </p:nvPr>
        </p:nvGraphicFramePr>
        <p:xfrm>
          <a:off x="5885506" y="3473625"/>
          <a:ext cx="5468293" cy="2514600"/>
        </p:xfrm>
        <a:graphic>
          <a:graphicData uri="http://schemas.openxmlformats.org/drawingml/2006/table">
            <a:tbl>
              <a:tblPr/>
              <a:tblGrid>
                <a:gridCol w="799790">
                  <a:extLst>
                    <a:ext uri="{9D8B030D-6E8A-4147-A177-3AD203B41FA5}">
                      <a16:colId xmlns:a16="http://schemas.microsoft.com/office/drawing/2014/main" val="4056258472"/>
                    </a:ext>
                  </a:extLst>
                </a:gridCol>
                <a:gridCol w="1282337">
                  <a:extLst>
                    <a:ext uri="{9D8B030D-6E8A-4147-A177-3AD203B41FA5}">
                      <a16:colId xmlns:a16="http://schemas.microsoft.com/office/drawing/2014/main" val="3675688435"/>
                    </a:ext>
                  </a:extLst>
                </a:gridCol>
                <a:gridCol w="951734">
                  <a:extLst>
                    <a:ext uri="{9D8B030D-6E8A-4147-A177-3AD203B41FA5}">
                      <a16:colId xmlns:a16="http://schemas.microsoft.com/office/drawing/2014/main" val="3299642917"/>
                    </a:ext>
                  </a:extLst>
                </a:gridCol>
                <a:gridCol w="821495">
                  <a:extLst>
                    <a:ext uri="{9D8B030D-6E8A-4147-A177-3AD203B41FA5}">
                      <a16:colId xmlns:a16="http://schemas.microsoft.com/office/drawing/2014/main" val="2582628742"/>
                    </a:ext>
                  </a:extLst>
                </a:gridCol>
                <a:gridCol w="220401">
                  <a:extLst>
                    <a:ext uri="{9D8B030D-6E8A-4147-A177-3AD203B41FA5}">
                      <a16:colId xmlns:a16="http://schemas.microsoft.com/office/drawing/2014/main" val="1700507705"/>
                    </a:ext>
                  </a:extLst>
                </a:gridCol>
                <a:gridCol w="741350">
                  <a:extLst>
                    <a:ext uri="{9D8B030D-6E8A-4147-A177-3AD203B41FA5}">
                      <a16:colId xmlns:a16="http://schemas.microsoft.com/office/drawing/2014/main" val="712628384"/>
                    </a:ext>
                  </a:extLst>
                </a:gridCol>
                <a:gridCol w="651186">
                  <a:extLst>
                    <a:ext uri="{9D8B030D-6E8A-4147-A177-3AD203B41FA5}">
                      <a16:colId xmlns:a16="http://schemas.microsoft.com/office/drawing/2014/main" val="1038516661"/>
                    </a:ext>
                  </a:extLst>
                </a:gridCol>
              </a:tblGrid>
              <a:tr h="0">
                <a:tc rowSpan="2" gridSpan="2">
                  <a:txBody>
                    <a:bodyPr/>
                    <a:lstStyle/>
                    <a:p>
                      <a:pPr algn="just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1994-2004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2004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/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4638669"/>
                  </a:ext>
                </a:extLst>
              </a:tr>
              <a:tr h="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Poorest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Middle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Richest</a:t>
                      </a:r>
                      <a:endParaRPr lang="en-US" sz="1600"/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Overall</a:t>
                      </a:r>
                      <a:endParaRPr lang="en-US" sz="1600"/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2130155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1994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Poorest tercile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38.6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161.6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511.5</a:t>
                      </a:r>
                      <a:endParaRPr lang="en-US" sz="1600" dirty="0"/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129.3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973928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Middle tercile</a:t>
                      </a:r>
                      <a:endParaRPr lang="en-US" sz="1600"/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-30.5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29.8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143.7</a:t>
                      </a:r>
                      <a:endParaRPr lang="en-US" sz="1600" dirty="0"/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32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79507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Richest tercile</a:t>
                      </a:r>
                      <a:endParaRPr lang="en-US" sz="1600" dirty="0"/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-81.4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-30.7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26.3</a:t>
                      </a:r>
                      <a:endParaRPr lang="en-US" sz="1600" dirty="0"/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-13.1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9770967"/>
                  </a:ext>
                </a:extLst>
              </a:tr>
              <a:tr h="0">
                <a:tc rowSpan="2" gridSpan="2">
                  <a:txBody>
                    <a:bodyPr/>
                    <a:lstStyle/>
                    <a:p>
                      <a:pPr algn="just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2004-2015 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2015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  <a:prstDash val="soli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911126228"/>
                  </a:ext>
                </a:extLst>
              </a:tr>
              <a:tr h="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Poorest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Middle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Richest</a:t>
                      </a:r>
                      <a:endParaRPr lang="en-US" sz="1600"/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  <a:prstDash val="soli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Overall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9607853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2004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Poorest tercile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176.2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330.2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625.4</a:t>
                      </a:r>
                      <a:endParaRPr lang="en-US" sz="1600" dirty="0"/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300.2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61191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Middle tercile</a:t>
                      </a:r>
                      <a:endParaRPr lang="en-US" sz="1600"/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30.1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110.5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212.5</a:t>
                      </a:r>
                      <a:endParaRPr lang="en-US" sz="1600" dirty="0"/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108.8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771192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Richest tercile</a:t>
                      </a:r>
                      <a:endParaRPr lang="en-US" sz="1600" dirty="0"/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-37.7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10.7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</a:t>
                      </a:r>
                      <a:endParaRPr lang="en-US" sz="1600" dirty="0"/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29.6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7586003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0CCCF4A5-9617-4CB7-B27E-48CD704B4AB3}"/>
              </a:ext>
            </a:extLst>
          </p:cNvPr>
          <p:cNvSpPr/>
          <p:nvPr/>
        </p:nvSpPr>
        <p:spPr>
          <a:xfrm>
            <a:off x="989902" y="5098650"/>
            <a:ext cx="3816974" cy="954107"/>
          </a:xfrm>
          <a:prstGeom prst="rect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000000"/>
                </a:solidFill>
              </a:rPr>
              <a:t>Medium-Term Income Growth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 sz="1400" dirty="0">
                <a:solidFill>
                  <a:srgbClr val="000000"/>
                </a:solidFill>
              </a:rPr>
              <a:t>Growth in 1994-2004 is slower than in 2004-15;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 sz="1400" dirty="0">
                <a:solidFill>
                  <a:srgbClr val="000000"/>
                </a:solidFill>
              </a:rPr>
              <a:t>Income growth is pro-poor in both periods; 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 sz="1400" dirty="0">
                <a:solidFill>
                  <a:srgbClr val="000000"/>
                </a:solidFill>
              </a:rPr>
              <a:t>Immobile has also pro-poor growth</a:t>
            </a:r>
            <a:endParaRPr lang="en-US" sz="1400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F51A8B08-A590-4730-836C-04F4166DA7DE}"/>
              </a:ext>
            </a:extLst>
          </p:cNvPr>
          <p:cNvCxnSpPr>
            <a:cxnSpLocks/>
          </p:cNvCxnSpPr>
          <p:nvPr/>
        </p:nvCxnSpPr>
        <p:spPr>
          <a:xfrm flipV="1">
            <a:off x="4924338" y="5098650"/>
            <a:ext cx="864066" cy="488418"/>
          </a:xfrm>
          <a:prstGeom prst="straightConnector1">
            <a:avLst/>
          </a:prstGeom>
          <a:ln w="127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AB962BFE-F736-4896-B842-7BD99622921C}"/>
              </a:ext>
            </a:extLst>
          </p:cNvPr>
          <p:cNvSpPr/>
          <p:nvPr/>
        </p:nvSpPr>
        <p:spPr>
          <a:xfrm>
            <a:off x="5885506" y="1909710"/>
            <a:ext cx="5064154" cy="738664"/>
          </a:xfrm>
          <a:prstGeom prst="rect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400" b="1" dirty="0"/>
              <a:t>Short-Term Income Growth for Immobile Individuals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400" dirty="0"/>
              <a:t>Positive income growth in all periods except the 1994-98 crisis;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400" dirty="0"/>
              <a:t>Income growth was strongly pro-poor;</a:t>
            </a:r>
            <a:endParaRPr lang="ru-RU" sz="1400" dirty="0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CC428634-99CE-443A-B10E-CF2E85F0DC7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9" y="1690688"/>
            <a:ext cx="4455254" cy="337062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7F7A2857-0544-4B05-B838-56DB2A616B1D}"/>
              </a:ext>
            </a:extLst>
          </p:cNvPr>
          <p:cNvCxnSpPr/>
          <p:nvPr/>
        </p:nvCxnSpPr>
        <p:spPr>
          <a:xfrm flipH="1">
            <a:off x="4739780" y="2277951"/>
            <a:ext cx="1048624" cy="369332"/>
          </a:xfrm>
          <a:prstGeom prst="straightConnector1">
            <a:avLst/>
          </a:prstGeom>
          <a:ln w="127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1297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8DBDD-DD4B-4DB0-8745-4FCAAFCA4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Long-Term Mobility (left) and Income Growth (right)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3B975AAF-1F85-4CE3-9F03-67E97DE8A0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9464250"/>
              </p:ext>
            </p:extLst>
          </p:nvPr>
        </p:nvGraphicFramePr>
        <p:xfrm>
          <a:off x="838200" y="2036757"/>
          <a:ext cx="3985471" cy="1005840"/>
        </p:xfrm>
        <a:graphic>
          <a:graphicData uri="http://schemas.openxmlformats.org/drawingml/2006/table">
            <a:tbl>
              <a:tblPr firstRow="1" firstCol="1" bandRow="1"/>
              <a:tblGrid>
                <a:gridCol w="1710444">
                  <a:extLst>
                    <a:ext uri="{9D8B030D-6E8A-4147-A177-3AD203B41FA5}">
                      <a16:colId xmlns:a16="http://schemas.microsoft.com/office/drawing/2014/main" val="2000880165"/>
                    </a:ext>
                  </a:extLst>
                </a:gridCol>
                <a:gridCol w="1268348">
                  <a:extLst>
                    <a:ext uri="{9D8B030D-6E8A-4147-A177-3AD203B41FA5}">
                      <a16:colId xmlns:a16="http://schemas.microsoft.com/office/drawing/2014/main" val="4227225757"/>
                    </a:ext>
                  </a:extLst>
                </a:gridCol>
                <a:gridCol w="1006679">
                  <a:extLst>
                    <a:ext uri="{9D8B030D-6E8A-4147-A177-3AD203B41FA5}">
                      <a16:colId xmlns:a16="http://schemas.microsoft.com/office/drawing/2014/main" val="1841156123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Unconditional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Conditional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727411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Upward mobility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34.5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45.7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173749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Immobility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44.6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44.6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397727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Downward mobility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20.9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36.7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7752956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342EC19A-9925-4D19-882A-57DE9ADA84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0587469"/>
              </p:ext>
            </p:extLst>
          </p:nvPr>
        </p:nvGraphicFramePr>
        <p:xfrm>
          <a:off x="5665366" y="3148344"/>
          <a:ext cx="5688434" cy="1805940"/>
        </p:xfrm>
        <a:graphic>
          <a:graphicData uri="http://schemas.openxmlformats.org/drawingml/2006/table">
            <a:tbl>
              <a:tblPr firstRow="1" firstCol="1" bandRow="1"/>
              <a:tblGrid>
                <a:gridCol w="652867">
                  <a:extLst>
                    <a:ext uri="{9D8B030D-6E8A-4147-A177-3AD203B41FA5}">
                      <a16:colId xmlns:a16="http://schemas.microsoft.com/office/drawing/2014/main" val="4230804844"/>
                    </a:ext>
                  </a:extLst>
                </a:gridCol>
                <a:gridCol w="1243279">
                  <a:extLst>
                    <a:ext uri="{9D8B030D-6E8A-4147-A177-3AD203B41FA5}">
                      <a16:colId xmlns:a16="http://schemas.microsoft.com/office/drawing/2014/main" val="2356344193"/>
                    </a:ext>
                  </a:extLst>
                </a:gridCol>
                <a:gridCol w="948072">
                  <a:extLst>
                    <a:ext uri="{9D8B030D-6E8A-4147-A177-3AD203B41FA5}">
                      <a16:colId xmlns:a16="http://schemas.microsoft.com/office/drawing/2014/main" val="1352250384"/>
                    </a:ext>
                  </a:extLst>
                </a:gridCol>
                <a:gridCol w="948072">
                  <a:extLst>
                    <a:ext uri="{9D8B030D-6E8A-4147-A177-3AD203B41FA5}">
                      <a16:colId xmlns:a16="http://schemas.microsoft.com/office/drawing/2014/main" val="4286058782"/>
                    </a:ext>
                  </a:extLst>
                </a:gridCol>
                <a:gridCol w="948072">
                  <a:extLst>
                    <a:ext uri="{9D8B030D-6E8A-4147-A177-3AD203B41FA5}">
                      <a16:colId xmlns:a16="http://schemas.microsoft.com/office/drawing/2014/main" val="1930833172"/>
                    </a:ext>
                  </a:extLst>
                </a:gridCol>
                <a:gridCol w="948072">
                  <a:extLst>
                    <a:ext uri="{9D8B030D-6E8A-4147-A177-3AD203B41FA5}">
                      <a16:colId xmlns:a16="http://schemas.microsoft.com/office/drawing/2014/main" val="1519513157"/>
                    </a:ext>
                  </a:extLst>
                </a:gridCol>
              </a:tblGrid>
              <a:tr h="190500">
                <a:tc rowSpan="2" gridSpan="2"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2015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7341769"/>
                  </a:ext>
                </a:extLst>
              </a:tr>
              <a:tr h="46800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Poorest tercile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Middle tercile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Richest tercile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Overall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79234"/>
                  </a:ext>
                </a:extLst>
              </a:tr>
              <a:tr h="350520">
                <a:tc rowSpan="3">
                  <a:txBody>
                    <a:bodyPr/>
                    <a:lstStyle/>
                    <a:p>
                      <a:pPr algn="just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1994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Poorest tercile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317.2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543.8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965.8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503.1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739784"/>
                  </a:ext>
                </a:extLst>
              </a:tr>
              <a:tr h="3505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Middle tercile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78.6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180.9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353.4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194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7156168"/>
                  </a:ext>
                </a:extLst>
              </a:tr>
              <a:tr h="3581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Richest tercile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-13.1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125.4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44.9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2199437"/>
                  </a:ext>
                </a:extLst>
              </a:tr>
            </a:tbl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270E04BA-1CD4-4763-B42E-690C42F8F578}"/>
              </a:ext>
            </a:extLst>
          </p:cNvPr>
          <p:cNvSpPr/>
          <p:nvPr/>
        </p:nvSpPr>
        <p:spPr>
          <a:xfrm>
            <a:off x="5528694" y="1883635"/>
            <a:ext cx="5825106" cy="954107"/>
          </a:xfrm>
          <a:prstGeom prst="rect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000000"/>
                </a:solidFill>
              </a:rPr>
              <a:t>Long-Term Income Mobility (left) and Income Growth (right)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400" dirty="0">
                <a:solidFill>
                  <a:srgbClr val="000000"/>
                </a:solidFill>
              </a:rPr>
              <a:t>Upward mobility &gt; downward mobility for both the indexes 𝑀𝑛 and 𝑀𝑐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400" dirty="0">
                <a:solidFill>
                  <a:srgbClr val="000000"/>
                </a:solidFill>
              </a:rPr>
              <a:t>Income growth of poorest tercile&gt; income growth of richest tercile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400" dirty="0"/>
              <a:t>income growth rate of the chronic &gt; income growth of the ever-rich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7AD92786-66CE-4B2B-9A92-20291742622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491103"/>
            <a:ext cx="4404220" cy="3124593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80A7AA35-C7DB-4E3C-A0A5-D1DDD81A9EEC}"/>
              </a:ext>
            </a:extLst>
          </p:cNvPr>
          <p:cNvSpPr/>
          <p:nvPr/>
        </p:nvSpPr>
        <p:spPr>
          <a:xfrm>
            <a:off x="6988379" y="5187381"/>
            <a:ext cx="2220285" cy="954107"/>
          </a:xfrm>
          <a:prstGeom prst="rect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400" b="1" dirty="0"/>
              <a:t>Growth Incidence Curves</a:t>
            </a:r>
          </a:p>
          <a:p>
            <a:pPr algn="ctr"/>
            <a:r>
              <a:rPr lang="en-US" sz="1400" dirty="0"/>
              <a:t>non-anonymous curve &gt;</a:t>
            </a:r>
          </a:p>
          <a:p>
            <a:pPr algn="ctr"/>
            <a:r>
              <a:rPr lang="en-US" sz="1400" dirty="0"/>
              <a:t>anonymous curve </a:t>
            </a:r>
          </a:p>
          <a:p>
            <a:pPr algn="ctr"/>
            <a:r>
              <a:rPr lang="en-US" sz="1400" dirty="0"/>
              <a:t>up to ~ 60th percentile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8CF380D0-EA0F-4254-82BE-9E5449B14980}"/>
              </a:ext>
            </a:extLst>
          </p:cNvPr>
          <p:cNvCxnSpPr/>
          <p:nvPr/>
        </p:nvCxnSpPr>
        <p:spPr>
          <a:xfrm flipH="1" flipV="1">
            <a:off x="1568741" y="4110606"/>
            <a:ext cx="5494789" cy="1442906"/>
          </a:xfrm>
          <a:prstGeom prst="straightConnector1">
            <a:avLst/>
          </a:prstGeom>
          <a:ln w="127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A1F18776-620A-46DC-A54C-9065726FB1F2}"/>
              </a:ext>
            </a:extLst>
          </p:cNvPr>
          <p:cNvCxnSpPr/>
          <p:nvPr/>
        </p:nvCxnSpPr>
        <p:spPr>
          <a:xfrm flipH="1" flipV="1">
            <a:off x="5050172" y="5402510"/>
            <a:ext cx="2348918" cy="372846"/>
          </a:xfrm>
          <a:prstGeom prst="straightConnector1">
            <a:avLst/>
          </a:prstGeom>
          <a:ln w="127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D5E3EE3F-EA85-4F59-8D56-26BEA4BF35F2}"/>
              </a:ext>
            </a:extLst>
          </p:cNvPr>
          <p:cNvCxnSpPr>
            <a:cxnSpLocks/>
          </p:cNvCxnSpPr>
          <p:nvPr/>
        </p:nvCxnSpPr>
        <p:spPr>
          <a:xfrm flipH="1">
            <a:off x="4944436" y="2260022"/>
            <a:ext cx="595967" cy="0"/>
          </a:xfrm>
          <a:prstGeom prst="straightConnector1">
            <a:avLst/>
          </a:prstGeom>
          <a:ln w="127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CD369AD4-F64C-4655-9520-E153BCD37F22}"/>
              </a:ext>
            </a:extLst>
          </p:cNvPr>
          <p:cNvCxnSpPr>
            <a:cxnSpLocks/>
            <a:stCxn id="13" idx="2"/>
          </p:cNvCxnSpPr>
          <p:nvPr/>
        </p:nvCxnSpPr>
        <p:spPr>
          <a:xfrm>
            <a:off x="8441247" y="2837742"/>
            <a:ext cx="6467" cy="310602"/>
          </a:xfrm>
          <a:prstGeom prst="straightConnector1">
            <a:avLst/>
          </a:prstGeom>
          <a:ln w="127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0103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CD089-49CC-4D90-9D21-69579BBBD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Fields-Ok (left) and </a:t>
            </a:r>
            <a:r>
              <a:rPr lang="en-US" dirty="0" err="1"/>
              <a:t>Shorrocks</a:t>
            </a:r>
            <a:r>
              <a:rPr lang="en-US" dirty="0"/>
              <a:t> (right) Decompositions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5355AA9-7A1E-4ADF-8FE4-400ACCC5DE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1106456"/>
              </p:ext>
            </p:extLst>
          </p:nvPr>
        </p:nvGraphicFramePr>
        <p:xfrm>
          <a:off x="684606" y="1792902"/>
          <a:ext cx="4019026" cy="2514600"/>
        </p:xfrm>
        <a:graphic>
          <a:graphicData uri="http://schemas.openxmlformats.org/drawingml/2006/table">
            <a:tbl>
              <a:tblPr firstRow="1" firstCol="1" bandRow="1"/>
              <a:tblGrid>
                <a:gridCol w="965433">
                  <a:extLst>
                    <a:ext uri="{9D8B030D-6E8A-4147-A177-3AD203B41FA5}">
                      <a16:colId xmlns:a16="http://schemas.microsoft.com/office/drawing/2014/main" val="3265018414"/>
                    </a:ext>
                  </a:extLst>
                </a:gridCol>
                <a:gridCol w="637564">
                  <a:extLst>
                    <a:ext uri="{9D8B030D-6E8A-4147-A177-3AD203B41FA5}">
                      <a16:colId xmlns:a16="http://schemas.microsoft.com/office/drawing/2014/main" val="618427799"/>
                    </a:ext>
                  </a:extLst>
                </a:gridCol>
                <a:gridCol w="1023457">
                  <a:extLst>
                    <a:ext uri="{9D8B030D-6E8A-4147-A177-3AD203B41FA5}">
                      <a16:colId xmlns:a16="http://schemas.microsoft.com/office/drawing/2014/main" val="3354405717"/>
                    </a:ext>
                  </a:extLst>
                </a:gridCol>
                <a:gridCol w="1392572">
                  <a:extLst>
                    <a:ext uri="{9D8B030D-6E8A-4147-A177-3AD203B41FA5}">
                      <a16:colId xmlns:a16="http://schemas.microsoft.com/office/drawing/2014/main" val="3487348859"/>
                    </a:ext>
                  </a:extLst>
                </a:gridCol>
              </a:tblGrid>
              <a:tr h="18288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Period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Total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Decomposition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7396031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(percentage)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0507576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Growth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Redistribution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12462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1994-1998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0.84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594545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1998-2004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1.15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305174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2004-2009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0.79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74383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2009-2015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59892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1994-2004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49717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2004-2015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0.98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043626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1994-2015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1.32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2385118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F9E3247E-4300-4253-878E-8339D87A06E9}"/>
              </a:ext>
            </a:extLst>
          </p:cNvPr>
          <p:cNvSpPr/>
          <p:nvPr/>
        </p:nvSpPr>
        <p:spPr>
          <a:xfrm>
            <a:off x="5933609" y="1943904"/>
            <a:ext cx="4212176" cy="954107"/>
          </a:xfrm>
          <a:prstGeom prst="rect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ea typeface="Calibri" panose="020F0502020204030204" pitchFamily="34" charset="0"/>
              </a:rPr>
              <a:t>Fields-Ok Mobility Index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400" dirty="0">
                <a:ea typeface="Calibri" panose="020F0502020204030204" pitchFamily="34" charset="0"/>
              </a:rPr>
              <a:t>Mobility patterns were driven by income growth rather than income redistribution;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400" dirty="0"/>
              <a:t>Income growth is higher for longer periods;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313E7A39-5233-4196-B15C-FE27CD5963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9996815"/>
              </p:ext>
            </p:extLst>
          </p:nvPr>
        </p:nvGraphicFramePr>
        <p:xfrm>
          <a:off x="5153640" y="3480163"/>
          <a:ext cx="6727967" cy="2727960"/>
        </p:xfrm>
        <a:graphic>
          <a:graphicData uri="http://schemas.openxmlformats.org/drawingml/2006/table">
            <a:tbl>
              <a:tblPr firstRow="1" firstCol="1" bandRow="1"/>
              <a:tblGrid>
                <a:gridCol w="1019389">
                  <a:extLst>
                    <a:ext uri="{9D8B030D-6E8A-4147-A177-3AD203B41FA5}">
                      <a16:colId xmlns:a16="http://schemas.microsoft.com/office/drawing/2014/main" val="1697488513"/>
                    </a:ext>
                  </a:extLst>
                </a:gridCol>
                <a:gridCol w="562631">
                  <a:extLst>
                    <a:ext uri="{9D8B030D-6E8A-4147-A177-3AD203B41FA5}">
                      <a16:colId xmlns:a16="http://schemas.microsoft.com/office/drawing/2014/main" val="582712725"/>
                    </a:ext>
                  </a:extLst>
                </a:gridCol>
                <a:gridCol w="1073791">
                  <a:extLst>
                    <a:ext uri="{9D8B030D-6E8A-4147-A177-3AD203B41FA5}">
                      <a16:colId xmlns:a16="http://schemas.microsoft.com/office/drawing/2014/main" val="3994538858"/>
                    </a:ext>
                  </a:extLst>
                </a:gridCol>
                <a:gridCol w="1217867">
                  <a:extLst>
                    <a:ext uri="{9D8B030D-6E8A-4147-A177-3AD203B41FA5}">
                      <a16:colId xmlns:a16="http://schemas.microsoft.com/office/drawing/2014/main" val="1715955021"/>
                    </a:ext>
                  </a:extLst>
                </a:gridCol>
                <a:gridCol w="527043">
                  <a:extLst>
                    <a:ext uri="{9D8B030D-6E8A-4147-A177-3AD203B41FA5}">
                      <a16:colId xmlns:a16="http://schemas.microsoft.com/office/drawing/2014/main" val="1963244764"/>
                    </a:ext>
                  </a:extLst>
                </a:gridCol>
                <a:gridCol w="1073791">
                  <a:extLst>
                    <a:ext uri="{9D8B030D-6E8A-4147-A177-3AD203B41FA5}">
                      <a16:colId xmlns:a16="http://schemas.microsoft.com/office/drawing/2014/main" val="2266819407"/>
                    </a:ext>
                  </a:extLst>
                </a:gridCol>
                <a:gridCol w="1253455">
                  <a:extLst>
                    <a:ext uri="{9D8B030D-6E8A-4147-A177-3AD203B41FA5}">
                      <a16:colId xmlns:a16="http://schemas.microsoft.com/office/drawing/2014/main" val="2961119300"/>
                    </a:ext>
                  </a:extLst>
                </a:gridCol>
              </a:tblGrid>
              <a:tr h="190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Period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Gini Index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Variance of Log Income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920412"/>
                  </a:ext>
                </a:extLst>
              </a:tr>
              <a:tr h="7086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</a:t>
                      </a:r>
                      <a:r>
                        <a:rPr lang="en-US" sz="1600" b="0" i="1" u="none" strike="noStrike" baseline="300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</a:t>
                      </a:r>
                      <a:endParaRPr lang="en-US" sz="1600" b="0" i="1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Short-term inequality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Long-term inequality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</a:t>
                      </a:r>
                      <a:r>
                        <a:rPr lang="en-US" sz="1600" b="0" i="1" u="none" strike="noStrike" baseline="300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</a:t>
                      </a:r>
                      <a:endParaRPr lang="en-US" sz="1600" b="0" i="1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Short-term inequality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Long-term inequality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354259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1994-1998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0.18</a:t>
                      </a:r>
                    </a:p>
                  </a:txBody>
                  <a:tcPr marL="7620" marR="7620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0.44</a:t>
                      </a:r>
                    </a:p>
                  </a:txBody>
                  <a:tcPr marL="7620" marR="7620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0.36</a:t>
                      </a:r>
                    </a:p>
                  </a:txBody>
                  <a:tcPr marL="7620" marR="7620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0.41</a:t>
                      </a:r>
                    </a:p>
                  </a:txBody>
                  <a:tcPr marL="7620" marR="7620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0.76</a:t>
                      </a:r>
                    </a:p>
                  </a:txBody>
                  <a:tcPr marL="7620" marR="7620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0.45</a:t>
                      </a:r>
                    </a:p>
                  </a:txBody>
                  <a:tcPr marL="7620" marR="7620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462076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1998-2004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0.22</a:t>
                      </a:r>
                    </a:p>
                  </a:txBody>
                  <a:tcPr marL="7620" marR="762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</a:t>
                      </a:r>
                    </a:p>
                  </a:txBody>
                  <a:tcPr marL="7620" marR="762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0.31</a:t>
                      </a:r>
                    </a:p>
                  </a:txBody>
                  <a:tcPr marL="7620" marR="762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0.45</a:t>
                      </a:r>
                    </a:p>
                  </a:txBody>
                  <a:tcPr marL="7620" marR="762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0.63</a:t>
                      </a:r>
                    </a:p>
                  </a:txBody>
                  <a:tcPr marL="7620" marR="762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0.34</a:t>
                      </a:r>
                    </a:p>
                  </a:txBody>
                  <a:tcPr marL="7620" marR="7620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44679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2004-2009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0.18</a:t>
                      </a:r>
                    </a:p>
                  </a:txBody>
                  <a:tcPr marL="7620" marR="762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0.35</a:t>
                      </a:r>
                    </a:p>
                  </a:txBody>
                  <a:tcPr marL="7620" marR="762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0.29</a:t>
                      </a:r>
                    </a:p>
                  </a:txBody>
                  <a:tcPr marL="7620" marR="762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0.38</a:t>
                      </a:r>
                    </a:p>
                  </a:txBody>
                  <a:tcPr marL="7620" marR="762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0.47</a:t>
                      </a:r>
                    </a:p>
                  </a:txBody>
                  <a:tcPr marL="7620" marR="762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0.29</a:t>
                      </a:r>
                    </a:p>
                  </a:txBody>
                  <a:tcPr marL="7620" marR="7620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064903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2009-2015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0.31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0.26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0.35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0.24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465708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1994-2004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0.27</a:t>
                      </a:r>
                    </a:p>
                  </a:txBody>
                  <a:tcPr marL="7620" marR="7620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0.39</a:t>
                      </a:r>
                    </a:p>
                  </a:txBody>
                  <a:tcPr marL="7620" marR="7620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0.29</a:t>
                      </a:r>
                    </a:p>
                  </a:txBody>
                  <a:tcPr marL="7620" marR="7620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0.51</a:t>
                      </a:r>
                    </a:p>
                  </a:txBody>
                  <a:tcPr marL="7620" marR="7620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0.6</a:t>
                      </a:r>
                    </a:p>
                  </a:txBody>
                  <a:tcPr marL="7620" marR="7620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0.29</a:t>
                      </a:r>
                    </a:p>
                  </a:txBody>
                  <a:tcPr marL="7620" marR="7620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79258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2004-2015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0.23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0.31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0.24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0.37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0.21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824625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1994-2015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0.34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0.33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0.22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0.58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8931321"/>
                  </a:ext>
                </a:extLst>
              </a:tr>
            </a:tbl>
          </a:graphicData>
        </a:graphic>
      </p:graphicFrame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46A65DA-6F90-4E07-AA76-5A832538DC9B}"/>
              </a:ext>
            </a:extLst>
          </p:cNvPr>
          <p:cNvCxnSpPr>
            <a:cxnSpLocks/>
          </p:cNvCxnSpPr>
          <p:nvPr/>
        </p:nvCxnSpPr>
        <p:spPr>
          <a:xfrm flipH="1">
            <a:off x="4815281" y="2409106"/>
            <a:ext cx="989901" cy="0"/>
          </a:xfrm>
          <a:prstGeom prst="straightConnector1">
            <a:avLst/>
          </a:prstGeom>
          <a:ln w="127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7D43C855-1124-4511-854F-85F7328409D4}"/>
              </a:ext>
            </a:extLst>
          </p:cNvPr>
          <p:cNvSpPr/>
          <p:nvPr/>
        </p:nvSpPr>
        <p:spPr>
          <a:xfrm>
            <a:off x="684606" y="4616674"/>
            <a:ext cx="4019026" cy="1384995"/>
          </a:xfrm>
          <a:prstGeom prst="rect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400" b="1" dirty="0" err="1">
                <a:solidFill>
                  <a:srgbClr val="000000"/>
                </a:solidFill>
              </a:rPr>
              <a:t>Shorrocks</a:t>
            </a:r>
            <a:r>
              <a:rPr lang="en-US" sz="1400" b="1" dirty="0">
                <a:solidFill>
                  <a:srgbClr val="000000"/>
                </a:solidFill>
              </a:rPr>
              <a:t>’ mobility index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400" dirty="0">
                <a:solidFill>
                  <a:srgbClr val="000000"/>
                </a:solidFill>
              </a:rPr>
              <a:t>Short-term and long-term inequality has been decreasing over time for short-term and medium-term periods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400" dirty="0">
                <a:solidFill>
                  <a:srgbClr val="000000"/>
                </a:solidFill>
              </a:rPr>
              <a:t>Long-term inequality &lt; short-term inequality (due to mobility) for all periods</a:t>
            </a:r>
            <a:endParaRPr lang="en-US" sz="1400" dirty="0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4E815F6-189F-412A-9AD8-B858326C11FD}"/>
              </a:ext>
            </a:extLst>
          </p:cNvPr>
          <p:cNvCxnSpPr>
            <a:cxnSpLocks/>
          </p:cNvCxnSpPr>
          <p:nvPr/>
        </p:nvCxnSpPr>
        <p:spPr>
          <a:xfrm>
            <a:off x="4928636" y="5058561"/>
            <a:ext cx="225004" cy="0"/>
          </a:xfrm>
          <a:prstGeom prst="straightConnector1">
            <a:avLst/>
          </a:prstGeom>
          <a:ln w="127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3163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7C6B0-598C-40C4-BF84-4FB915A53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Occupation Transitions, Income Mobility &amp; Income Growth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F5FFA2-C0DC-48D6-A5A0-8E3A7A6684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hlinkClick r:id="rId2" action="ppaction://hlinksldjump"/>
              </a:rPr>
              <a:t>Types of occupation transitions</a:t>
            </a:r>
            <a:r>
              <a:rPr lang="en-US" dirty="0"/>
              <a:t>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Public sector versus private sector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Formal sector versus informal sector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Full-time work versus part-time work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Higher skill level versus lower skill level</a:t>
            </a:r>
          </a:p>
          <a:p>
            <a:r>
              <a:rPr lang="en-US" dirty="0"/>
              <a:t>Different combinations for occupation mobility between two years: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Upward transition to more desirable occupation category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Immobility in (i.e., no transition from) this more desirable occupation category over time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Downward transition to the less desirable occupation category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Immobility in this less desirable occupation category over time</a:t>
            </a:r>
          </a:p>
          <a:p>
            <a:pPr marL="457200" lvl="1" indent="0">
              <a:buNone/>
            </a:pPr>
            <a:endParaRPr lang="ru-RU" dirty="0"/>
          </a:p>
        </p:txBody>
      </p:sp>
      <p:sp>
        <p:nvSpPr>
          <p:cNvPr id="4" name="Правая фигурная скобка 3">
            <a:extLst>
              <a:ext uri="{FF2B5EF4-FFF2-40B4-BE49-F238E27FC236}">
                <a16:creationId xmlns:a16="http://schemas.microsoft.com/office/drawing/2014/main" id="{E3578025-B97A-4673-B328-142547AC54DE}"/>
              </a:ext>
            </a:extLst>
          </p:cNvPr>
          <p:cNvSpPr/>
          <p:nvPr/>
        </p:nvSpPr>
        <p:spPr>
          <a:xfrm>
            <a:off x="9454717" y="5051394"/>
            <a:ext cx="266331" cy="861134"/>
          </a:xfrm>
          <a:prstGeom prst="righ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6B8DED0-E63D-4189-96C9-1DBC3B02D7FA}"/>
              </a:ext>
            </a:extLst>
          </p:cNvPr>
          <p:cNvSpPr txBox="1"/>
          <p:nvPr/>
        </p:nvSpPr>
        <p:spPr>
          <a:xfrm>
            <a:off x="10031767" y="5158795"/>
            <a:ext cx="1179682" cy="646331"/>
          </a:xfrm>
          <a:prstGeom prst="rect">
            <a:avLst/>
          </a:prstGeom>
          <a:noFill/>
          <a:ln w="12700"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Reference </a:t>
            </a:r>
          </a:p>
          <a:p>
            <a:pPr algn="ctr"/>
            <a:r>
              <a:rPr lang="en-US" dirty="0"/>
              <a:t>category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0399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E76FD-D067-4C0E-8E7A-D9039DCD1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Occupation Transitions &amp; Income Mobility</a:t>
            </a:r>
            <a:br>
              <a:rPr lang="en-US" dirty="0"/>
            </a:br>
            <a:r>
              <a:rPr lang="en-US" i="1" dirty="0"/>
              <a:t>Marginal Effects in Short-Term Periods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AAEEF6B-7A01-4D63-BBFA-8CEA43A6198A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414" y="1830070"/>
            <a:ext cx="7711440" cy="466280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C7D6AB4-F72B-48BB-970A-457799F495FA}"/>
              </a:ext>
            </a:extLst>
          </p:cNvPr>
          <p:cNvSpPr/>
          <p:nvPr/>
        </p:nvSpPr>
        <p:spPr>
          <a:xfrm>
            <a:off x="8355435" y="1913960"/>
            <a:ext cx="3548543" cy="3108543"/>
          </a:xfrm>
          <a:prstGeom prst="rect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000000"/>
                </a:solidFill>
              </a:rPr>
              <a:t>Transitions associated with better income mobility: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400" dirty="0">
                <a:solidFill>
                  <a:srgbClr val="000000"/>
                </a:solidFill>
              </a:rPr>
              <a:t>Transition to full-time employment - in all periods;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400" dirty="0">
                <a:solidFill>
                  <a:srgbClr val="000000"/>
                </a:solidFill>
              </a:rPr>
              <a:t>No transition within full-time employment – in all periods except 1994-1998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400" dirty="0">
                <a:solidFill>
                  <a:srgbClr val="000000"/>
                </a:solidFill>
              </a:rPr>
              <a:t>Transition to better skilled job - in 1998-2004 and 2004-2009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400" dirty="0">
                <a:solidFill>
                  <a:srgbClr val="000000"/>
                </a:solidFill>
              </a:rPr>
              <a:t>No transition within better skilled job – in 2004-2009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400" dirty="0"/>
              <a:t>No transition within the public sector – in 2009-15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400" dirty="0"/>
              <a:t>Transition to/or no transition within formal sector – in 2009-2015</a:t>
            </a:r>
          </a:p>
        </p:txBody>
      </p:sp>
    </p:spTree>
    <p:extLst>
      <p:ext uri="{BB962C8B-B14F-4D97-AF65-F5344CB8AC3E}">
        <p14:creationId xmlns:p14="http://schemas.microsoft.com/office/powerpoint/2010/main" val="1272517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6C0C8-B985-4D49-97ED-1EDD43F1E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Occupation Transitions &amp; Income Mobility</a:t>
            </a:r>
            <a:br>
              <a:rPr lang="en-US" dirty="0"/>
            </a:br>
            <a:r>
              <a:rPr lang="en-US" i="1" dirty="0"/>
              <a:t>Marginal Effects in Medium-Term and Long-Term Periods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85FB6D3-7D0F-4212-B229-DCD249E751A2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09"/>
          <a:stretch/>
        </p:blipFill>
        <p:spPr bwMode="auto">
          <a:xfrm>
            <a:off x="376806" y="1867403"/>
            <a:ext cx="8229600" cy="382033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846DA01B-8AC9-4DBA-A2DA-E7CF8C1A6C98}"/>
              </a:ext>
            </a:extLst>
          </p:cNvPr>
          <p:cNvSpPr/>
          <p:nvPr/>
        </p:nvSpPr>
        <p:spPr>
          <a:xfrm>
            <a:off x="8716161" y="1932862"/>
            <a:ext cx="3099033" cy="3108543"/>
          </a:xfrm>
          <a:prstGeom prst="rect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000000"/>
                </a:solidFill>
              </a:rPr>
              <a:t>Transitions associated with better income mobility: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400" dirty="0">
                <a:solidFill>
                  <a:srgbClr val="000000"/>
                </a:solidFill>
              </a:rPr>
              <a:t>Transition to/or no transition within full-time employment - in all periods;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400" dirty="0">
                <a:solidFill>
                  <a:srgbClr val="000000"/>
                </a:solidFill>
              </a:rPr>
              <a:t>Transition to better skilled job - in 2004-2015 and 1994-2015;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400" dirty="0"/>
              <a:t>No transition within the public sector – in 2004-15 </a:t>
            </a:r>
          </a:p>
          <a:p>
            <a:r>
              <a:rPr lang="en-US" sz="1400" dirty="0"/>
              <a:t> </a:t>
            </a:r>
          </a:p>
          <a:p>
            <a:pPr algn="ctr"/>
            <a:r>
              <a:rPr lang="en-US" sz="1400" b="1" dirty="0">
                <a:solidFill>
                  <a:srgbClr val="000000"/>
                </a:solidFill>
              </a:rPr>
              <a:t>Transitions associated with less income mobility: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400" dirty="0"/>
              <a:t>Transition to public sector – in 2004-2015</a:t>
            </a:r>
            <a:endParaRPr lang="en-US" sz="1400" b="1" i="1" dirty="0"/>
          </a:p>
        </p:txBody>
      </p:sp>
    </p:spTree>
    <p:extLst>
      <p:ext uri="{BB962C8B-B14F-4D97-AF65-F5344CB8AC3E}">
        <p14:creationId xmlns:p14="http://schemas.microsoft.com/office/powerpoint/2010/main" val="3178580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7D455-C102-4C10-94FF-A0E79A4EA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 dirty="0"/>
              <a:t>Outline</a:t>
            </a:r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1A5991-561E-4A82-9C5F-E27BC15B87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/>
              <a:t>Motivation &amp; Contribution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/>
              <a:t>Main Findings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/>
              <a:t>Literature Review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altLang="ru-RU" dirty="0"/>
              <a:t>Analytical Framework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/>
              <a:t>Data Description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altLang="ru-RU" dirty="0"/>
              <a:t>Estimation results</a:t>
            </a:r>
          </a:p>
          <a:p>
            <a:pPr marL="971550" lvl="1" indent="-514350">
              <a:buFont typeface="Arial" panose="020B0604020202020204" pitchFamily="34" charset="0"/>
              <a:buAutoNum type="arabicPeriod"/>
            </a:pPr>
            <a:r>
              <a:rPr lang="en-US" dirty="0"/>
              <a:t>Overall Trends of Income &amp; Inequality</a:t>
            </a:r>
          </a:p>
          <a:p>
            <a:pPr marL="971550" lvl="1" indent="-514350">
              <a:buFont typeface="Arial" panose="020B0604020202020204" pitchFamily="34" charset="0"/>
              <a:buAutoNum type="arabicPeriod"/>
            </a:pPr>
            <a:r>
              <a:rPr lang="en-US" dirty="0"/>
              <a:t>Short-Term, Medium-Term &amp; Long-Term Income Mobility &amp; Income Growth </a:t>
            </a:r>
          </a:p>
          <a:p>
            <a:pPr marL="971550" lvl="1" indent="-514350">
              <a:buFont typeface="Arial" panose="020B0604020202020204" pitchFamily="34" charset="0"/>
              <a:buAutoNum type="arabicPeriod"/>
            </a:pPr>
            <a:r>
              <a:rPr lang="en-US" dirty="0"/>
              <a:t>Decompositions</a:t>
            </a:r>
          </a:p>
          <a:p>
            <a:pPr marL="971550" lvl="1" indent="-514350">
              <a:buFont typeface="Arial" panose="020B0604020202020204" pitchFamily="34" charset="0"/>
              <a:buAutoNum type="arabicPeriod"/>
            </a:pPr>
            <a:r>
              <a:rPr lang="en-US" dirty="0"/>
              <a:t>Correlates of Income Mobility &amp; Income Growth</a:t>
            </a:r>
          </a:p>
          <a:p>
            <a:pPr marL="971550" lvl="1" indent="-514350">
              <a:buFont typeface="Arial" panose="020B0604020202020204" pitchFamily="34" charset="0"/>
              <a:buAutoNum type="arabicPeriod"/>
            </a:pPr>
            <a:r>
              <a:rPr lang="en-US" dirty="0"/>
              <a:t>Robustness checks</a:t>
            </a:r>
            <a:endParaRPr lang="en-US" altLang="ru-RU" dirty="0"/>
          </a:p>
          <a:p>
            <a:pPr marL="514350" indent="-514350">
              <a:buAutoNum type="arabicPeriod"/>
            </a:pPr>
            <a:r>
              <a:rPr lang="en-US" dirty="0"/>
              <a:t>Conclusion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46761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D1D31-08F3-479E-BCD5-B092B9FE0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Occupation Transitions &amp; Income Growth</a:t>
            </a:r>
            <a:br>
              <a:rPr lang="en-US" dirty="0"/>
            </a:br>
            <a:r>
              <a:rPr lang="en-US" i="1" dirty="0"/>
              <a:t>% Changes in Individuals’ Income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CCC7DC5-C7D1-4D93-9A7F-63536D36672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478" y="1690687"/>
            <a:ext cx="6250497" cy="480218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D75FEE3-C4BF-44FE-8F93-8530925F8A22}"/>
              </a:ext>
            </a:extLst>
          </p:cNvPr>
          <p:cNvSpPr txBox="1"/>
          <p:nvPr/>
        </p:nvSpPr>
        <p:spPr>
          <a:xfrm>
            <a:off x="7642370" y="1690687"/>
            <a:ext cx="4026715" cy="2677656"/>
          </a:xfrm>
          <a:prstGeom prst="rect">
            <a:avLst/>
          </a:prstGeom>
          <a:noFill/>
          <a:ln w="127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Transitions associated with income growth: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400" dirty="0"/>
              <a:t>Transition to/or no transition within full-time employment – in all periods;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400" dirty="0"/>
              <a:t>Transition to/or no transition within better skilled job – in all periods except 1994-1998 and 1994-2004;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400" dirty="0"/>
              <a:t>Transition to/or no transition within formal sector – in all periods except 2004-2009;</a:t>
            </a:r>
          </a:p>
          <a:p>
            <a:pPr algn="ctr"/>
            <a:endParaRPr lang="en-US" sz="1400" b="1" dirty="0"/>
          </a:p>
          <a:p>
            <a:pPr algn="ctr"/>
            <a:r>
              <a:rPr lang="en-US" sz="1400" b="1" dirty="0"/>
              <a:t>Transitions associated with income loss: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400" dirty="0"/>
              <a:t>Transition to/or no transition within public sector – in all periods;</a:t>
            </a:r>
          </a:p>
        </p:txBody>
      </p:sp>
    </p:spTree>
    <p:extLst>
      <p:ext uri="{BB962C8B-B14F-4D97-AF65-F5344CB8AC3E}">
        <p14:creationId xmlns:p14="http://schemas.microsoft.com/office/powerpoint/2010/main" val="660095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7ABED-B0C6-4959-9BDE-3BF895F6C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Robustness Checks and Further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06FF5A-968D-4946-B131-DE129D39AE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 action="ppaction://hlinksldjump"/>
              </a:rPr>
              <a:t>Other Definitions for Income</a:t>
            </a:r>
            <a:r>
              <a:rPr lang="en-US" dirty="0"/>
              <a:t> and </a:t>
            </a:r>
            <a:r>
              <a:rPr lang="en-US" dirty="0">
                <a:hlinkClick r:id="rId3" action="ppaction://hlinksldjump"/>
              </a:rPr>
              <a:t>Top Incomes</a:t>
            </a:r>
            <a:endParaRPr lang="en-US" dirty="0"/>
          </a:p>
          <a:p>
            <a:r>
              <a:rPr lang="en-US" dirty="0">
                <a:hlinkClick r:id="rId4" action="ppaction://hlinksldjump"/>
              </a:rPr>
              <a:t>Attrition Bias</a:t>
            </a:r>
            <a:r>
              <a:rPr lang="en-US" dirty="0"/>
              <a:t> </a:t>
            </a:r>
          </a:p>
          <a:p>
            <a:r>
              <a:rPr lang="en-US" dirty="0">
                <a:hlinkClick r:id="rId5" action="ppaction://hlinksldjump"/>
              </a:rPr>
              <a:t>Other Robustness Checks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6651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375D7-4E65-4277-9091-698713796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D325AB-D00A-4A29-A3DF-4DBA9B33B5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Inequality has been decreasing for Russia over the past two decades</a:t>
            </a:r>
          </a:p>
          <a:p>
            <a:r>
              <a:rPr lang="en-US" dirty="0"/>
              <a:t>Decreasing inequality was mostly caused by stronger income growth for the poor (i.e., pro-poor growth), rather than their relative upward movement along the income distribution (i.e., upward mobility)</a:t>
            </a:r>
          </a:p>
          <a:p>
            <a:r>
              <a:rPr lang="en-US" dirty="0"/>
              <a:t>For the period 1994-2015 as a whole, the poorest tercile experienced a growth rate that is more than ten times that of the richest tercile</a:t>
            </a:r>
          </a:p>
          <a:p>
            <a:r>
              <a:rPr lang="en-US" dirty="0"/>
              <a:t>There was also faster income growth in period 2004-2015 than in period 1994-2004</a:t>
            </a:r>
          </a:p>
          <a:p>
            <a:r>
              <a:rPr lang="en-US" dirty="0"/>
              <a:t>Long-term inequality is less than short-term inequality for all the different time periods</a:t>
            </a:r>
          </a:p>
          <a:p>
            <a:r>
              <a:rPr lang="en-US" dirty="0"/>
              <a:t>Switching from a part-time job to a full-time job, or from a lower-skills job to a higher-skills job, is associated with reduced downward mobility and </a:t>
            </a:r>
            <a:r>
              <a:rPr lang="en-US"/>
              <a:t>income growth</a:t>
            </a:r>
            <a:endParaRPr lang="en-US" dirty="0"/>
          </a:p>
          <a:p>
            <a:r>
              <a:rPr lang="en-US" dirty="0"/>
              <a:t>Results are robust to different robustness checks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4470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E82E8-0614-4DF4-B137-5C55982C0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Welfare measure - Total household income per capita</a:t>
            </a:r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0465C2-E926-4531-ADE5-47C1BC42B5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91088"/>
            <a:ext cx="10515600" cy="4261666"/>
          </a:xfrm>
        </p:spPr>
        <p:txBody>
          <a:bodyPr>
            <a:normAutofit/>
          </a:bodyPr>
          <a:lstStyle/>
          <a:p>
            <a:r>
              <a:rPr lang="en-US" dirty="0"/>
              <a:t>Why not consumption? </a:t>
            </a:r>
          </a:p>
          <a:p>
            <a:pPr lvl="1"/>
            <a:r>
              <a:rPr lang="en-US" dirty="0"/>
              <a:t>Consumption items change over time for different survey rounds</a:t>
            </a:r>
          </a:p>
          <a:p>
            <a:pPr lvl="1"/>
            <a:r>
              <a:rPr lang="en-US" dirty="0"/>
              <a:t>Trend is similar to the consumption definition used in literature (</a:t>
            </a:r>
            <a:r>
              <a:rPr lang="en-US" dirty="0">
                <a:hlinkClick r:id="" action="ppaction://noaction"/>
              </a:rPr>
              <a:t>Figure 1</a:t>
            </a:r>
            <a:r>
              <a:rPr lang="en-US" dirty="0"/>
              <a:t>)</a:t>
            </a:r>
          </a:p>
          <a:p>
            <a:r>
              <a:rPr lang="en-US" dirty="0"/>
              <a:t>Income became more popular in studies on mobility and inequality in Russia</a:t>
            </a:r>
          </a:p>
          <a:p>
            <a:r>
              <a:rPr lang="en-US" dirty="0"/>
              <a:t>Trend in our income is similar to the </a:t>
            </a:r>
            <a:r>
              <a:rPr lang="en-US" dirty="0">
                <a:hlinkClick r:id="rId2" action="ppaction://hlinksldjump"/>
              </a:rPr>
              <a:t>alternative income definitions </a:t>
            </a:r>
            <a:r>
              <a:rPr lang="en-US" dirty="0"/>
              <a:t>used in the literature</a:t>
            </a:r>
          </a:p>
        </p:txBody>
      </p:sp>
    </p:spTree>
    <p:extLst>
      <p:ext uri="{BB962C8B-B14F-4D97-AF65-F5344CB8AC3E}">
        <p14:creationId xmlns:p14="http://schemas.microsoft.com/office/powerpoint/2010/main" val="30381594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10BE4-9380-4C17-B36B-D74B71FFD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Description of transition variables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1AEB55C-057A-48BC-B8B0-6DD67A8F35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4665178"/>
              </p:ext>
            </p:extLst>
          </p:nvPr>
        </p:nvGraphicFramePr>
        <p:xfrm>
          <a:off x="1216402" y="1945462"/>
          <a:ext cx="9454394" cy="3627120"/>
        </p:xfrm>
        <a:graphic>
          <a:graphicData uri="http://schemas.openxmlformats.org/drawingml/2006/table">
            <a:tbl>
              <a:tblPr firstRow="1" firstCol="1" bandRow="1"/>
              <a:tblGrid>
                <a:gridCol w="2218888">
                  <a:extLst>
                    <a:ext uri="{9D8B030D-6E8A-4147-A177-3AD203B41FA5}">
                      <a16:colId xmlns:a16="http://schemas.microsoft.com/office/drawing/2014/main" val="3355002258"/>
                    </a:ext>
                  </a:extLst>
                </a:gridCol>
                <a:gridCol w="5634046">
                  <a:extLst>
                    <a:ext uri="{9D8B030D-6E8A-4147-A177-3AD203B41FA5}">
                      <a16:colId xmlns:a16="http://schemas.microsoft.com/office/drawing/2014/main" val="736136549"/>
                    </a:ext>
                  </a:extLst>
                </a:gridCol>
                <a:gridCol w="1601460">
                  <a:extLst>
                    <a:ext uri="{9D8B030D-6E8A-4147-A177-3AD203B41FA5}">
                      <a16:colId xmlns:a16="http://schemas.microsoft.com/office/drawing/2014/main" val="414587916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Variable 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00" marR="488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Description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00" marR="488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Data available 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00" marR="488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88992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2286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Full-time/part-time employment 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00" marR="48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Workers are considered full-time if actual hours at the main job are more than 120 hours in the reference month and are considered as part-time if otherwise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00" marR="488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1994-2015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00" marR="48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45563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2286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Public/private sector 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00" marR="48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Workers are employed in public sector if they do not work in  foreign state-owned enterprises and are employed in a budgetary organization in education, health and social work, housing or communal services or public administration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00" marR="488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2004-2015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00" marR="48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98494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2286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Formal/informal sector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00" marR="48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Workers are considered informal employed if they are not employed officially or they are employed without contract at the main job and are considered as a formal employed if they are employed officially or with contract at the main job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00" marR="488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1998-2015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00" marR="48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2452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2286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Occupational skills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00" marR="48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All major professional groups are divided between four skill levels when first skill level is related to simple and routine work and fourth skill level involves problem-solving and decision-making tasks according to ISCO-08 definition (International Standard Classification of Occupations in 2008, International Labour Organization, 2012).      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00" marR="488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1994-2015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800" marR="488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73026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82137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9434E-2F35-45D6-9468-95F5A3C98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Short-Term Correlates of Mobility, Ordered Logit Model with Individual Random Effects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F5A62D6-712C-4508-AECD-F32FC4A29F31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455178" y="1690688"/>
            <a:ext cx="7281644" cy="53416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267015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2EC64-5A5F-46CB-B0AE-9D145D795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Definitions for Income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F371005-4C9E-4E4D-B973-0B4FB4ABEC1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9" y="1914726"/>
            <a:ext cx="3705137" cy="259426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B9D2BCC-EEC6-4532-A2D7-304C2A0B1960}"/>
              </a:ext>
            </a:extLst>
          </p:cNvPr>
          <p:cNvSpPr/>
          <p:nvPr/>
        </p:nvSpPr>
        <p:spPr>
          <a:xfrm>
            <a:off x="838200" y="1576172"/>
            <a:ext cx="36331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ea typeface="Calibri" panose="020F0502020204030204" pitchFamily="34" charset="0"/>
              </a:rPr>
              <a:t>Total Household Income</a:t>
            </a:r>
            <a:endParaRPr lang="en-US" sz="1600" b="1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4667CC8-842D-4BB1-B6A1-E61119E69C21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8663" y="1883948"/>
            <a:ext cx="3705138" cy="259426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FAD8B81A-DBCC-4C3A-8FDC-AD24C77A9A4B}"/>
              </a:ext>
            </a:extLst>
          </p:cNvPr>
          <p:cNvSpPr/>
          <p:nvPr/>
        </p:nvSpPr>
        <p:spPr>
          <a:xfrm>
            <a:off x="7803335" y="1545394"/>
            <a:ext cx="355046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ea typeface="Calibri" panose="020F0502020204030204" pitchFamily="34" charset="0"/>
              </a:rPr>
              <a:t>Consumption Per Capita </a:t>
            </a:r>
            <a:endParaRPr lang="en-US" sz="1600" b="1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3FF1998-4327-46DE-B1A6-84288E3D8D0A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9418" y="4167815"/>
            <a:ext cx="3705138" cy="259426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E6C9F398-A426-41B8-8AAA-F54AFD2585E4}"/>
              </a:ext>
            </a:extLst>
          </p:cNvPr>
          <p:cNvSpPr/>
          <p:nvPr/>
        </p:nvSpPr>
        <p:spPr>
          <a:xfrm>
            <a:off x="4329418" y="3829261"/>
            <a:ext cx="370513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ea typeface="Calibri" panose="020F0502020204030204" pitchFamily="34" charset="0"/>
              </a:rPr>
              <a:t>Income Net of Government Pensions</a:t>
            </a:r>
            <a:endParaRPr lang="en-US" sz="1600" b="1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FA3BCC6-8909-47CC-B1DC-447B190724CA}"/>
              </a:ext>
            </a:extLst>
          </p:cNvPr>
          <p:cNvSpPr/>
          <p:nvPr/>
        </p:nvSpPr>
        <p:spPr>
          <a:xfrm>
            <a:off x="4827124" y="2571864"/>
            <a:ext cx="2537750" cy="523220"/>
          </a:xfrm>
          <a:prstGeom prst="rect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400" b="1" dirty="0"/>
              <a:t>All income definitions show similar trends over time</a:t>
            </a:r>
          </a:p>
        </p:txBody>
      </p:sp>
    </p:spTree>
    <p:extLst>
      <p:ext uri="{BB962C8B-B14F-4D97-AF65-F5344CB8AC3E}">
        <p14:creationId xmlns:p14="http://schemas.microsoft.com/office/powerpoint/2010/main" val="35801348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A9DDD-25CE-4DC3-B235-BBE133B5C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Inequality within Top Income Population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915DFE4-A12F-4FC1-8FA2-9720386CDBA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283552"/>
            <a:ext cx="8305798" cy="347853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CA383BD0-F02E-42C7-8566-C842B0F8EE4A}"/>
              </a:ext>
            </a:extLst>
          </p:cNvPr>
          <p:cNvSpPr/>
          <p:nvPr/>
        </p:nvSpPr>
        <p:spPr>
          <a:xfrm>
            <a:off x="9365609" y="2287100"/>
            <a:ext cx="1988191" cy="1169551"/>
          </a:xfrm>
          <a:prstGeom prst="rect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400" b="1" dirty="0"/>
              <a:t>Larger values for adjusted Gini coefficients, but similar downward trend over time.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B590A8-3E37-4A56-81DC-5DAD52DF4636}"/>
              </a:ext>
            </a:extLst>
          </p:cNvPr>
          <p:cNvSpPr/>
          <p:nvPr/>
        </p:nvSpPr>
        <p:spPr>
          <a:xfrm>
            <a:off x="838201" y="1690688"/>
            <a:ext cx="8305798" cy="523220"/>
          </a:xfrm>
          <a:prstGeom prst="rect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400" b="1" dirty="0"/>
              <a:t>Combined Gini </a:t>
            </a:r>
            <a:r>
              <a:rPr lang="en-US" sz="1400" dirty="0"/>
              <a:t>= inequality for the poorer </a:t>
            </a:r>
            <a:r>
              <a:rPr lang="en-US" sz="1400" i="1" dirty="0"/>
              <a:t>p% </a:t>
            </a:r>
            <a:r>
              <a:rPr lang="en-US" sz="1400" dirty="0"/>
              <a:t>+ inequality for the richest (</a:t>
            </a:r>
            <a:r>
              <a:rPr lang="en-US" sz="1400" i="1" dirty="0"/>
              <a:t>1 - p</a:t>
            </a:r>
            <a:r>
              <a:rPr lang="en-US" sz="1400" dirty="0"/>
              <a:t>)% by ﬁtting a Pareto Type I distribution to the top income observations + inequality between these two population groups</a:t>
            </a:r>
          </a:p>
        </p:txBody>
      </p:sp>
    </p:spTree>
    <p:extLst>
      <p:ext uri="{BB962C8B-B14F-4D97-AF65-F5344CB8AC3E}">
        <p14:creationId xmlns:p14="http://schemas.microsoft.com/office/powerpoint/2010/main" val="27721694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8A5F0-7E0B-45B7-9950-6457A77F2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Inverse probability weighting</a:t>
            </a:r>
            <a:endParaRPr lang="ru-RU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BE11ED7-85D4-4E06-B85E-2EBD88AE35E6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1770267"/>
          <a:ext cx="10515600" cy="2133600"/>
        </p:xfrm>
        <a:graphic>
          <a:graphicData uri="http://schemas.openxmlformats.org/drawingml/2006/table">
            <a:tbl>
              <a:tblPr firstRow="1" firstCol="1" bandRow="1"/>
              <a:tblGrid>
                <a:gridCol w="2572116">
                  <a:extLst>
                    <a:ext uri="{9D8B030D-6E8A-4147-A177-3AD203B41FA5}">
                      <a16:colId xmlns:a16="http://schemas.microsoft.com/office/drawing/2014/main" val="84054872"/>
                    </a:ext>
                  </a:extLst>
                </a:gridCol>
                <a:gridCol w="2487991">
                  <a:extLst>
                    <a:ext uri="{9D8B030D-6E8A-4147-A177-3AD203B41FA5}">
                      <a16:colId xmlns:a16="http://schemas.microsoft.com/office/drawing/2014/main" val="3356479737"/>
                    </a:ext>
                  </a:extLst>
                </a:gridCol>
                <a:gridCol w="2187245">
                  <a:extLst>
                    <a:ext uri="{9D8B030D-6E8A-4147-A177-3AD203B41FA5}">
                      <a16:colId xmlns:a16="http://schemas.microsoft.com/office/drawing/2014/main" val="3064386898"/>
                    </a:ext>
                  </a:extLst>
                </a:gridCol>
                <a:gridCol w="1724558">
                  <a:extLst>
                    <a:ext uri="{9D8B030D-6E8A-4147-A177-3AD203B41FA5}">
                      <a16:colId xmlns:a16="http://schemas.microsoft.com/office/drawing/2014/main" val="3982300951"/>
                    </a:ext>
                  </a:extLst>
                </a:gridCol>
                <a:gridCol w="1543690">
                  <a:extLst>
                    <a:ext uri="{9D8B030D-6E8A-4147-A177-3AD203B41FA5}">
                      <a16:colId xmlns:a16="http://schemas.microsoft.com/office/drawing/2014/main" val="18877230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indent="2286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2286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Fitzgerald approach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2286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Wooldridge approach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73671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2286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Unconditional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Conditional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Unconditional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Conditional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45514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2286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Panel A: </a:t>
                      </a: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1994-2004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30635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2286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Upward mobility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39.4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47.7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5354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2286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Immobility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49.8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49.8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47.4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47.4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67751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2286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Downward mobility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21.0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36.1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97759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2286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Panel B: </a:t>
                      </a: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2004</a:t>
                      </a: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-2015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60292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2286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Upward mobility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38.8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47.8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04347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2286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Immobility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47.2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47.2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47.5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47.5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79637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2286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Downward mobility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39.3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21.7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29.5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1098977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B791545-9CBD-4A96-96D1-9206B3BAEEF1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3903867"/>
          <a:ext cx="10515600" cy="853440"/>
        </p:xfrm>
        <a:graphic>
          <a:graphicData uri="http://schemas.openxmlformats.org/drawingml/2006/table">
            <a:tbl>
              <a:tblPr firstRow="1" firstCol="1" bandRow="1"/>
              <a:tblGrid>
                <a:gridCol w="2601686">
                  <a:extLst>
                    <a:ext uri="{9D8B030D-6E8A-4147-A177-3AD203B41FA5}">
                      <a16:colId xmlns:a16="http://schemas.microsoft.com/office/drawing/2014/main" val="2990761523"/>
                    </a:ext>
                  </a:extLst>
                </a:gridCol>
                <a:gridCol w="449930">
                  <a:extLst>
                    <a:ext uri="{9D8B030D-6E8A-4147-A177-3AD203B41FA5}">
                      <a16:colId xmlns:a16="http://schemas.microsoft.com/office/drawing/2014/main" val="3345816702"/>
                    </a:ext>
                  </a:extLst>
                </a:gridCol>
                <a:gridCol w="2275853">
                  <a:extLst>
                    <a:ext uri="{9D8B030D-6E8A-4147-A177-3AD203B41FA5}">
                      <a16:colId xmlns:a16="http://schemas.microsoft.com/office/drawing/2014/main" val="3328312980"/>
                    </a:ext>
                  </a:extLst>
                </a:gridCol>
                <a:gridCol w="1952658">
                  <a:extLst>
                    <a:ext uri="{9D8B030D-6E8A-4147-A177-3AD203B41FA5}">
                      <a16:colId xmlns:a16="http://schemas.microsoft.com/office/drawing/2014/main" val="2856281426"/>
                    </a:ext>
                  </a:extLst>
                </a:gridCol>
                <a:gridCol w="98175">
                  <a:extLst>
                    <a:ext uri="{9D8B030D-6E8A-4147-A177-3AD203B41FA5}">
                      <a16:colId xmlns:a16="http://schemas.microsoft.com/office/drawing/2014/main" val="1059603688"/>
                    </a:ext>
                  </a:extLst>
                </a:gridCol>
                <a:gridCol w="1711453">
                  <a:extLst>
                    <a:ext uri="{9D8B030D-6E8A-4147-A177-3AD203B41FA5}">
                      <a16:colId xmlns:a16="http://schemas.microsoft.com/office/drawing/2014/main" val="535908870"/>
                    </a:ext>
                  </a:extLst>
                </a:gridCol>
                <a:gridCol w="1425845">
                  <a:extLst>
                    <a:ext uri="{9D8B030D-6E8A-4147-A177-3AD203B41FA5}">
                      <a16:colId xmlns:a16="http://schemas.microsoft.com/office/drawing/2014/main" val="456763519"/>
                    </a:ext>
                  </a:extLst>
                </a:gridCol>
              </a:tblGrid>
              <a:tr h="72000">
                <a:tc gridSpan="2">
                  <a:txBody>
                    <a:bodyPr/>
                    <a:lstStyle/>
                    <a:p>
                      <a:pPr indent="2286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Panel C: </a:t>
                      </a: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1994</a:t>
                      </a: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-2015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indent="228600"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2286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3417609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Upward mobility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34.4</a:t>
                      </a:r>
                      <a:endParaRPr lang="ru-RU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2286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45.7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28.7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36.6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8616116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Immobility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44.7</a:t>
                      </a:r>
                      <a:endParaRPr lang="ru-RU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2286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44.7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57.3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57.3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1057602"/>
                  </a:ext>
                </a:extLst>
              </a:tr>
              <a:tr h="72000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Downward mobility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20.9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2286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37.1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45536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26715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AC51E-9428-4198-BACC-36A8D1498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Robustness Checks</a:t>
            </a:r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FD27E7-F4FB-4F7D-84D8-1A823675D6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Using household panel data instead of the individual panel data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All households remain the same over time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Half or more household members remain the same over time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Adjusting for household equivalence scale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Equivalence scale (</a:t>
            </a:r>
            <a:r>
              <a:rPr lang="en-US" i="1" dirty="0"/>
              <a:t>OECD, 2009</a:t>
            </a:r>
            <a:r>
              <a:rPr lang="en-US" dirty="0"/>
              <a:t>) 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Economies of scale (</a:t>
            </a:r>
            <a:r>
              <a:rPr lang="en-US" i="1" dirty="0"/>
              <a:t>theta = 0.8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Accounting for differences in the cost of living between regions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Real incomes were deflated by using the regional value of fixed basket of goods and services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Defining the income thresholds based on the poverty line and the vulnerability line (</a:t>
            </a:r>
            <a:r>
              <a:rPr lang="en-US" i="1" dirty="0"/>
              <a:t>Dang and </a:t>
            </a:r>
            <a:r>
              <a:rPr lang="en-US" i="1" dirty="0" err="1"/>
              <a:t>Lanjouw</a:t>
            </a:r>
            <a:r>
              <a:rPr lang="en-US" i="1" dirty="0"/>
              <a:t>, 2017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Defining alternative short-term periods: </a:t>
            </a:r>
            <a:r>
              <a:rPr lang="en-US" i="1" dirty="0"/>
              <a:t>1994-98, 2000-04, 2005-09</a:t>
            </a:r>
            <a:r>
              <a:rPr lang="en-US" dirty="0"/>
              <a:t>, and </a:t>
            </a:r>
            <a:r>
              <a:rPr lang="en-US" i="1" dirty="0"/>
              <a:t>2010-15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Apply Fields (2010) mobility index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5594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42958-8B9F-49EB-B5D6-76CB7D451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Trends of Income per capita and Gini Coefficients, RLMS 1994-2015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D2BF43E-8F7F-48B9-AF1B-835C770F4C7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1164" y="1781933"/>
            <a:ext cx="6275723" cy="423011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9568293-6883-4A2F-9D6A-C5563280F253}"/>
              </a:ext>
            </a:extLst>
          </p:cNvPr>
          <p:cNvSpPr txBox="1"/>
          <p:nvPr/>
        </p:nvSpPr>
        <p:spPr>
          <a:xfrm>
            <a:off x="9244668" y="2428261"/>
            <a:ext cx="2109132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/>
              <a:t>Income growth over the past two decades of 1994-2015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D4DAC29-F391-4614-8708-C070EC39683F}"/>
              </a:ext>
            </a:extLst>
          </p:cNvPr>
          <p:cNvSpPr txBox="1"/>
          <p:nvPr/>
        </p:nvSpPr>
        <p:spPr>
          <a:xfrm>
            <a:off x="535760" y="2277928"/>
            <a:ext cx="2088857" cy="14773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/>
              <a:t>Declining inequality from Gini coefficient of 0.47 in 1994 to that of 0.31 in 2015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D8BEF14-55AB-46EC-840F-06D59CB31041}"/>
              </a:ext>
            </a:extLst>
          </p:cNvPr>
          <p:cNvCxnSpPr/>
          <p:nvPr/>
        </p:nvCxnSpPr>
        <p:spPr>
          <a:xfrm>
            <a:off x="2726422" y="3028426"/>
            <a:ext cx="208047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5043D8C-807F-46B4-A326-2300FD547096}"/>
              </a:ext>
            </a:extLst>
          </p:cNvPr>
          <p:cNvCxnSpPr/>
          <p:nvPr/>
        </p:nvCxnSpPr>
        <p:spPr>
          <a:xfrm flipH="1">
            <a:off x="6535024" y="3028426"/>
            <a:ext cx="2625754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9048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DB896-7837-4AC2-AB48-035CE8D0B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Trends of Different Definitions of Household Income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65D3F4A-B553-4E40-A80B-68BB5B26A2D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5578" y="1781880"/>
            <a:ext cx="8263156" cy="423302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11852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F7211-5511-4253-A577-F7C52F116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6A8769-64A2-46B5-BFAE-E6838C6500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Was the trend in the short term similar to those in the medium term and in the longer term?</a:t>
            </a:r>
          </a:p>
          <a:p>
            <a:r>
              <a:rPr lang="en-US" dirty="0"/>
              <a:t>Would poorer households suffer from less income mobility and lag even further behind richer households? </a:t>
            </a:r>
          </a:p>
          <a:p>
            <a:pPr lvl="1"/>
            <a:r>
              <a:rPr lang="en-US" dirty="0"/>
              <a:t>If yes (or no), what are the magnitudes of the gaps between the rich and the poor?</a:t>
            </a:r>
          </a:p>
          <a:p>
            <a:r>
              <a:rPr lang="en-US" dirty="0"/>
              <a:t>What were the factors that are associated with upward (or downward) mobility, or no mobility?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134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FADA5-512C-4D8B-9C56-D9D123B86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061" y="365125"/>
            <a:ext cx="11308359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Contribution: </a:t>
            </a:r>
            <a:r>
              <a:rPr lang="en-US" i="1" dirty="0"/>
              <a:t>comprehensive picture of welfare mobility and inequality for Russia from the new angles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BF340C-A1A4-4113-A35A-741191679D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We focus our analysis on lower-income population groups</a:t>
            </a:r>
          </a:p>
          <a:p>
            <a:r>
              <a:rPr lang="en-US" dirty="0"/>
              <a:t>We offer detailed analysis of mobility for different time periods </a:t>
            </a:r>
          </a:p>
          <a:p>
            <a:pPr lvl="1"/>
            <a:r>
              <a:rPr lang="en-US" dirty="0"/>
              <a:t>Long-Term Period: 1994-2015 </a:t>
            </a:r>
          </a:p>
          <a:p>
            <a:pPr lvl="1"/>
            <a:r>
              <a:rPr lang="en-US" dirty="0"/>
              <a:t>Medium-Term Periods: 1994-2004 &amp; 2004-2015</a:t>
            </a:r>
          </a:p>
          <a:p>
            <a:pPr lvl="1"/>
            <a:r>
              <a:rPr lang="en-US" dirty="0"/>
              <a:t>Short-Term Periods: 1994-1998, 1998-2004, 2004-2009 &amp; 2009-2015</a:t>
            </a:r>
          </a:p>
          <a:p>
            <a:r>
              <a:rPr lang="en-US" dirty="0"/>
              <a:t>We analyze different aspects of mobility</a:t>
            </a:r>
          </a:p>
          <a:p>
            <a:pPr lvl="1"/>
            <a:r>
              <a:rPr lang="en-US" dirty="0"/>
              <a:t>Welfare dynamics of the different income groups in relative and absolute changes </a:t>
            </a:r>
          </a:p>
          <a:p>
            <a:pPr lvl="1"/>
            <a:r>
              <a:rPr lang="en-US" dirty="0"/>
              <a:t>Growth and distribution components of mobility </a:t>
            </a:r>
          </a:p>
          <a:p>
            <a:pPr lvl="1"/>
            <a:r>
              <a:rPr lang="en-US" dirty="0"/>
              <a:t>Mobility and inequality relationship</a:t>
            </a:r>
          </a:p>
          <a:p>
            <a:r>
              <a:rPr lang="en-US" dirty="0"/>
              <a:t>We examine different correlates of mobility and income growth focusing on individual employment characteristics </a:t>
            </a:r>
          </a:p>
        </p:txBody>
      </p:sp>
    </p:spTree>
    <p:extLst>
      <p:ext uri="{BB962C8B-B14F-4D97-AF65-F5344CB8AC3E}">
        <p14:creationId xmlns:p14="http://schemas.microsoft.com/office/powerpoint/2010/main" val="1522932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5F8A1-051A-470C-B981-59709B9B4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findings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DF7F3F-6EDB-4298-8110-EFD3205409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Decreasing inequality was mostly caused by stronger income growth for the poor (i.e., pro-poor growth), rather than their income mobility </a:t>
            </a:r>
          </a:p>
          <a:p>
            <a:r>
              <a:rPr lang="en-US" dirty="0"/>
              <a:t>Pro-poor income growth</a:t>
            </a:r>
          </a:p>
          <a:p>
            <a:pPr lvl="1"/>
            <a:r>
              <a:rPr lang="en-US" dirty="0"/>
              <a:t>Poorest tercile’s growth is more than ten times that of richest tercile in 1994-2015</a:t>
            </a:r>
          </a:p>
          <a:p>
            <a:pPr lvl="1"/>
            <a:r>
              <a:rPr lang="en-US" dirty="0"/>
              <a:t>Faster growth was in 2004-2015 than in 1994-2004</a:t>
            </a:r>
          </a:p>
          <a:p>
            <a:pPr lvl="1"/>
            <a:r>
              <a:rPr lang="en-US" dirty="0"/>
              <a:t>Stronger growth in the post-crisis period 1994-1998</a:t>
            </a:r>
          </a:p>
          <a:p>
            <a:r>
              <a:rPr lang="en-US" dirty="0"/>
              <a:t>Long-term inequality is lower than short-term inequality for all time periods</a:t>
            </a:r>
          </a:p>
          <a:p>
            <a:r>
              <a:rPr lang="en-US" dirty="0"/>
              <a:t>Transitions associated with reduced downward mobility &amp; positive income growth:</a:t>
            </a:r>
          </a:p>
          <a:p>
            <a:pPr lvl="1"/>
            <a:r>
              <a:rPr lang="en-US" dirty="0"/>
              <a:t>From informal to formal sector</a:t>
            </a:r>
          </a:p>
          <a:p>
            <a:pPr lvl="1"/>
            <a:r>
              <a:rPr lang="en-US" dirty="0"/>
              <a:t>From a part-time to full-time job</a:t>
            </a:r>
          </a:p>
          <a:p>
            <a:pPr lvl="1"/>
            <a:r>
              <a:rPr lang="en-US" dirty="0"/>
              <a:t>From a lower-skills to higher-skills job</a:t>
            </a:r>
          </a:p>
          <a:p>
            <a:r>
              <a:rPr lang="en-US" dirty="0"/>
              <a:t>Transitions associated with negative income growth:</a:t>
            </a:r>
          </a:p>
          <a:p>
            <a:pPr lvl="1"/>
            <a:r>
              <a:rPr lang="en-US" dirty="0"/>
              <a:t>From private to public sector</a:t>
            </a:r>
          </a:p>
          <a:p>
            <a:r>
              <a:rPr lang="en-US" dirty="0"/>
              <a:t>Results are robust to different robustness checks</a:t>
            </a:r>
            <a:endParaRPr lang="ru-R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104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F46D6-D7F7-46DA-A33B-83D643CA9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Studies on income mobility &amp; inequality dynamic in Russia</a:t>
            </a:r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84336C-F098-440A-9B55-ECDE5F3A6C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/>
              <a:t>1980-1993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Inequality             (</a:t>
            </a:r>
            <a:r>
              <a:rPr lang="en-US" i="1" dirty="0"/>
              <a:t>Novokmet,  Piketty, and Zucman, 2018</a:t>
            </a:r>
            <a:r>
              <a:rPr lang="en-US" dirty="0"/>
              <a:t>)</a:t>
            </a:r>
          </a:p>
          <a:p>
            <a:r>
              <a:rPr lang="en-US" b="1" dirty="0"/>
              <a:t>1992-1996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Inequality             (</a:t>
            </a:r>
            <a:r>
              <a:rPr lang="en-US" i="1" dirty="0"/>
              <a:t>Commander et al., 1999; </a:t>
            </a:r>
            <a:r>
              <a:rPr lang="en-US" i="1" dirty="0" err="1"/>
              <a:t>Flemming</a:t>
            </a:r>
            <a:r>
              <a:rPr lang="en-US" i="1" dirty="0"/>
              <a:t> and </a:t>
            </a:r>
            <a:r>
              <a:rPr lang="en-US" i="1" dirty="0" err="1"/>
              <a:t>Micklewright</a:t>
            </a:r>
            <a:r>
              <a:rPr lang="en-US" i="1" dirty="0"/>
              <a:t>, 2000</a:t>
            </a:r>
            <a:r>
              <a:rPr lang="en-US" dirty="0"/>
              <a:t>)</a:t>
            </a:r>
          </a:p>
          <a:p>
            <a:r>
              <a:rPr lang="en-US" b="1" dirty="0"/>
              <a:t>1994-2005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Inequality             due to decreasing volatility of income shocks (</a:t>
            </a:r>
            <a:r>
              <a:rPr lang="en-US" i="1" dirty="0" err="1"/>
              <a:t>Gorodnichenko</a:t>
            </a:r>
            <a:r>
              <a:rPr lang="en-US" i="1" dirty="0"/>
              <a:t>, Peter, and </a:t>
            </a:r>
            <a:r>
              <a:rPr lang="en-US" i="1" dirty="0" err="1"/>
              <a:t>Stolyarov</a:t>
            </a:r>
            <a:r>
              <a:rPr lang="en-US" i="1" dirty="0"/>
              <a:t>, 2010</a:t>
            </a:r>
            <a:r>
              <a:rPr lang="en-US" dirty="0"/>
              <a:t>)</a:t>
            </a:r>
          </a:p>
          <a:p>
            <a:r>
              <a:rPr lang="en-US" b="1" dirty="0"/>
              <a:t>1994-2009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Inequality             (</a:t>
            </a:r>
            <a:r>
              <a:rPr lang="en-US" i="1" dirty="0" err="1"/>
              <a:t>Denisova</a:t>
            </a:r>
            <a:r>
              <a:rPr lang="en-US" i="1" dirty="0"/>
              <a:t>, 2012</a:t>
            </a:r>
            <a:r>
              <a:rPr lang="en-US" dirty="0"/>
              <a:t>)</a:t>
            </a:r>
          </a:p>
          <a:p>
            <a:r>
              <a:rPr lang="en-US" b="1" dirty="0"/>
              <a:t>2000-2005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Income growth was pro-poor (</a:t>
            </a:r>
            <a:r>
              <a:rPr lang="en-US" i="1" dirty="0"/>
              <a:t>Lukiyanova and </a:t>
            </a:r>
            <a:r>
              <a:rPr lang="en-US" i="1" dirty="0" err="1"/>
              <a:t>Oshchepkov</a:t>
            </a:r>
            <a:r>
              <a:rPr lang="en-US" i="1" dirty="0"/>
              <a:t>, 2012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Inequality             (</a:t>
            </a:r>
            <a:r>
              <a:rPr lang="en-US" i="1" dirty="0"/>
              <a:t>Lukiyanova and </a:t>
            </a:r>
            <a:r>
              <a:rPr lang="en-US" i="1" dirty="0" err="1"/>
              <a:t>Oshchepkov</a:t>
            </a:r>
            <a:r>
              <a:rPr lang="en-US" i="1" dirty="0"/>
              <a:t>, 2012</a:t>
            </a:r>
            <a:r>
              <a:rPr lang="en-US" dirty="0"/>
              <a:t>)</a:t>
            </a:r>
          </a:p>
          <a:p>
            <a:r>
              <a:rPr lang="en-US" b="1" dirty="0"/>
              <a:t>1994-2015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Inequality             for national and HBS income or           for fiscal or RLMS income (</a:t>
            </a:r>
            <a:r>
              <a:rPr lang="en-US" i="1" dirty="0"/>
              <a:t>Novokmet,  Piketty, and Zucman, 2018</a:t>
            </a:r>
            <a:r>
              <a:rPr lang="en-US" dirty="0"/>
              <a:t>)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F7FFD154-3814-48D6-AA2C-11D539962142}"/>
              </a:ext>
            </a:extLst>
          </p:cNvPr>
          <p:cNvCxnSpPr/>
          <p:nvPr/>
        </p:nvCxnSpPr>
        <p:spPr>
          <a:xfrm flipV="1">
            <a:off x="2642532" y="2080470"/>
            <a:ext cx="293615" cy="20133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C0E1EA4E-61D3-486D-A233-DB6706094232}"/>
              </a:ext>
            </a:extLst>
          </p:cNvPr>
          <p:cNvCxnSpPr/>
          <p:nvPr/>
        </p:nvCxnSpPr>
        <p:spPr>
          <a:xfrm flipV="1">
            <a:off x="2642532" y="2711043"/>
            <a:ext cx="293615" cy="20133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88B0D09-1DC8-49ED-81AE-106E75EFB8D0}"/>
              </a:ext>
            </a:extLst>
          </p:cNvPr>
          <p:cNvCxnSpPr/>
          <p:nvPr/>
        </p:nvCxnSpPr>
        <p:spPr>
          <a:xfrm>
            <a:off x="2642531" y="3341616"/>
            <a:ext cx="293615" cy="22650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8CAABAC-3637-4C89-8D6C-A3ABC9A6C276}"/>
              </a:ext>
            </a:extLst>
          </p:cNvPr>
          <p:cNvCxnSpPr/>
          <p:nvPr/>
        </p:nvCxnSpPr>
        <p:spPr>
          <a:xfrm>
            <a:off x="2642530" y="3877046"/>
            <a:ext cx="293615" cy="22650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943C5AF-FB12-450F-8A8D-F6C5B6F52417}"/>
              </a:ext>
            </a:extLst>
          </p:cNvPr>
          <p:cNvCxnSpPr/>
          <p:nvPr/>
        </p:nvCxnSpPr>
        <p:spPr>
          <a:xfrm>
            <a:off x="2642530" y="4721852"/>
            <a:ext cx="293615" cy="22650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4FF1C88-4CD8-4D7C-9D09-450C5BB0790D}"/>
              </a:ext>
            </a:extLst>
          </p:cNvPr>
          <p:cNvCxnSpPr/>
          <p:nvPr/>
        </p:nvCxnSpPr>
        <p:spPr>
          <a:xfrm flipV="1">
            <a:off x="2642529" y="5260655"/>
            <a:ext cx="293615" cy="20133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8C70982-0A14-42E2-AA6A-58C3BD6D8679}"/>
              </a:ext>
            </a:extLst>
          </p:cNvPr>
          <p:cNvCxnSpPr/>
          <p:nvPr/>
        </p:nvCxnSpPr>
        <p:spPr>
          <a:xfrm>
            <a:off x="5949192" y="5260655"/>
            <a:ext cx="293615" cy="22650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9808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D0EB4C-353F-4C94-BDF5-5121ACEB4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Analytical Framework</a:t>
            </a:r>
            <a:br>
              <a:rPr lang="en-US" i="1" dirty="0"/>
            </a:br>
            <a:r>
              <a:rPr lang="en-US" i="1" dirty="0"/>
              <a:t>1. Mobility for Different Income Groups </a:t>
            </a:r>
            <a:endParaRPr lang="ru-RU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833CE9E5-767A-4318-8DF1-2F57AFEFB75A}"/>
                  </a:ext>
                </a:extLst>
              </p:cNvPr>
              <p:cNvSpPr/>
              <p:nvPr/>
            </p:nvSpPr>
            <p:spPr>
              <a:xfrm>
                <a:off x="3958906" y="2385794"/>
                <a:ext cx="428566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  <m:sup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𝑢𝑛</m:t>
                          </m:r>
                        </m:sup>
                      </m:sSubSup>
                      <m:r>
                        <a:rPr lang="ru-RU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≤</m:t>
                          </m:r>
                          <m:sSub>
                            <m:sSub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</m:sSub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𝑎𝑛𝑑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≥</m:t>
                          </m:r>
                          <m:sSub>
                            <m:sSub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833CE9E5-767A-4318-8DF1-2F57AFEFB75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8906" y="2385794"/>
                <a:ext cx="4285660" cy="369332"/>
              </a:xfrm>
              <a:prstGeom prst="rect">
                <a:avLst/>
              </a:prstGeom>
              <a:blipFill>
                <a:blip r:embed="rId2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id="{084EBA38-E64F-4BFF-9C0D-40CD75226672}"/>
              </a:ext>
            </a:extLst>
          </p:cNvPr>
          <p:cNvSpPr/>
          <p:nvPr/>
        </p:nvSpPr>
        <p:spPr>
          <a:xfrm>
            <a:off x="1195894" y="2401815"/>
            <a:ext cx="1745542" cy="369332"/>
          </a:xfrm>
          <a:prstGeom prst="rect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dirty="0"/>
              <a:t>Upward mobility</a:t>
            </a:r>
            <a:endParaRPr lang="ru-RU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DEDBB3B-AB56-42B2-8719-AE1BE687C1C7}"/>
              </a:ext>
            </a:extLst>
          </p:cNvPr>
          <p:cNvSpPr/>
          <p:nvPr/>
        </p:nvSpPr>
        <p:spPr>
          <a:xfrm>
            <a:off x="1195894" y="3723545"/>
            <a:ext cx="1745542" cy="369332"/>
          </a:xfrm>
          <a:prstGeom prst="rect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dirty="0"/>
              <a:t>Upward mobility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DFF8A0AE-9DCC-49DB-90FE-6DBC0B020239}"/>
                  </a:ext>
                </a:extLst>
              </p:cNvPr>
              <p:cNvSpPr/>
              <p:nvPr/>
            </p:nvSpPr>
            <p:spPr>
              <a:xfrm>
                <a:off x="3958906" y="3736799"/>
                <a:ext cx="388484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  <m:sup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𝑢𝑐</m:t>
                          </m:r>
                        </m:sup>
                      </m:sSubSup>
                      <m:r>
                        <a:rPr lang="ru-RU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≥</m:t>
                          </m:r>
                          <m:sSub>
                            <m:sSub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</m:sSub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|</m:t>
                          </m:r>
                          <m:sSub>
                            <m:sSub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≤</m:t>
                          </m:r>
                          <m:sSub>
                            <m:sSub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</m:sSub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DFF8A0AE-9DCC-49DB-90FE-6DBC0B02023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8906" y="3736799"/>
                <a:ext cx="3884845" cy="369332"/>
              </a:xfrm>
              <a:prstGeom prst="rect">
                <a:avLst/>
              </a:prstGeom>
              <a:blipFill>
                <a:blip r:embed="rId3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>
            <a:extLst>
              <a:ext uri="{FF2B5EF4-FFF2-40B4-BE49-F238E27FC236}">
                <a16:creationId xmlns:a16="http://schemas.microsoft.com/office/drawing/2014/main" id="{81075D6C-58CF-45A9-82C2-36393746DF83}"/>
              </a:ext>
            </a:extLst>
          </p:cNvPr>
          <p:cNvSpPr/>
          <p:nvPr/>
        </p:nvSpPr>
        <p:spPr>
          <a:xfrm>
            <a:off x="8961575" y="2749517"/>
            <a:ext cx="2034531" cy="369332"/>
          </a:xfrm>
          <a:prstGeom prst="rect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dirty="0"/>
              <a:t>Downward mobility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DD105667-0725-41EB-9FAF-0B49172766A6}"/>
                  </a:ext>
                </a:extLst>
              </p:cNvPr>
              <p:cNvSpPr/>
              <p:nvPr/>
            </p:nvSpPr>
            <p:spPr>
              <a:xfrm>
                <a:off x="3930494" y="2763580"/>
                <a:ext cx="4064446" cy="38754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  <m:sup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𝑑𝑛</m:t>
                          </m:r>
                        </m:sup>
                      </m:sSubSup>
                      <m:r>
                        <a:rPr lang="ru-RU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≤</m:t>
                          </m:r>
                          <m:sSub>
                            <m:sSub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</m:sSub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𝑎𝑛𝑑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≤</m:t>
                          </m:r>
                          <m:sSub>
                            <m:sSub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DD105667-0725-41EB-9FAF-0B49172766A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0494" y="2763580"/>
                <a:ext cx="4064446" cy="387542"/>
              </a:xfrm>
              <a:prstGeom prst="rect">
                <a:avLst/>
              </a:prstGeom>
              <a:blipFill>
                <a:blip r:embed="rId4"/>
                <a:stretch>
                  <a:fillRect b="-6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7A65E7F9-B489-4A99-944F-1BE4B9A8E50C}"/>
                  </a:ext>
                </a:extLst>
              </p:cNvPr>
              <p:cNvSpPr/>
              <p:nvPr/>
            </p:nvSpPr>
            <p:spPr>
              <a:xfrm>
                <a:off x="3958906" y="4169839"/>
                <a:ext cx="3663632" cy="38754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  <m:sup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𝑑𝑐</m:t>
                          </m:r>
                        </m:sup>
                      </m:sSubSup>
                      <m:r>
                        <a:rPr lang="ru-RU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≤</m:t>
                          </m:r>
                          <m:sSub>
                            <m:sSub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|</m:t>
                          </m:r>
                          <m:sSub>
                            <m:sSub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≤</m:t>
                          </m:r>
                          <m:sSub>
                            <m:sSub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</m:sSub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7A65E7F9-B489-4A99-944F-1BE4B9A8E50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8906" y="4169839"/>
                <a:ext cx="3663632" cy="387542"/>
              </a:xfrm>
              <a:prstGeom prst="rect">
                <a:avLst/>
              </a:prstGeom>
              <a:blipFill>
                <a:blip r:embed="rId5"/>
                <a:stretch>
                  <a:fillRect b="-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>
            <a:extLst>
              <a:ext uri="{FF2B5EF4-FFF2-40B4-BE49-F238E27FC236}">
                <a16:creationId xmlns:a16="http://schemas.microsoft.com/office/drawing/2014/main" id="{AAE0EC94-5ACF-4F77-A648-40285E81EE25}"/>
              </a:ext>
            </a:extLst>
          </p:cNvPr>
          <p:cNvSpPr/>
          <p:nvPr/>
        </p:nvSpPr>
        <p:spPr>
          <a:xfrm>
            <a:off x="8961575" y="4198659"/>
            <a:ext cx="2026324" cy="369332"/>
          </a:xfrm>
          <a:prstGeom prst="rect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dirty="0"/>
              <a:t>Downward mobility</a:t>
            </a:r>
            <a:endParaRPr lang="ru-RU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61183E2-E503-4306-B9D5-0B98F7EF6309}"/>
              </a:ext>
            </a:extLst>
          </p:cNvPr>
          <p:cNvSpPr/>
          <p:nvPr/>
        </p:nvSpPr>
        <p:spPr>
          <a:xfrm>
            <a:off x="838200" y="2026216"/>
            <a:ext cx="26917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ea typeface="Calibri" panose="020F0502020204030204" pitchFamily="34" charset="0"/>
              </a:rPr>
              <a:t>1. Unconditional mobility</a:t>
            </a:r>
            <a:endParaRPr lang="ru-RU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AE6501E2-75CD-4977-B355-1C71C0AB4D55}"/>
                  </a:ext>
                </a:extLst>
              </p:cNvPr>
              <p:cNvSpPr/>
              <p:nvPr/>
            </p:nvSpPr>
            <p:spPr>
              <a:xfrm>
                <a:off x="4871006" y="2002833"/>
                <a:ext cx="2003817" cy="374270"/>
              </a:xfrm>
              <a:prstGeom prst="rect">
                <a:avLst/>
              </a:prstGeom>
              <a:ln w="12700">
                <a:solidFill>
                  <a:schemeClr val="accent2">
                    <a:lumMod val="75000"/>
                  </a:schemeClr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p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ru-RU" i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p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𝑢𝑛</m:t>
                          </m:r>
                        </m:sup>
                      </m:sSup>
                      <m:r>
                        <a:rPr lang="ru-RU" i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p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𝑑𝑛</m:t>
                          </m:r>
                        </m:sup>
                      </m:sSup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AE6501E2-75CD-4977-B355-1C71C0AB4D5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1006" y="2002833"/>
                <a:ext cx="2003817" cy="37427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12700">
                <a:solidFill>
                  <a:schemeClr val="accent2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 17">
            <a:extLst>
              <a:ext uri="{FF2B5EF4-FFF2-40B4-BE49-F238E27FC236}">
                <a16:creationId xmlns:a16="http://schemas.microsoft.com/office/drawing/2014/main" id="{12FDD345-1BD9-478B-8454-5D31A2429BA9}"/>
              </a:ext>
            </a:extLst>
          </p:cNvPr>
          <p:cNvSpPr/>
          <p:nvPr/>
        </p:nvSpPr>
        <p:spPr>
          <a:xfrm>
            <a:off x="838200" y="3192220"/>
            <a:ext cx="24609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2. Conditional mobility</a:t>
            </a:r>
            <a:endParaRPr lang="ru-RU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122BBD47-06DE-4ABB-B4F6-1126CF665668}"/>
                  </a:ext>
                </a:extLst>
              </p:cNvPr>
              <p:cNvSpPr/>
              <p:nvPr/>
            </p:nvSpPr>
            <p:spPr>
              <a:xfrm>
                <a:off x="4993221" y="3212510"/>
                <a:ext cx="1938992" cy="387542"/>
              </a:xfrm>
              <a:prstGeom prst="rect">
                <a:avLst/>
              </a:prstGeom>
              <a:ln w="12700">
                <a:solidFill>
                  <a:schemeClr val="accent2">
                    <a:lumMod val="75000"/>
                  </a:schemeClr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  <m:sup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𝑐</m:t>
                          </m:r>
                        </m:sup>
                      </m:sSubSup>
                      <m:r>
                        <a:rPr lang="ru-RU" i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  <m:sup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𝑢𝑐</m:t>
                          </m:r>
                        </m:sup>
                      </m:sSubSup>
                      <m:r>
                        <a:rPr lang="ru-RU" i="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  <m:sup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𝑑𝑐</m:t>
                          </m:r>
                        </m:sup>
                      </m:sSubSup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122BBD47-06DE-4ABB-B4F6-1126CF66566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3221" y="3212510"/>
                <a:ext cx="1938992" cy="38754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12700">
                <a:solidFill>
                  <a:schemeClr val="accent2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25F12D6F-4F16-49E5-8A0F-3B39C01B6BEC}"/>
              </a:ext>
            </a:extLst>
          </p:cNvPr>
          <p:cNvSpPr txBox="1"/>
          <p:nvPr/>
        </p:nvSpPr>
        <p:spPr>
          <a:xfrm>
            <a:off x="838200" y="4677376"/>
            <a:ext cx="1963038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ru-RU"/>
            </a:defPPr>
            <a:lvl1pPr>
              <a:defRPr b="1">
                <a:ea typeface="Calibri" panose="020F0502020204030204" pitchFamily="34" charset="0"/>
              </a:defRPr>
            </a:lvl1pPr>
          </a:lstStyle>
          <a:p>
            <a:r>
              <a:rPr lang="en-US" dirty="0"/>
              <a:t>3. Income growth 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9E0488A6-C923-46BF-8769-56C45087B108}"/>
                  </a:ext>
                </a:extLst>
              </p:cNvPr>
              <p:cNvSpPr/>
              <p:nvPr/>
            </p:nvSpPr>
            <p:spPr>
              <a:xfrm>
                <a:off x="4968018" y="4691808"/>
                <a:ext cx="1809791" cy="613951"/>
              </a:xfrm>
              <a:prstGeom prst="rect">
                <a:avLst/>
              </a:prstGeom>
              <a:ln w="12700">
                <a:solidFill>
                  <a:schemeClr val="accent2">
                    <a:lumMod val="75000"/>
                  </a:schemeClr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  <m:sup/>
                      </m:sSubSup>
                      <m:r>
                        <a:rPr lang="ru-RU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9E0488A6-C923-46BF-8769-56C45087B10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8018" y="4691808"/>
                <a:ext cx="1809791" cy="61395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12700">
                <a:solidFill>
                  <a:schemeClr val="accent2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72D1CEA7-4FBE-41D1-AB4E-3B8174BCF6A0}"/>
                  </a:ext>
                </a:extLst>
              </p:cNvPr>
              <p:cNvSpPr/>
              <p:nvPr/>
            </p:nvSpPr>
            <p:spPr>
              <a:xfrm>
                <a:off x="838200" y="5444281"/>
                <a:ext cx="10277212" cy="79060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1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1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en-US" sz="1400" b="0" i="1" u="none" strike="noStrike" baseline="0" dirty="0">
                    <a:solidFill>
                      <a:srgbClr val="000000"/>
                    </a:solidFill>
                  </a:rPr>
                  <a:t> - </a:t>
                </a:r>
                <a:r>
                  <a:rPr lang="en-US" sz="1400" dirty="0">
                    <a:solidFill>
                      <a:srgbClr val="000000"/>
                    </a:solidFill>
                  </a:rPr>
                  <a:t>individuals’ income in year </a:t>
                </a:r>
                <a:r>
                  <a:rPr lang="en-US" sz="1400" i="1" dirty="0">
                    <a:solidFill>
                      <a:srgbClr val="000000"/>
                    </a:solidFill>
                  </a:rPr>
                  <a:t>j </a:t>
                </a:r>
                <a:endParaRPr lang="en-US" sz="1400" i="1" dirty="0">
                  <a:latin typeface="Cambria Math" panose="020405030504060302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140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ru-RU" sz="140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1400" b="0" i="1" u="none" strike="noStrike" baseline="0" dirty="0">
                    <a:solidFill>
                      <a:srgbClr val="000000"/>
                    </a:solidFill>
                  </a:rPr>
                  <a:t> </a:t>
                </a:r>
                <a:r>
                  <a:rPr lang="en-US" sz="1400" dirty="0">
                    <a:solidFill>
                      <a:srgbClr val="000000"/>
                    </a:solidFill>
                  </a:rPr>
                  <a:t>- individuals’ income threshold </a:t>
                </a:r>
                <a:r>
                  <a:rPr lang="en-US" sz="1400" i="1" dirty="0">
                    <a:solidFill>
                      <a:srgbClr val="000000"/>
                    </a:solidFill>
                  </a:rPr>
                  <a:t>k </a:t>
                </a:r>
                <a:r>
                  <a:rPr lang="en-US" sz="1400" dirty="0">
                    <a:solidFill>
                      <a:srgbClr val="000000"/>
                    </a:solidFill>
                  </a:rPr>
                  <a:t>in year </a:t>
                </a:r>
                <a:r>
                  <a:rPr lang="en-US" sz="1400" i="1" dirty="0">
                    <a:solidFill>
                      <a:srgbClr val="000000"/>
                    </a:solidFill>
                  </a:rPr>
                  <a:t>j</a:t>
                </a:r>
                <a:r>
                  <a:rPr lang="en-US" sz="1400" dirty="0">
                    <a:solidFill>
                      <a:srgbClr val="000000"/>
                    </a:solidFill>
                  </a:rPr>
                  <a:t> (higher </a:t>
                </a:r>
                <a:r>
                  <a:rPr lang="en-US" sz="1400" i="1" dirty="0">
                    <a:solidFill>
                      <a:srgbClr val="000000"/>
                    </a:solidFill>
                  </a:rPr>
                  <a:t>k </a:t>
                </a:r>
                <a:r>
                  <a:rPr lang="en-US" sz="1400" dirty="0">
                    <a:solidFill>
                      <a:srgbClr val="000000"/>
                    </a:solidFill>
                  </a:rPr>
                  <a:t>- higher income threshold)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400" dirty="0">
                    <a:solidFill>
                      <a:srgbClr val="000000"/>
                    </a:solidFill>
                  </a:rPr>
                  <a:t>Both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1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en-US" sz="1400" b="0" i="1" u="none" strike="noStrike" baseline="0" dirty="0">
                    <a:solidFill>
                      <a:srgbClr val="000000"/>
                    </a:solidFill>
                  </a:rPr>
                  <a:t> </a:t>
                </a:r>
                <a:r>
                  <a:rPr lang="en-US" sz="1400" dirty="0">
                    <a:solidFill>
                      <a:srgbClr val="000000"/>
                    </a:solidFill>
                  </a:rPr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140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ru-RU" sz="140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1400" b="0" i="1" u="none" strike="noStrike" baseline="0" dirty="0">
                    <a:solidFill>
                      <a:srgbClr val="000000"/>
                    </a:solidFill>
                  </a:rPr>
                  <a:t> </a:t>
                </a:r>
                <a:r>
                  <a:rPr lang="en-US" sz="1400" dirty="0">
                    <a:solidFill>
                      <a:srgbClr val="000000"/>
                    </a:solidFill>
                  </a:rPr>
                  <a:t>are expressed in logarithmic form </a:t>
                </a:r>
                <a:endParaRPr lang="en-US" sz="1400" dirty="0"/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72D1CEA7-4FBE-41D1-AB4E-3B8174BCF6A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5444281"/>
                <a:ext cx="10277212" cy="790601"/>
              </a:xfrm>
              <a:prstGeom prst="rect">
                <a:avLst/>
              </a:prstGeom>
              <a:blipFill>
                <a:blip r:embed="rId9"/>
                <a:stretch>
                  <a:fillRect l="-119" t="-769" b="-53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3472C14-57C2-40E1-922A-E14D75A665AC}"/>
              </a:ext>
            </a:extLst>
          </p:cNvPr>
          <p:cNvCxnSpPr>
            <a:cxnSpLocks/>
          </p:cNvCxnSpPr>
          <p:nvPr/>
        </p:nvCxnSpPr>
        <p:spPr>
          <a:xfrm>
            <a:off x="3086445" y="2584640"/>
            <a:ext cx="872461" cy="0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CF5696E7-5B81-4CFF-BC00-29D4E2962BD9}"/>
              </a:ext>
            </a:extLst>
          </p:cNvPr>
          <p:cNvCxnSpPr>
            <a:cxnSpLocks/>
            <a:endCxn id="9" idx="3"/>
          </p:cNvCxnSpPr>
          <p:nvPr/>
        </p:nvCxnSpPr>
        <p:spPr>
          <a:xfrm flipH="1">
            <a:off x="7994940" y="2957351"/>
            <a:ext cx="855445" cy="0"/>
          </a:xfrm>
          <a:prstGeom prst="straightConnector1">
            <a:avLst/>
          </a:prstGeom>
          <a:ln w="127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3ADB6F2B-D887-4AF4-81BA-C782A13C45F3}"/>
              </a:ext>
            </a:extLst>
          </p:cNvPr>
          <p:cNvCxnSpPr>
            <a:cxnSpLocks/>
            <a:endCxn id="7" idx="1"/>
          </p:cNvCxnSpPr>
          <p:nvPr/>
        </p:nvCxnSpPr>
        <p:spPr>
          <a:xfrm>
            <a:off x="3086445" y="3921465"/>
            <a:ext cx="872461" cy="0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1B20B73C-72FD-4D40-9489-9FE582F406CC}"/>
              </a:ext>
            </a:extLst>
          </p:cNvPr>
          <p:cNvCxnSpPr/>
          <p:nvPr/>
        </p:nvCxnSpPr>
        <p:spPr>
          <a:xfrm flipH="1">
            <a:off x="7994939" y="4366883"/>
            <a:ext cx="855445" cy="0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1212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12" grpId="0" animBg="1"/>
      <p:bldP spid="17" grpId="0" animBg="1"/>
      <p:bldP spid="19" grpId="0" animBg="1"/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EFDE1-2FBF-4CD8-8BF0-948758932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Analytical Framework</a:t>
            </a:r>
            <a:br>
              <a:rPr lang="en-US" altLang="ru-RU" dirty="0"/>
            </a:br>
            <a:r>
              <a:rPr lang="en-US" altLang="ru-RU" dirty="0"/>
              <a:t>2. </a:t>
            </a:r>
            <a:r>
              <a:rPr lang="en-US" i="1" dirty="0"/>
              <a:t>Growth &amp; Redistribution, Mobility &amp; Inequality </a:t>
            </a:r>
            <a:endParaRPr lang="ru-RU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4BDB3758-924C-44BF-B5D5-9F22E7DD39C1}"/>
                  </a:ext>
                </a:extLst>
              </p:cNvPr>
              <p:cNvSpPr/>
              <p:nvPr/>
            </p:nvSpPr>
            <p:spPr>
              <a:xfrm>
                <a:off x="3416292" y="2432837"/>
                <a:ext cx="4427414" cy="8956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p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𝐹</m:t>
                          </m:r>
                        </m:sup>
                      </m:sSup>
                      <m:r>
                        <a:rPr lang="ru-RU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𝑁</m:t>
                          </m:r>
                        </m:den>
                      </m:f>
                      <m:nary>
                        <m:naryPr>
                          <m:chr m:val="∑"/>
                          <m:limLoc m:val="undOvr"/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  <m:e>
                          <m:d>
                            <m:d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𝑁</m:t>
                          </m:r>
                        </m:den>
                      </m:f>
                      <m:nary>
                        <m:naryPr>
                          <m:chr m:val="∑"/>
                          <m:limLoc m:val="undOvr"/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𝐾</m:t>
                          </m:r>
                        </m:sub>
                        <m:sup/>
                        <m:e>
                          <m:d>
                            <m:dPr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4BDB3758-924C-44BF-B5D5-9F22E7DD39C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6292" y="2432837"/>
                <a:ext cx="4427414" cy="89563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55A9B11E-A12F-41E7-9810-FB5157B4FCC6}"/>
              </a:ext>
            </a:extLst>
          </p:cNvPr>
          <p:cNvSpPr txBox="1"/>
          <p:nvPr/>
        </p:nvSpPr>
        <p:spPr>
          <a:xfrm>
            <a:off x="933056" y="2113626"/>
            <a:ext cx="66841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Growth and Redistribution: </a:t>
            </a:r>
            <a:r>
              <a:rPr lang="en-US" dirty="0"/>
              <a:t>Fields-Ok (1999) mobility index</a:t>
            </a:r>
            <a:endParaRPr lang="ru-RU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60C48EC-DC2B-4821-B6BC-A510FC46EB02}"/>
              </a:ext>
            </a:extLst>
          </p:cNvPr>
          <p:cNvSpPr txBox="1"/>
          <p:nvPr/>
        </p:nvSpPr>
        <p:spPr>
          <a:xfrm>
            <a:off x="933057" y="4121104"/>
            <a:ext cx="5707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Mobility and Inequality: </a:t>
            </a:r>
            <a:r>
              <a:rPr lang="en-US" dirty="0"/>
              <a:t>Shorrocks (1978)’s mobility index</a:t>
            </a:r>
            <a:endParaRPr lang="ru-RU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4B8A080-E024-46F0-9699-BCC71EC93F23}"/>
                  </a:ext>
                </a:extLst>
              </p:cNvPr>
              <p:cNvSpPr/>
              <p:nvPr/>
            </p:nvSpPr>
            <p:spPr>
              <a:xfrm>
                <a:off x="3185652" y="4585318"/>
                <a:ext cx="2679708" cy="6977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/>
                        <m:sup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𝑠</m:t>
                          </m:r>
                        </m:sup>
                      </m:sSubSup>
                      <m:r>
                        <a:rPr lang="ru-RU" i="0">
                          <a:latin typeface="Cambria Math" panose="02040503050406030204" pitchFamily="18" charset="0"/>
                        </a:rPr>
                        <m:t>=1−</m:t>
                      </m:r>
                      <m:f>
                        <m:f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"/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acc>
                                <m:accPr>
                                  <m:chr m:val="̅"/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acc>
                            </m:e>
                          </m:d>
                        </m:num>
                        <m:den>
                          <m:nary>
                            <m:naryPr>
                              <m:chr m:val="∑"/>
                              <m:limLoc m:val="undOvr"/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sup>
                            <m:e>
                              <m:r>
                                <a:rPr lang="ru-RU" i="1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  <m:r>
                                <a:rPr lang="ru-RU" i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  <m:f>
                                <m:fPr>
                                  <m:type m:val="lin"/>
                                  <m:ctrlPr>
                                    <a:rPr lang="ru-RU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i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num>
                                <m:den>
                                  <m:r>
                                    <a:rPr lang="ru-RU" i="1"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</m:den>
                              </m:f>
                            </m:e>
                          </m:nary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4B8A080-E024-46F0-9699-BCC71EC93F2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5652" y="4585318"/>
                <a:ext cx="2679708" cy="69775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Left Brace 10">
            <a:extLst>
              <a:ext uri="{FF2B5EF4-FFF2-40B4-BE49-F238E27FC236}">
                <a16:creationId xmlns:a16="http://schemas.microsoft.com/office/drawing/2014/main" id="{BBB16B4E-7BEE-45BB-8E57-2B2F39028E7F}"/>
              </a:ext>
            </a:extLst>
          </p:cNvPr>
          <p:cNvSpPr/>
          <p:nvPr/>
        </p:nvSpPr>
        <p:spPr>
          <a:xfrm rot="16200000">
            <a:off x="4878400" y="2601216"/>
            <a:ext cx="210683" cy="1543575"/>
          </a:xfrm>
          <a:prstGeom prst="leftBrac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 Brace 11">
            <a:extLst>
              <a:ext uri="{FF2B5EF4-FFF2-40B4-BE49-F238E27FC236}">
                <a16:creationId xmlns:a16="http://schemas.microsoft.com/office/drawing/2014/main" id="{03694D46-0350-4F30-8731-12E787DF27A2}"/>
              </a:ext>
            </a:extLst>
          </p:cNvPr>
          <p:cNvSpPr/>
          <p:nvPr/>
        </p:nvSpPr>
        <p:spPr>
          <a:xfrm rot="16200000">
            <a:off x="6740074" y="2601216"/>
            <a:ext cx="210683" cy="1543575"/>
          </a:xfrm>
          <a:prstGeom prst="leftBrac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D29C903-9451-4638-A5BA-D12016380251}"/>
              </a:ext>
            </a:extLst>
          </p:cNvPr>
          <p:cNvSpPr txBox="1"/>
          <p:nvPr/>
        </p:nvSpPr>
        <p:spPr>
          <a:xfrm>
            <a:off x="4579485" y="3590592"/>
            <a:ext cx="859531" cy="369332"/>
          </a:xfrm>
          <a:prstGeom prst="rect">
            <a:avLst/>
          </a:prstGeom>
          <a:noFill/>
          <a:ln w="12700"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i="1" dirty="0"/>
              <a:t>growth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2567061-CC9E-4381-B36B-B2C3307E6BE8}"/>
              </a:ext>
            </a:extLst>
          </p:cNvPr>
          <p:cNvSpPr txBox="1"/>
          <p:nvPr/>
        </p:nvSpPr>
        <p:spPr>
          <a:xfrm>
            <a:off x="6169372" y="3592271"/>
            <a:ext cx="1447832" cy="369332"/>
          </a:xfrm>
          <a:prstGeom prst="rect">
            <a:avLst/>
          </a:prstGeom>
          <a:noFill/>
          <a:ln w="12700"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i="1" dirty="0"/>
              <a:t>redistribution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86C006B-AE99-4BEB-9AC9-07AFEF80F7C1}"/>
              </a:ext>
            </a:extLst>
          </p:cNvPr>
          <p:cNvCxnSpPr>
            <a:cxnSpLocks/>
          </p:cNvCxnSpPr>
          <p:nvPr/>
        </p:nvCxnSpPr>
        <p:spPr>
          <a:xfrm flipV="1">
            <a:off x="5755529" y="4648745"/>
            <a:ext cx="757784" cy="91036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44A9B418-43CF-4A51-98B1-4B05B543769F}"/>
              </a:ext>
            </a:extLst>
          </p:cNvPr>
          <p:cNvSpPr txBox="1"/>
          <p:nvPr/>
        </p:nvSpPr>
        <p:spPr>
          <a:xfrm>
            <a:off x="6656138" y="4477215"/>
            <a:ext cx="2146742" cy="369332"/>
          </a:xfrm>
          <a:prstGeom prst="rect">
            <a:avLst/>
          </a:prstGeom>
          <a:noFill/>
          <a:ln w="12700"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long-term inequality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73F8A044-DCF2-4084-AE1D-78AD3BED1567}"/>
              </a:ext>
            </a:extLst>
          </p:cNvPr>
          <p:cNvCxnSpPr>
            <a:cxnSpLocks/>
          </p:cNvCxnSpPr>
          <p:nvPr/>
        </p:nvCxnSpPr>
        <p:spPr>
          <a:xfrm>
            <a:off x="5755529" y="5132623"/>
            <a:ext cx="749396" cy="227013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203C8A31-582C-436C-9D78-EF290AAFBB22}"/>
              </a:ext>
            </a:extLst>
          </p:cNvPr>
          <p:cNvSpPr txBox="1"/>
          <p:nvPr/>
        </p:nvSpPr>
        <p:spPr>
          <a:xfrm>
            <a:off x="6661460" y="5208776"/>
            <a:ext cx="2272736" cy="369332"/>
          </a:xfrm>
          <a:prstGeom prst="rect">
            <a:avLst/>
          </a:prstGeom>
          <a:noFill/>
          <a:ln w="127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short-term inequality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3E9ECB0-9FAB-4E05-B2CB-C10D68A8FDBA}"/>
              </a:ext>
            </a:extLst>
          </p:cNvPr>
          <p:cNvSpPr/>
          <p:nvPr/>
        </p:nvSpPr>
        <p:spPr>
          <a:xfrm>
            <a:off x="933056" y="5752478"/>
            <a:ext cx="1018235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where F(.) is an inequality function such as the Gini index (or the variance of log income), and 𝑦 ̅ is the averaged income over K years</a:t>
            </a:r>
          </a:p>
        </p:txBody>
      </p:sp>
    </p:spTree>
    <p:extLst>
      <p:ext uri="{BB962C8B-B14F-4D97-AF65-F5344CB8AC3E}">
        <p14:creationId xmlns:p14="http://schemas.microsoft.com/office/powerpoint/2010/main" val="3446147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7" grpId="0" animBg="1"/>
      <p:bldP spid="2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1103</TotalTime>
  <Words>2306</Words>
  <Application>Microsoft Office PowerPoint</Application>
  <PresentationFormat>Широкоэкранный</PresentationFormat>
  <Paragraphs>527</Paragraphs>
  <Slides>30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7" baseType="lpstr">
      <vt:lpstr>Arial</vt:lpstr>
      <vt:lpstr>Calibri</vt:lpstr>
      <vt:lpstr>Calibri Light</vt:lpstr>
      <vt:lpstr>Cambria Math</vt:lpstr>
      <vt:lpstr>Times New Roman</vt:lpstr>
      <vt:lpstr>Wingdings</vt:lpstr>
      <vt:lpstr>Office Theme</vt:lpstr>
      <vt:lpstr>Welfare Dynamics and Inequality in the Russian Federation during 1994-2015</vt:lpstr>
      <vt:lpstr>Outline</vt:lpstr>
      <vt:lpstr>Trends of Income per capita and Gini Coefficients, RLMS 1994-2015</vt:lpstr>
      <vt:lpstr>Questions</vt:lpstr>
      <vt:lpstr>Contribution: comprehensive picture of welfare mobility and inequality for Russia from the new angles</vt:lpstr>
      <vt:lpstr>Our findings</vt:lpstr>
      <vt:lpstr>Studies on income mobility &amp; inequality dynamic in Russia</vt:lpstr>
      <vt:lpstr>Analytical Framework 1. Mobility for Different Income Groups </vt:lpstr>
      <vt:lpstr>Analytical Framework 2. Growth &amp; Redistribution, Mobility &amp; Inequality </vt:lpstr>
      <vt:lpstr>Analytical Framework 3. Correlates of Income Mobility and Growth</vt:lpstr>
      <vt:lpstr>Data Description</vt:lpstr>
      <vt:lpstr>Overall Trends of Income and Inequality</vt:lpstr>
      <vt:lpstr>Short-Term (left) and Medium-Term (right) Income Mobility</vt:lpstr>
      <vt:lpstr>Short-Term (left) and Medium-Term (right) Income Growth</vt:lpstr>
      <vt:lpstr>Long-Term Mobility (left) and Income Growth (right)</vt:lpstr>
      <vt:lpstr>Fields-Ok (left) and Shorrocks (right) Decompositions</vt:lpstr>
      <vt:lpstr>Occupation Transitions, Income Mobility &amp; Income Growth</vt:lpstr>
      <vt:lpstr>Occupation Transitions &amp; Income Mobility Marginal Effects in Short-Term Periods</vt:lpstr>
      <vt:lpstr>Occupation Transitions &amp; Income Mobility Marginal Effects in Medium-Term and Long-Term Periods</vt:lpstr>
      <vt:lpstr>Occupation Transitions &amp; Income Growth % Changes in Individuals’ Income</vt:lpstr>
      <vt:lpstr>Robustness Checks and Further Analysis</vt:lpstr>
      <vt:lpstr>Conclusion</vt:lpstr>
      <vt:lpstr>Welfare measure - Total household income per capita</vt:lpstr>
      <vt:lpstr>Description of transition variables</vt:lpstr>
      <vt:lpstr>Short-Term Correlates of Mobility, Ordered Logit Model with Individual Random Effects</vt:lpstr>
      <vt:lpstr>Other Definitions for Income </vt:lpstr>
      <vt:lpstr>Inequality within Top Income Population</vt:lpstr>
      <vt:lpstr>Inverse probability weighting</vt:lpstr>
      <vt:lpstr>Other Robustness Checks</vt:lpstr>
      <vt:lpstr>Trends of Different Definitions of Household Income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Kseniya R.A.</dc:creator>
  <cp:lastModifiedBy>Kseniya R.A.</cp:lastModifiedBy>
  <cp:revision>215</cp:revision>
  <dcterms:created xsi:type="dcterms:W3CDTF">2019-09-08T17:10:56Z</dcterms:created>
  <dcterms:modified xsi:type="dcterms:W3CDTF">2019-09-16T21:55:28Z</dcterms:modified>
</cp:coreProperties>
</file>