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handoutMasterIdLst>
    <p:handoutMasterId r:id="rId14"/>
  </p:handoutMasterIdLst>
  <p:sldIdLst>
    <p:sldId id="443" r:id="rId2"/>
    <p:sldId id="491" r:id="rId3"/>
    <p:sldId id="492" r:id="rId4"/>
    <p:sldId id="488" r:id="rId5"/>
    <p:sldId id="498" r:id="rId6"/>
    <p:sldId id="493" r:id="rId7"/>
    <p:sldId id="474" r:id="rId8"/>
    <p:sldId id="494" r:id="rId9"/>
    <p:sldId id="497" r:id="rId10"/>
    <p:sldId id="495" r:id="rId11"/>
    <p:sldId id="496" r:id="rId12"/>
  </p:sldIdLst>
  <p:sldSz cx="9144000" cy="6858000" type="screen4x3"/>
  <p:notesSz cx="6854825" cy="9293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2" autoAdjust="0"/>
    <p:restoredTop sz="94290" autoAdjust="0"/>
  </p:normalViewPr>
  <p:slideViewPr>
    <p:cSldViewPr>
      <p:cViewPr>
        <p:scale>
          <a:sx n="50" d="100"/>
          <a:sy n="50" d="100"/>
        </p:scale>
        <p:origin x="1864" y="3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944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82" y="0"/>
            <a:ext cx="297094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7612"/>
            <a:ext cx="2970944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82" y="8827612"/>
            <a:ext cx="2970943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84D615-E4A9-475D-BA21-8507A90D47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8199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944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324" y="0"/>
            <a:ext cx="2970944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414600"/>
            <a:ext cx="5483860" cy="41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022"/>
            <a:ext cx="2970944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324" y="8826022"/>
            <a:ext cx="2970944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0DEA532-3568-48C8-915C-8B8AA12468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778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81C65-F00D-40A5-A201-4F1FB9B9C5B3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56360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656C5-A6DF-4D0C-9C89-619E78C12AE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420EE-1763-463F-A4B0-C125C4B2AA0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7178C-80AF-45BB-9479-8CB11893469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690"/>
            <a:ext cx="9144000" cy="6858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298" y="3581314"/>
            <a:ext cx="6401405" cy="1751999"/>
          </a:xfrm>
        </p:spPr>
        <p:txBody>
          <a:bodyPr lIns="87920" tIns="43960" rIns="87920" bIns="4396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4114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1448405" y="6400284"/>
            <a:ext cx="532190" cy="153087"/>
          </a:xfrm>
          <a:prstGeom prst="actionButtonBackPrevious">
            <a:avLst/>
          </a:prstGeom>
          <a:gradFill rotWithShape="1">
            <a:gsLst>
              <a:gs pos="0">
                <a:srgbClr val="A9BCF9">
                  <a:gamma/>
                  <a:tint val="28627"/>
                  <a:invGamma/>
                </a:srgbClr>
              </a:gs>
              <a:gs pos="100000">
                <a:srgbClr val="A9BCF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zh-CN" altLang="en-US"/>
          </a:p>
        </p:txBody>
      </p:sp>
      <p:sp>
        <p:nvSpPr>
          <p:cNvPr id="4116" name="AutoShape 2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2057703" y="6400284"/>
            <a:ext cx="533702" cy="153087"/>
          </a:xfrm>
          <a:prstGeom prst="actionButtonForwardNext">
            <a:avLst/>
          </a:prstGeom>
          <a:gradFill rotWithShape="1">
            <a:gsLst>
              <a:gs pos="0">
                <a:srgbClr val="A9BCF9"/>
              </a:gs>
              <a:gs pos="100000">
                <a:srgbClr val="A9BCF9">
                  <a:gamma/>
                  <a:tint val="3490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zh-CN" altLang="en-US"/>
          </a:p>
        </p:txBody>
      </p:sp>
      <p:pic>
        <p:nvPicPr>
          <p:cNvPr id="17" name="图片 5" descr="Logo new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3715" y="1721845"/>
            <a:ext cx="1596571" cy="126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573714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8E0D6-B35D-4346-9FB6-5E28D0B13DD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9095F-49F2-4056-AEDD-7CA76386355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83114-CC6D-4243-9DD6-5CA84F8B7A4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CF4F8-47CE-4F91-8C74-48A48852F22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12761-65A7-4BCE-927E-CF0AA9B8AB9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7AD2-3332-4A53-A23A-C5636F5613F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C43EE02-4219-4525-998B-767494185A7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B894323-F790-4856-BF6E-9E305E6E324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57567" y="762000"/>
            <a:ext cx="6351845" cy="220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黑体" pitchFamily="49" charset="-122"/>
              </a:rPr>
              <a:t>Review of </a:t>
            </a:r>
            <a:r>
              <a:rPr lang="en-US" altLang="zh-CN" sz="3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黑体" pitchFamily="49" charset="-122"/>
              </a:rPr>
              <a:t>Erumban</a:t>
            </a:r>
            <a:r>
              <a:rPr lang="en-US" altLang="zh-CN" sz="3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黑体" pitchFamily="49" charset="-122"/>
              </a:rPr>
              <a:t> et al.</a:t>
            </a:r>
          </a:p>
          <a:p>
            <a:pPr algn="r">
              <a:lnSpc>
                <a:spcPct val="150000"/>
              </a:lnSpc>
              <a:spcBef>
                <a:spcPct val="0"/>
              </a:spcBef>
            </a:pPr>
            <a:r>
              <a:rPr lang="en-US" altLang="zh-CN" sz="3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黑体" pitchFamily="49" charset="-122"/>
              </a:rPr>
              <a:t>“…An India-Russia Comparison”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6505" y="3200400"/>
            <a:ext cx="6193968" cy="3166544"/>
          </a:xfrm>
          <a:prstGeom prst="rect">
            <a:avLst/>
          </a:prstGeom>
          <a:noFill/>
        </p:spPr>
        <p:txBody>
          <a:bodyPr wrap="square" lIns="87920" tIns="43960" rIns="87920" bIns="43960" rtlCol="0">
            <a:spAutoFit/>
          </a:bodyPr>
          <a:lstStyle/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Barbara M.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Fraumeni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/>
              <a:t>China Center for Human Capital and Labor Market Research</a:t>
            </a:r>
          </a:p>
          <a:p>
            <a:r>
              <a:rPr lang="en-US" sz="1600" dirty="0"/>
              <a:t>Central University of Finance and Economics, Beijing, China</a:t>
            </a:r>
          </a:p>
          <a:p>
            <a:endParaRPr lang="en-US" sz="1600" dirty="0"/>
          </a:p>
          <a:p>
            <a:r>
              <a:rPr lang="en-US" sz="1600" dirty="0"/>
              <a:t>CEFMS, Hunan University, Changsha, China</a:t>
            </a:r>
          </a:p>
          <a:p>
            <a:endParaRPr lang="en-US" sz="1600" dirty="0"/>
          </a:p>
          <a:p>
            <a:r>
              <a:rPr lang="en-US" sz="1600" dirty="0"/>
              <a:t>National Bureau of Economic Research, Cambridge, MA USA</a:t>
            </a:r>
          </a:p>
          <a:p>
            <a:endParaRPr lang="en-US" sz="1600" dirty="0"/>
          </a:p>
          <a:p>
            <a:r>
              <a:rPr lang="en-US" sz="1600" dirty="0"/>
              <a:t>IZA, Bonn, Germany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744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1520-2B31-4498-82B3-81D52A77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Figures Like Figures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04DD-AF33-4317-9A37-1D8FA835F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For table 4, show industry and services above and below averages, probably both countries on the same graph, one for each subperiod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B9CE6-94EE-4817-8BB4-71C7210C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60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324BB-71F8-4CAF-8273-4057663F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Might Not Work!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5C371-2141-42A1-91C4-57F46BDCA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9792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b="1" dirty="0"/>
              <a:t>But somehow you need to keep your audience from suffering from number overload</a:t>
            </a:r>
          </a:p>
          <a:p>
            <a:r>
              <a:rPr lang="en-US" sz="4000" b="1" dirty="0"/>
              <a:t>Estimates done, just presentation work to be completed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42CAE-9F1E-4078-BEEC-6E1014E2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930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7985-9F6A-49B9-8DD8-D35C10657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8237-00AD-475E-9891-12B608037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015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Gross value added, number of employees (FTE), capital services, and capital shares available for both countries</a:t>
            </a:r>
          </a:p>
          <a:p>
            <a:endParaRPr lang="en-US" sz="3200" b="1" dirty="0"/>
          </a:p>
          <a:p>
            <a:r>
              <a:rPr lang="en-US" sz="3200" b="1" dirty="0"/>
              <a:t>For Russia, “capital services from each asset is proportional to the average of the stock available at the end of the current and prior period”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06810-CE38-4A2C-BA10-0F371218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418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3913-3F44-4630-8D4C-8EA7B4AF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Aggregate MFP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2E9B0-9788-4222-8F67-363EAD83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sz="3200" b="1" dirty="0"/>
              <a:t>Aggregate economy MFP is computed as the sum of sectoral growth rates weighted using their nominal share</a:t>
            </a:r>
          </a:p>
          <a:p>
            <a:endParaRPr lang="en-US" sz="3200" b="1" dirty="0"/>
          </a:p>
          <a:p>
            <a:r>
              <a:rPr lang="en-US" sz="3200" b="1" dirty="0"/>
              <a:t>How much different would the answer be if an aggregate production function was used?</a:t>
            </a:r>
          </a:p>
          <a:p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67C81-B6FB-47B4-A179-0181BD42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853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How Do I Critique This 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453743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Uses data and decomposition of growth methodology I strongly favor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Presents results with some interpretation, but emphasis is on the results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Solid data base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94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EA3E36-88A1-4CF1-BB67-6092C328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12761-65A7-4BCE-927E-CF0AA9B8AB9A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3C3471-1FAA-4D97-A504-5B9AAD953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78900"/>
            <a:ext cx="7391399" cy="4240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66CB40-46B5-4FF5-95AB-744B66A01998}"/>
              </a:ext>
            </a:extLst>
          </p:cNvPr>
          <p:cNvSpPr txBox="1"/>
          <p:nvPr/>
        </p:nvSpPr>
        <p:spPr>
          <a:xfrm>
            <a:off x="3886200" y="882975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Figure 1</a:t>
            </a:r>
          </a:p>
        </p:txBody>
      </p:sp>
    </p:spTree>
    <p:extLst>
      <p:ext uri="{BB962C8B-B14F-4D97-AF65-F5344CB8AC3E}">
        <p14:creationId xmlns:p14="http://schemas.microsoft.com/office/powerpoint/2010/main" val="326844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DF37-C342-4DC8-A75D-1A2E103F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Presentation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AD102-5DD6-4EEC-9352-A3024800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dirty="0"/>
              <a:t>Combine figure 1 and 2</a:t>
            </a:r>
          </a:p>
          <a:p>
            <a:r>
              <a:rPr lang="en-US" sz="2800" b="1" dirty="0"/>
              <a:t>Employment, capital deepening, and TFP contributions to VA growth</a:t>
            </a:r>
          </a:p>
          <a:p>
            <a:pPr lvl="1"/>
            <a:r>
              <a:rPr lang="en-US" sz="2800" b="1" dirty="0"/>
              <a:t>Employment and capital deepening the link between labor productivity and TFP</a:t>
            </a:r>
          </a:p>
          <a:p>
            <a:endParaRPr lang="en-US" sz="2800" b="1" dirty="0"/>
          </a:p>
          <a:p>
            <a:r>
              <a:rPr lang="en-US" sz="2800" b="1" dirty="0"/>
              <a:t>Otherwise I kept going between the two graphs to get the whole picture</a:t>
            </a:r>
          </a:p>
          <a:p>
            <a:endParaRPr lang="en-US" sz="2800" b="1" dirty="0"/>
          </a:p>
          <a:p>
            <a:r>
              <a:rPr lang="en-US" sz="2800" b="1" dirty="0"/>
              <a:t>Flip bars to vertical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5C412-6ECC-4ABF-AC35-219853BE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08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1524000" y="76200"/>
            <a:ext cx="57721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rgbClr val="00000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Sources of G7 Economic Growth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26" t="3606" b="7428"/>
          <a:stretch/>
        </p:blipFill>
        <p:spPr>
          <a:xfrm>
            <a:off x="551420" y="677254"/>
            <a:ext cx="7449580" cy="57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9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D9CA-0D5F-4E03-8A6C-B5C9766F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39DD9-5F3D-4940-B813-E3116F18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Bring conclusion summaries into the body of the paper to help avoid number fatigue</a:t>
            </a:r>
          </a:p>
          <a:p>
            <a:endParaRPr lang="en-US" sz="3600" b="1" dirty="0"/>
          </a:p>
          <a:p>
            <a:r>
              <a:rPr lang="en-US" sz="3600" b="1" dirty="0"/>
              <a:t>Can repeat these to some extent in the 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14963-538C-4A97-A6EA-896330D3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59FDD-2273-4B94-B4EA-C51023410733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83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8065AE-0F33-4ADA-9DB5-E21D536B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12761-65A7-4BCE-927E-CF0AA9B8AB9A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01411E-608D-43A8-98EC-9054CA0C8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33799"/>
            <a:ext cx="7924800" cy="49225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240DCB-5AA3-4735-AE40-3487E6CAC684}"/>
              </a:ext>
            </a:extLst>
          </p:cNvPr>
          <p:cNvSpPr txBox="1"/>
          <p:nvPr/>
        </p:nvSpPr>
        <p:spPr>
          <a:xfrm>
            <a:off x="2590800" y="685800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Figure 3 for India</a:t>
            </a:r>
          </a:p>
        </p:txBody>
      </p:sp>
    </p:spTree>
    <p:extLst>
      <p:ext uri="{BB962C8B-B14F-4D97-AF65-F5344CB8AC3E}">
        <p14:creationId xmlns:p14="http://schemas.microsoft.com/office/powerpoint/2010/main" val="3118043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38614</TotalTime>
  <Words>320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Franklin Gothic Medium</vt:lpstr>
      <vt:lpstr>Tahoma</vt:lpstr>
      <vt:lpstr>Times New Roman</vt:lpstr>
      <vt:lpstr>Wingdings 2</vt:lpstr>
      <vt:lpstr>Flow</vt:lpstr>
      <vt:lpstr>PowerPoint Presentation</vt:lpstr>
      <vt:lpstr>Components</vt:lpstr>
      <vt:lpstr>Aggregate MFP</vt:lpstr>
      <vt:lpstr>How Do I Critique This Paper?</vt:lpstr>
      <vt:lpstr>PowerPoint Presentation</vt:lpstr>
      <vt:lpstr>Presentation Comments</vt:lpstr>
      <vt:lpstr>PowerPoint Presentation</vt:lpstr>
      <vt:lpstr>Summaries</vt:lpstr>
      <vt:lpstr>PowerPoint Presentation</vt:lpstr>
      <vt:lpstr>More Figures Like Figures 3</vt:lpstr>
      <vt:lpstr>Might Not Work!</vt:lpstr>
    </vt:vector>
  </TitlesOfParts>
  <Company>UNO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Asymmetric Information and International Equity Home Bias</dc:title>
  <dc:creator>Jinlan</dc:creator>
  <cp:lastModifiedBy>Barbara Fraumeni</cp:lastModifiedBy>
  <cp:revision>954</cp:revision>
  <cp:lastPrinted>2019-09-08T18:40:11Z</cp:lastPrinted>
  <dcterms:created xsi:type="dcterms:W3CDTF">2004-01-13T23:13:38Z</dcterms:created>
  <dcterms:modified xsi:type="dcterms:W3CDTF">2019-09-08T18:57:36Z</dcterms:modified>
</cp:coreProperties>
</file>