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5"/>
  </p:notesMasterIdLst>
  <p:handoutMasterIdLst>
    <p:handoutMasterId r:id="rId46"/>
  </p:handoutMasterIdLst>
  <p:sldIdLst>
    <p:sldId id="502" r:id="rId2"/>
    <p:sldId id="621" r:id="rId3"/>
    <p:sldId id="615" r:id="rId4"/>
    <p:sldId id="616" r:id="rId5"/>
    <p:sldId id="617" r:id="rId6"/>
    <p:sldId id="627" r:id="rId7"/>
    <p:sldId id="629" r:id="rId8"/>
    <p:sldId id="618" r:id="rId9"/>
    <p:sldId id="623" r:id="rId10"/>
    <p:sldId id="630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612" r:id="rId19"/>
    <p:sldId id="613" r:id="rId20"/>
    <p:sldId id="614" r:id="rId21"/>
    <p:sldId id="503" r:id="rId22"/>
    <p:sldId id="580" r:id="rId23"/>
    <p:sldId id="582" r:id="rId24"/>
    <p:sldId id="581" r:id="rId25"/>
    <p:sldId id="583" r:id="rId26"/>
    <p:sldId id="593" r:id="rId27"/>
    <p:sldId id="560" r:id="rId28"/>
    <p:sldId id="585" r:id="rId29"/>
    <p:sldId id="587" r:id="rId30"/>
    <p:sldId id="584" r:id="rId31"/>
    <p:sldId id="631" r:id="rId32"/>
    <p:sldId id="624" r:id="rId33"/>
    <p:sldId id="628" r:id="rId34"/>
    <p:sldId id="594" r:id="rId35"/>
    <p:sldId id="595" r:id="rId36"/>
    <p:sldId id="632" r:id="rId37"/>
    <p:sldId id="592" r:id="rId38"/>
    <p:sldId id="633" r:id="rId39"/>
    <p:sldId id="597" r:id="rId40"/>
    <p:sldId id="598" r:id="rId41"/>
    <p:sldId id="604" r:id="rId42"/>
    <p:sldId id="599" r:id="rId43"/>
    <p:sldId id="596" r:id="rId4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89661" autoAdjust="0"/>
  </p:normalViewPr>
  <p:slideViewPr>
    <p:cSldViewPr>
      <p:cViewPr varScale="1">
        <p:scale>
          <a:sx n="58" d="100"/>
          <a:sy n="58" d="100"/>
        </p:scale>
        <p:origin x="1683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arba\Documents\USMDOCS\India%20paper\DEEPENING%20jlactsv4_2006withland%20for%20new%20accum%20BRIEF%20for%20decomposition%20of%20labor%20productivity%20versus%20MFP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arba\Documents\USMDOCS\India%20paper\DEEPENING%20jlactsv4_2006withland%20for%20new%20accum%20BRIEF%20for%20decomposition%20of%20labor%20productivity%20versus%20MF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/>
              <a:t>Figure 1 Contributions to Full</a:t>
            </a:r>
            <a:r>
              <a:rPr lang="en-US" sz="1100" baseline="0"/>
              <a:t> Gross Private Domestic Product</a:t>
            </a:r>
          </a:p>
          <a:p>
            <a:pPr>
              <a:defRPr/>
            </a:pPr>
            <a:r>
              <a:rPr lang="en-US" sz="1100"/>
              <a:t>and Economic Growth with HC Productivity and "Deepening"</a:t>
            </a:r>
            <a:r>
              <a:rPr lang="en-US" sz="1100" baseline="0"/>
              <a:t> Components</a:t>
            </a:r>
            <a:endParaRPr lang="en-US" sz="1100"/>
          </a:p>
        </c:rich>
      </c:tx>
      <c:layout>
        <c:manualLayout>
          <c:xMode val="edge"/>
          <c:yMode val="edge"/>
          <c:x val="0.14574387090502577"/>
          <c:y val="1.646601105554874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657015590200446E-2"/>
          <c:y val="0.10766721044045677"/>
          <c:w val="0.89977728285077951"/>
          <c:h val="0.7977161500815660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6"/>
              <c:layout>
                <c:manualLayout>
                  <c:x val="2.9629629629629628E-3"/>
                  <c:y val="-2.1789187806222771E-3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chartdata for MFP'!$CS$20:$CS$39</c:f>
              <c:strCache>
                <c:ptCount val="20"/>
                <c:pt idx="0">
                  <c:v>1950-1984</c:v>
                </c:pt>
                <c:pt idx="1">
                  <c:v>1950-1984</c:v>
                </c:pt>
                <c:pt idx="2">
                  <c:v>1950-1984</c:v>
                </c:pt>
                <c:pt idx="3">
                  <c:v>1950-1973</c:v>
                </c:pt>
                <c:pt idx="4">
                  <c:v>1950-1973</c:v>
                </c:pt>
                <c:pt idx="5">
                  <c:v>1950-1973</c:v>
                </c:pt>
                <c:pt idx="6">
                  <c:v>1974-1984</c:v>
                </c:pt>
                <c:pt idx="7">
                  <c:v>1974-1984</c:v>
                </c:pt>
                <c:pt idx="8">
                  <c:v>1974-1984</c:v>
                </c:pt>
                <c:pt idx="9">
                  <c:v>1999-2009</c:v>
                </c:pt>
                <c:pt idx="10">
                  <c:v>1999-2009</c:v>
                </c:pt>
                <c:pt idx="11">
                  <c:v>1999-2009</c:v>
                </c:pt>
                <c:pt idx="12">
                  <c:v>1999-2000</c:v>
                </c:pt>
                <c:pt idx="13">
                  <c:v>1999-2000</c:v>
                </c:pt>
                <c:pt idx="14">
                  <c:v>1999-2000</c:v>
                </c:pt>
                <c:pt idx="15">
                  <c:v>2001-2005</c:v>
                </c:pt>
                <c:pt idx="16">
                  <c:v>2001-2005</c:v>
                </c:pt>
                <c:pt idx="17">
                  <c:v>2001-2005</c:v>
                </c:pt>
                <c:pt idx="18">
                  <c:v>2006-2009</c:v>
                </c:pt>
                <c:pt idx="19">
                  <c:v>2006-2009</c:v>
                </c:pt>
              </c:strCache>
            </c:strRef>
          </c:cat>
          <c:val>
            <c:numRef>
              <c:f>'new chartdata for MFP'!$CT$20:$CT$39</c:f>
              <c:numCache>
                <c:formatCode>0.00</c:formatCode>
                <c:ptCount val="20"/>
                <c:pt idx="0">
                  <c:v>0.69805133059247337</c:v>
                </c:pt>
                <c:pt idx="1">
                  <c:v>4.1841414065191873E-2</c:v>
                </c:pt>
                <c:pt idx="3">
                  <c:v>0.5105004228788661</c:v>
                </c:pt>
                <c:pt idx="4">
                  <c:v>-2.5818315697747944E-2</c:v>
                </c:pt>
                <c:pt idx="6">
                  <c:v>1.1072533110585254</c:v>
                </c:pt>
                <c:pt idx="7">
                  <c:v>0.18946264263887874</c:v>
                </c:pt>
                <c:pt idx="9">
                  <c:v>1.035077592966112</c:v>
                </c:pt>
                <c:pt idx="10">
                  <c:v>7.7196539250103238E-2</c:v>
                </c:pt>
                <c:pt idx="12">
                  <c:v>1.0554933575984744</c:v>
                </c:pt>
                <c:pt idx="13">
                  <c:v>0.13343954193780358</c:v>
                </c:pt>
                <c:pt idx="15">
                  <c:v>1.4120716400464823</c:v>
                </c:pt>
                <c:pt idx="16">
                  <c:v>0.17184906167756028</c:v>
                </c:pt>
                <c:pt idx="18">
                  <c:v>0.55362715179946753</c:v>
                </c:pt>
                <c:pt idx="19">
                  <c:v>-6.92406151280682E-2</c:v>
                </c:pt>
              </c:numCache>
            </c:numRef>
          </c:val>
        </c:ser>
        <c:ser>
          <c:idx val="1"/>
          <c:order val="1"/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Lbls>
            <c:dLbl>
              <c:idx val="4"/>
              <c:layout>
                <c:manualLayout>
                  <c:x val="0"/>
                  <c:y val="-2.833023403386024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chartdata for MFP'!$CS$20:$CS$39</c:f>
              <c:strCache>
                <c:ptCount val="20"/>
                <c:pt idx="0">
                  <c:v>1950-1984</c:v>
                </c:pt>
                <c:pt idx="1">
                  <c:v>1950-1984</c:v>
                </c:pt>
                <c:pt idx="2">
                  <c:v>1950-1984</c:v>
                </c:pt>
                <c:pt idx="3">
                  <c:v>1950-1973</c:v>
                </c:pt>
                <c:pt idx="4">
                  <c:v>1950-1973</c:v>
                </c:pt>
                <c:pt idx="5">
                  <c:v>1950-1973</c:v>
                </c:pt>
                <c:pt idx="6">
                  <c:v>1974-1984</c:v>
                </c:pt>
                <c:pt idx="7">
                  <c:v>1974-1984</c:v>
                </c:pt>
                <c:pt idx="8">
                  <c:v>1974-1984</c:v>
                </c:pt>
                <c:pt idx="9">
                  <c:v>1999-2009</c:v>
                </c:pt>
                <c:pt idx="10">
                  <c:v>1999-2009</c:v>
                </c:pt>
                <c:pt idx="11">
                  <c:v>1999-2009</c:v>
                </c:pt>
                <c:pt idx="12">
                  <c:v>1999-2000</c:v>
                </c:pt>
                <c:pt idx="13">
                  <c:v>1999-2000</c:v>
                </c:pt>
                <c:pt idx="14">
                  <c:v>1999-2000</c:v>
                </c:pt>
                <c:pt idx="15">
                  <c:v>2001-2005</c:v>
                </c:pt>
                <c:pt idx="16">
                  <c:v>2001-2005</c:v>
                </c:pt>
                <c:pt idx="17">
                  <c:v>2001-2005</c:v>
                </c:pt>
                <c:pt idx="18">
                  <c:v>2006-2009</c:v>
                </c:pt>
                <c:pt idx="19">
                  <c:v>2006-2009</c:v>
                </c:pt>
              </c:strCache>
            </c:strRef>
          </c:cat>
          <c:val>
            <c:numRef>
              <c:f>'new chartdata for MFP'!$CU$20:$CU$39</c:f>
              <c:numCache>
                <c:formatCode>0.00</c:formatCode>
                <c:ptCount val="20"/>
                <c:pt idx="1">
                  <c:v>0.13444974096357337</c:v>
                </c:pt>
                <c:pt idx="4">
                  <c:v>-4.4208597730560517E-2</c:v>
                </c:pt>
                <c:pt idx="7">
                  <c:v>0.5242497526598654</c:v>
                </c:pt>
                <c:pt idx="10">
                  <c:v>0.41963119026984119</c:v>
                </c:pt>
                <c:pt idx="13">
                  <c:v>0.13869930738627351</c:v>
                </c:pt>
                <c:pt idx="16">
                  <c:v>0.52077974477604205</c:v>
                </c:pt>
                <c:pt idx="19">
                  <c:v>0.43366143857887401</c:v>
                </c:pt>
              </c:numCache>
            </c:numRef>
          </c:val>
        </c:ser>
        <c:ser>
          <c:idx val="2"/>
          <c:order val="2"/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chartdata for MFP'!$CS$20:$CS$39</c:f>
              <c:strCache>
                <c:ptCount val="20"/>
                <c:pt idx="0">
                  <c:v>1950-1984</c:v>
                </c:pt>
                <c:pt idx="1">
                  <c:v>1950-1984</c:v>
                </c:pt>
                <c:pt idx="2">
                  <c:v>1950-1984</c:v>
                </c:pt>
                <c:pt idx="3">
                  <c:v>1950-1973</c:v>
                </c:pt>
                <c:pt idx="4">
                  <c:v>1950-1973</c:v>
                </c:pt>
                <c:pt idx="5">
                  <c:v>1950-1973</c:v>
                </c:pt>
                <c:pt idx="6">
                  <c:v>1974-1984</c:v>
                </c:pt>
                <c:pt idx="7">
                  <c:v>1974-1984</c:v>
                </c:pt>
                <c:pt idx="8">
                  <c:v>1974-1984</c:v>
                </c:pt>
                <c:pt idx="9">
                  <c:v>1999-2009</c:v>
                </c:pt>
                <c:pt idx="10">
                  <c:v>1999-2009</c:v>
                </c:pt>
                <c:pt idx="11">
                  <c:v>1999-2009</c:v>
                </c:pt>
                <c:pt idx="12">
                  <c:v>1999-2000</c:v>
                </c:pt>
                <c:pt idx="13">
                  <c:v>1999-2000</c:v>
                </c:pt>
                <c:pt idx="14">
                  <c:v>1999-2000</c:v>
                </c:pt>
                <c:pt idx="15">
                  <c:v>2001-2005</c:v>
                </c:pt>
                <c:pt idx="16">
                  <c:v>2001-2005</c:v>
                </c:pt>
                <c:pt idx="17">
                  <c:v>2001-2005</c:v>
                </c:pt>
                <c:pt idx="18">
                  <c:v>2006-2009</c:v>
                </c:pt>
                <c:pt idx="19">
                  <c:v>2006-2009</c:v>
                </c:pt>
              </c:strCache>
            </c:strRef>
          </c:cat>
          <c:val>
            <c:numRef>
              <c:f>'new chartdata for MFP'!$CV$20:$CV$39</c:f>
              <c:numCache>
                <c:formatCode>0.00</c:formatCode>
                <c:ptCount val="20"/>
                <c:pt idx="1">
                  <c:v>0.23180324764738991</c:v>
                </c:pt>
                <c:pt idx="4">
                  <c:v>0.19756853367148061</c:v>
                </c:pt>
                <c:pt idx="7">
                  <c:v>0.30649716904937385</c:v>
                </c:pt>
                <c:pt idx="10">
                  <c:v>0.3620113938916793</c:v>
                </c:pt>
                <c:pt idx="13">
                  <c:v>0.38120016098050302</c:v>
                </c:pt>
                <c:pt idx="16">
                  <c:v>0.4104760017291943</c:v>
                </c:pt>
                <c:pt idx="19">
                  <c:v>0.29183625055037365</c:v>
                </c:pt>
              </c:numCache>
            </c:numRef>
          </c:val>
        </c:ser>
        <c:ser>
          <c:idx val="3"/>
          <c:order val="3"/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chartdata for MFP'!$CS$20:$CS$39</c:f>
              <c:strCache>
                <c:ptCount val="20"/>
                <c:pt idx="0">
                  <c:v>1950-1984</c:v>
                </c:pt>
                <c:pt idx="1">
                  <c:v>1950-1984</c:v>
                </c:pt>
                <c:pt idx="2">
                  <c:v>1950-1984</c:v>
                </c:pt>
                <c:pt idx="3">
                  <c:v>1950-1973</c:v>
                </c:pt>
                <c:pt idx="4">
                  <c:v>1950-1973</c:v>
                </c:pt>
                <c:pt idx="5">
                  <c:v>1950-1973</c:v>
                </c:pt>
                <c:pt idx="6">
                  <c:v>1974-1984</c:v>
                </c:pt>
                <c:pt idx="7">
                  <c:v>1974-1984</c:v>
                </c:pt>
                <c:pt idx="8">
                  <c:v>1974-1984</c:v>
                </c:pt>
                <c:pt idx="9">
                  <c:v>1999-2009</c:v>
                </c:pt>
                <c:pt idx="10">
                  <c:v>1999-2009</c:v>
                </c:pt>
                <c:pt idx="11">
                  <c:v>1999-2009</c:v>
                </c:pt>
                <c:pt idx="12">
                  <c:v>1999-2000</c:v>
                </c:pt>
                <c:pt idx="13">
                  <c:v>1999-2000</c:v>
                </c:pt>
                <c:pt idx="14">
                  <c:v>1999-2000</c:v>
                </c:pt>
                <c:pt idx="15">
                  <c:v>2001-2005</c:v>
                </c:pt>
                <c:pt idx="16">
                  <c:v>2001-2005</c:v>
                </c:pt>
                <c:pt idx="17">
                  <c:v>2001-2005</c:v>
                </c:pt>
                <c:pt idx="18">
                  <c:v>2006-2009</c:v>
                </c:pt>
                <c:pt idx="19">
                  <c:v>2006-2009</c:v>
                </c:pt>
              </c:strCache>
            </c:strRef>
          </c:cat>
          <c:val>
            <c:numRef>
              <c:f>'new chartdata for MFP'!$CW$20:$CW$39</c:f>
              <c:numCache>
                <c:formatCode>0.00</c:formatCode>
                <c:ptCount val="20"/>
                <c:pt idx="1">
                  <c:v>0.28992807504835394</c:v>
                </c:pt>
                <c:pt idx="4">
                  <c:v>0.38288821104338877</c:v>
                </c:pt>
                <c:pt idx="7">
                  <c:v>8.7105960150096293E-2</c:v>
                </c:pt>
                <c:pt idx="10">
                  <c:v>0.17623738611725939</c:v>
                </c:pt>
                <c:pt idx="13">
                  <c:v>0.402055894992083</c:v>
                </c:pt>
                <c:pt idx="16">
                  <c:v>0.31317557193145512</c:v>
                </c:pt>
                <c:pt idx="19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2102096"/>
        <c:axId val="342102880"/>
      </c:barChart>
      <c:catAx>
        <c:axId val="34210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34210288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342102880"/>
        <c:scaling>
          <c:orientation val="minMax"/>
          <c:min val="-0.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42102096"/>
        <c:crosses val="autoZero"/>
        <c:crossBetween val="between"/>
      </c:valAx>
      <c:spPr>
        <a:solidFill>
          <a:srgbClr val="CCFFCC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/>
              <a:t>Figure 1 Contributions to Full</a:t>
            </a:r>
            <a:r>
              <a:rPr lang="en-US" sz="1100" baseline="0"/>
              <a:t> Gross Private Domestic Product</a:t>
            </a:r>
          </a:p>
          <a:p>
            <a:pPr>
              <a:defRPr/>
            </a:pPr>
            <a:r>
              <a:rPr lang="en-US" sz="1100"/>
              <a:t>and Economic Growth with HC Productivity and "Deepening"</a:t>
            </a:r>
            <a:r>
              <a:rPr lang="en-US" sz="1100" baseline="0"/>
              <a:t> Components</a:t>
            </a:r>
            <a:endParaRPr lang="en-US" sz="1100"/>
          </a:p>
        </c:rich>
      </c:tx>
      <c:layout>
        <c:manualLayout>
          <c:xMode val="edge"/>
          <c:yMode val="edge"/>
          <c:x val="0.14574387090502577"/>
          <c:y val="1.646601105554874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657015590200446E-2"/>
          <c:y val="0.10766721044045677"/>
          <c:w val="0.89977728285077951"/>
          <c:h val="0.7977161500815660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6"/>
              <c:layout>
                <c:manualLayout>
                  <c:x val="2.9629629629629628E-3"/>
                  <c:y val="-2.1789187806222771E-3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chartdata for MFP'!$CS$20:$CS$39</c:f>
              <c:strCache>
                <c:ptCount val="20"/>
                <c:pt idx="0">
                  <c:v>1950-1984</c:v>
                </c:pt>
                <c:pt idx="1">
                  <c:v>1950-1984</c:v>
                </c:pt>
                <c:pt idx="2">
                  <c:v>1950-1984</c:v>
                </c:pt>
                <c:pt idx="3">
                  <c:v>1950-1973</c:v>
                </c:pt>
                <c:pt idx="4">
                  <c:v>1950-1973</c:v>
                </c:pt>
                <c:pt idx="5">
                  <c:v>1950-1973</c:v>
                </c:pt>
                <c:pt idx="6">
                  <c:v>1974-1984</c:v>
                </c:pt>
                <c:pt idx="7">
                  <c:v>1974-1984</c:v>
                </c:pt>
                <c:pt idx="8">
                  <c:v>1974-1984</c:v>
                </c:pt>
                <c:pt idx="9">
                  <c:v>1999-2009</c:v>
                </c:pt>
                <c:pt idx="10">
                  <c:v>1999-2009</c:v>
                </c:pt>
                <c:pt idx="11">
                  <c:v>1999-2009</c:v>
                </c:pt>
                <c:pt idx="12">
                  <c:v>1999-2000</c:v>
                </c:pt>
                <c:pt idx="13">
                  <c:v>1999-2000</c:v>
                </c:pt>
                <c:pt idx="14">
                  <c:v>1999-2000</c:v>
                </c:pt>
                <c:pt idx="15">
                  <c:v>2001-2005</c:v>
                </c:pt>
                <c:pt idx="16">
                  <c:v>2001-2005</c:v>
                </c:pt>
                <c:pt idx="17">
                  <c:v>2001-2005</c:v>
                </c:pt>
                <c:pt idx="18">
                  <c:v>2006-2009</c:v>
                </c:pt>
                <c:pt idx="19">
                  <c:v>2006-2009</c:v>
                </c:pt>
              </c:strCache>
            </c:strRef>
          </c:cat>
          <c:val>
            <c:numRef>
              <c:f>'new chartdata for MFP'!$CT$20:$CT$39</c:f>
              <c:numCache>
                <c:formatCode>0.00</c:formatCode>
                <c:ptCount val="20"/>
                <c:pt idx="0">
                  <c:v>0.69805133059247337</c:v>
                </c:pt>
                <c:pt idx="1">
                  <c:v>4.1841414065191873E-2</c:v>
                </c:pt>
                <c:pt idx="3">
                  <c:v>0.5105004228788661</c:v>
                </c:pt>
                <c:pt idx="4">
                  <c:v>-2.5818315697747944E-2</c:v>
                </c:pt>
                <c:pt idx="6">
                  <c:v>1.1072533110585254</c:v>
                </c:pt>
                <c:pt idx="7">
                  <c:v>0.18946264263887874</c:v>
                </c:pt>
                <c:pt idx="9">
                  <c:v>1.035077592966112</c:v>
                </c:pt>
                <c:pt idx="10">
                  <c:v>7.7196539250103238E-2</c:v>
                </c:pt>
                <c:pt idx="12">
                  <c:v>1.0554933575984744</c:v>
                </c:pt>
                <c:pt idx="13">
                  <c:v>0.13343954193780358</c:v>
                </c:pt>
                <c:pt idx="15">
                  <c:v>1.4120716400464823</c:v>
                </c:pt>
                <c:pt idx="16">
                  <c:v>0.17184906167756028</c:v>
                </c:pt>
                <c:pt idx="18">
                  <c:v>0.55362715179946753</c:v>
                </c:pt>
                <c:pt idx="19">
                  <c:v>-6.92406151280682E-2</c:v>
                </c:pt>
              </c:numCache>
            </c:numRef>
          </c:val>
        </c:ser>
        <c:ser>
          <c:idx val="1"/>
          <c:order val="1"/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Lbls>
            <c:dLbl>
              <c:idx val="4"/>
              <c:layout>
                <c:manualLayout>
                  <c:x val="0"/>
                  <c:y val="-2.833023403386024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chartdata for MFP'!$CS$20:$CS$39</c:f>
              <c:strCache>
                <c:ptCount val="20"/>
                <c:pt idx="0">
                  <c:v>1950-1984</c:v>
                </c:pt>
                <c:pt idx="1">
                  <c:v>1950-1984</c:v>
                </c:pt>
                <c:pt idx="2">
                  <c:v>1950-1984</c:v>
                </c:pt>
                <c:pt idx="3">
                  <c:v>1950-1973</c:v>
                </c:pt>
                <c:pt idx="4">
                  <c:v>1950-1973</c:v>
                </c:pt>
                <c:pt idx="5">
                  <c:v>1950-1973</c:v>
                </c:pt>
                <c:pt idx="6">
                  <c:v>1974-1984</c:v>
                </c:pt>
                <c:pt idx="7">
                  <c:v>1974-1984</c:v>
                </c:pt>
                <c:pt idx="8">
                  <c:v>1974-1984</c:v>
                </c:pt>
                <c:pt idx="9">
                  <c:v>1999-2009</c:v>
                </c:pt>
                <c:pt idx="10">
                  <c:v>1999-2009</c:v>
                </c:pt>
                <c:pt idx="11">
                  <c:v>1999-2009</c:v>
                </c:pt>
                <c:pt idx="12">
                  <c:v>1999-2000</c:v>
                </c:pt>
                <c:pt idx="13">
                  <c:v>1999-2000</c:v>
                </c:pt>
                <c:pt idx="14">
                  <c:v>1999-2000</c:v>
                </c:pt>
                <c:pt idx="15">
                  <c:v>2001-2005</c:v>
                </c:pt>
                <c:pt idx="16">
                  <c:v>2001-2005</c:v>
                </c:pt>
                <c:pt idx="17">
                  <c:v>2001-2005</c:v>
                </c:pt>
                <c:pt idx="18">
                  <c:v>2006-2009</c:v>
                </c:pt>
                <c:pt idx="19">
                  <c:v>2006-2009</c:v>
                </c:pt>
              </c:strCache>
            </c:strRef>
          </c:cat>
          <c:val>
            <c:numRef>
              <c:f>'new chartdata for MFP'!$CU$20:$CU$39</c:f>
              <c:numCache>
                <c:formatCode>0.00</c:formatCode>
                <c:ptCount val="20"/>
                <c:pt idx="1">
                  <c:v>0.13444974096357337</c:v>
                </c:pt>
                <c:pt idx="4">
                  <c:v>-4.4208597730560517E-2</c:v>
                </c:pt>
                <c:pt idx="7">
                  <c:v>0.5242497526598654</c:v>
                </c:pt>
                <c:pt idx="10">
                  <c:v>0.41963119026984119</c:v>
                </c:pt>
                <c:pt idx="13">
                  <c:v>0.13869930738627351</c:v>
                </c:pt>
                <c:pt idx="16">
                  <c:v>0.52077974477604205</c:v>
                </c:pt>
                <c:pt idx="19">
                  <c:v>0.43366143857887401</c:v>
                </c:pt>
              </c:numCache>
            </c:numRef>
          </c:val>
        </c:ser>
        <c:ser>
          <c:idx val="2"/>
          <c:order val="2"/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chartdata for MFP'!$CS$20:$CS$39</c:f>
              <c:strCache>
                <c:ptCount val="20"/>
                <c:pt idx="0">
                  <c:v>1950-1984</c:v>
                </c:pt>
                <c:pt idx="1">
                  <c:v>1950-1984</c:v>
                </c:pt>
                <c:pt idx="2">
                  <c:v>1950-1984</c:v>
                </c:pt>
                <c:pt idx="3">
                  <c:v>1950-1973</c:v>
                </c:pt>
                <c:pt idx="4">
                  <c:v>1950-1973</c:v>
                </c:pt>
                <c:pt idx="5">
                  <c:v>1950-1973</c:v>
                </c:pt>
                <c:pt idx="6">
                  <c:v>1974-1984</c:v>
                </c:pt>
                <c:pt idx="7">
                  <c:v>1974-1984</c:v>
                </c:pt>
                <c:pt idx="8">
                  <c:v>1974-1984</c:v>
                </c:pt>
                <c:pt idx="9">
                  <c:v>1999-2009</c:v>
                </c:pt>
                <c:pt idx="10">
                  <c:v>1999-2009</c:v>
                </c:pt>
                <c:pt idx="11">
                  <c:v>1999-2009</c:v>
                </c:pt>
                <c:pt idx="12">
                  <c:v>1999-2000</c:v>
                </c:pt>
                <c:pt idx="13">
                  <c:v>1999-2000</c:v>
                </c:pt>
                <c:pt idx="14">
                  <c:v>1999-2000</c:v>
                </c:pt>
                <c:pt idx="15">
                  <c:v>2001-2005</c:v>
                </c:pt>
                <c:pt idx="16">
                  <c:v>2001-2005</c:v>
                </c:pt>
                <c:pt idx="17">
                  <c:v>2001-2005</c:v>
                </c:pt>
                <c:pt idx="18">
                  <c:v>2006-2009</c:v>
                </c:pt>
                <c:pt idx="19">
                  <c:v>2006-2009</c:v>
                </c:pt>
              </c:strCache>
            </c:strRef>
          </c:cat>
          <c:val>
            <c:numRef>
              <c:f>'new chartdata for MFP'!$CV$20:$CV$39</c:f>
              <c:numCache>
                <c:formatCode>0.00</c:formatCode>
                <c:ptCount val="20"/>
                <c:pt idx="1">
                  <c:v>0.23180324764738991</c:v>
                </c:pt>
                <c:pt idx="4">
                  <c:v>0.19756853367148061</c:v>
                </c:pt>
                <c:pt idx="7">
                  <c:v>0.30649716904937385</c:v>
                </c:pt>
                <c:pt idx="10">
                  <c:v>0.3620113938916793</c:v>
                </c:pt>
                <c:pt idx="13">
                  <c:v>0.38120016098050302</c:v>
                </c:pt>
                <c:pt idx="16">
                  <c:v>0.4104760017291943</c:v>
                </c:pt>
                <c:pt idx="19">
                  <c:v>0.29183625055037365</c:v>
                </c:pt>
              </c:numCache>
            </c:numRef>
          </c:val>
        </c:ser>
        <c:ser>
          <c:idx val="3"/>
          <c:order val="3"/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chartdata for MFP'!$CS$20:$CS$39</c:f>
              <c:strCache>
                <c:ptCount val="20"/>
                <c:pt idx="0">
                  <c:v>1950-1984</c:v>
                </c:pt>
                <c:pt idx="1">
                  <c:v>1950-1984</c:v>
                </c:pt>
                <c:pt idx="2">
                  <c:v>1950-1984</c:v>
                </c:pt>
                <c:pt idx="3">
                  <c:v>1950-1973</c:v>
                </c:pt>
                <c:pt idx="4">
                  <c:v>1950-1973</c:v>
                </c:pt>
                <c:pt idx="5">
                  <c:v>1950-1973</c:v>
                </c:pt>
                <c:pt idx="6">
                  <c:v>1974-1984</c:v>
                </c:pt>
                <c:pt idx="7">
                  <c:v>1974-1984</c:v>
                </c:pt>
                <c:pt idx="8">
                  <c:v>1974-1984</c:v>
                </c:pt>
                <c:pt idx="9">
                  <c:v>1999-2009</c:v>
                </c:pt>
                <c:pt idx="10">
                  <c:v>1999-2009</c:v>
                </c:pt>
                <c:pt idx="11">
                  <c:v>1999-2009</c:v>
                </c:pt>
                <c:pt idx="12">
                  <c:v>1999-2000</c:v>
                </c:pt>
                <c:pt idx="13">
                  <c:v>1999-2000</c:v>
                </c:pt>
                <c:pt idx="14">
                  <c:v>1999-2000</c:v>
                </c:pt>
                <c:pt idx="15">
                  <c:v>2001-2005</c:v>
                </c:pt>
                <c:pt idx="16">
                  <c:v>2001-2005</c:v>
                </c:pt>
                <c:pt idx="17">
                  <c:v>2001-2005</c:v>
                </c:pt>
                <c:pt idx="18">
                  <c:v>2006-2009</c:v>
                </c:pt>
                <c:pt idx="19">
                  <c:v>2006-2009</c:v>
                </c:pt>
              </c:strCache>
            </c:strRef>
          </c:cat>
          <c:val>
            <c:numRef>
              <c:f>'new chartdata for MFP'!$CW$20:$CW$39</c:f>
              <c:numCache>
                <c:formatCode>0.00</c:formatCode>
                <c:ptCount val="20"/>
                <c:pt idx="1">
                  <c:v>0.28992807504835394</c:v>
                </c:pt>
                <c:pt idx="4">
                  <c:v>0.38288821104338877</c:v>
                </c:pt>
                <c:pt idx="7">
                  <c:v>8.7105960150096293E-2</c:v>
                </c:pt>
                <c:pt idx="10">
                  <c:v>0.17623738611725939</c:v>
                </c:pt>
                <c:pt idx="13">
                  <c:v>0.402055894992083</c:v>
                </c:pt>
                <c:pt idx="16">
                  <c:v>0.31317557193145512</c:v>
                </c:pt>
                <c:pt idx="19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2104840"/>
        <c:axId val="342105232"/>
      </c:barChart>
      <c:catAx>
        <c:axId val="34210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34210523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342105232"/>
        <c:scaling>
          <c:orientation val="minMax"/>
          <c:min val="-0.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42104840"/>
        <c:crosses val="autoZero"/>
        <c:crossBetween val="between"/>
      </c:valAx>
      <c:spPr>
        <a:solidFill>
          <a:srgbClr val="CCFFCC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0.02144</cdr:x>
      <cdr:y>0.94923</cdr:y>
    </cdr:from>
    <cdr:to>
      <cdr:x>0.03694</cdr:x>
      <cdr:y>0.97048</cdr:y>
    </cdr:to>
    <cdr:sp macro="" textlink="">
      <cdr:nvSpPr>
        <cdr:cNvPr id="1025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3821" y="5531807"/>
          <a:ext cx="132874" cy="1238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0.0349</cdr:x>
      <cdr:y>0.94459</cdr:y>
    </cdr:from>
    <cdr:to>
      <cdr:x>0.18339</cdr:x>
      <cdr:y>0.97979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147" y="5504773"/>
          <a:ext cx="1272990" cy="2051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>
              <a:solidFill>
                <a:srgbClr val="000000"/>
              </a:solidFill>
              <a:latin typeface="Arial"/>
              <a:cs typeface="Arial"/>
            </a:rPr>
            <a:t>HC</a:t>
          </a: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 Productivity</a:t>
          </a:r>
          <a:endParaRPr lang="en-US" sz="800" b="1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0.19143</cdr:x>
      <cdr:y>0.95011</cdr:y>
    </cdr:from>
    <cdr:to>
      <cdr:x>0.20668</cdr:x>
      <cdr:y>0.97136</cdr:y>
    </cdr:to>
    <cdr:sp macro="" textlink="">
      <cdr:nvSpPr>
        <cdr:cNvPr id="1027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40996" y="5536928"/>
          <a:ext cx="130731" cy="123838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0.2037</cdr:x>
      <cdr:y>0.93937</cdr:y>
    </cdr:from>
    <cdr:to>
      <cdr:x>0.39725</cdr:x>
      <cdr:y>0.98243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51" y="5474314"/>
          <a:ext cx="1659194" cy="2509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>
              <a:solidFill>
                <a:srgbClr val="000000"/>
              </a:solidFill>
              <a:latin typeface="Arial"/>
              <a:cs typeface="Arial"/>
            </a:rPr>
            <a:t>Market</a:t>
          </a: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 L Deepening</a:t>
          </a:r>
          <a:endParaRPr lang="en-US" sz="800" b="1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0.73453</cdr:x>
      <cdr:y>0.95777</cdr:y>
    </cdr:from>
    <cdr:to>
      <cdr:x>0.75103</cdr:x>
      <cdr:y>0.97902</cdr:y>
    </cdr:to>
    <cdr:sp macro="" textlink="">
      <cdr:nvSpPr>
        <cdr:cNvPr id="1029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96796" y="5581575"/>
          <a:ext cx="141447" cy="123837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0.58671</cdr:x>
      <cdr:y>0.95363</cdr:y>
    </cdr:from>
    <cdr:to>
      <cdr:x>0.60321</cdr:x>
      <cdr:y>0.97488</cdr:y>
    </cdr:to>
    <cdr:sp macro="" textlink="">
      <cdr:nvSpPr>
        <cdr:cNvPr id="1030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29595" y="5557411"/>
          <a:ext cx="141446" cy="12383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0.3985</cdr:x>
      <cdr:y>0.95074</cdr:y>
    </cdr:from>
    <cdr:to>
      <cdr:x>0.41475</cdr:x>
      <cdr:y>0.97199</cdr:y>
    </cdr:to>
    <cdr:sp macro="" textlink="">
      <cdr:nvSpPr>
        <cdr:cNvPr id="1031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6174" y="5540607"/>
          <a:ext cx="139303" cy="123837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0.41244</cdr:x>
      <cdr:y>0.94635</cdr:y>
    </cdr:from>
    <cdr:to>
      <cdr:x>0.58065</cdr:x>
      <cdr:y>0.97979</cdr:y>
    </cdr:to>
    <cdr:sp macro="" textlink="">
      <cdr:nvSpPr>
        <cdr:cNvPr id="103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35647" y="5515015"/>
          <a:ext cx="1441933" cy="1948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Time L Deepening</a:t>
          </a:r>
        </a:p>
      </cdr:txBody>
    </cdr:sp>
  </cdr:relSizeAnchor>
  <cdr:relSizeAnchor xmlns:cdr="http://schemas.openxmlformats.org/drawingml/2006/chartDrawing">
    <cdr:from>
      <cdr:x>0.60614</cdr:x>
      <cdr:y>0.94924</cdr:y>
    </cdr:from>
    <cdr:to>
      <cdr:x>0.7264</cdr:x>
      <cdr:y>0.98155</cdr:y>
    </cdr:to>
    <cdr:sp macro="" textlink="">
      <cdr:nvSpPr>
        <cdr:cNvPr id="103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96167" y="5531820"/>
          <a:ext cx="1030930" cy="1883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K Deepening</a:t>
          </a:r>
          <a:endParaRPr lang="en-US" sz="8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0.74407</cdr:x>
      <cdr:y>0.95275</cdr:y>
    </cdr:from>
    <cdr:to>
      <cdr:x>0.97252</cdr:x>
      <cdr:y>0.98318</cdr:y>
    </cdr:to>
    <cdr:sp macro="" textlink="">
      <cdr:nvSpPr>
        <cdr:cNvPr id="103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78548" y="5552290"/>
          <a:ext cx="1958388" cy="1773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Multifactor Productivity</a:t>
          </a:r>
        </a:p>
      </cdr:txBody>
    </cdr:sp>
  </cdr:relSizeAnchor>
  <cdr:relSizeAnchor xmlns:cdr="http://schemas.openxmlformats.org/drawingml/2006/chartDrawing">
    <cdr:from>
      <cdr:x>0.06326</cdr:x>
      <cdr:y>0.91957</cdr:y>
    </cdr:from>
    <cdr:to>
      <cdr:x>0.16361</cdr:x>
      <cdr:y>0.9497</cdr:y>
    </cdr:to>
    <cdr:sp macro="" textlink="">
      <cdr:nvSpPr>
        <cdr:cNvPr id="1035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6705" y="3715522"/>
          <a:ext cx="645188" cy="1217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1950-1984</a:t>
          </a:r>
        </a:p>
      </cdr:txBody>
    </cdr:sp>
  </cdr:relSizeAnchor>
  <cdr:relSizeAnchor xmlns:cdr="http://schemas.openxmlformats.org/drawingml/2006/chartDrawing">
    <cdr:from>
      <cdr:x>0.2011</cdr:x>
      <cdr:y>0.92204</cdr:y>
    </cdr:from>
    <cdr:to>
      <cdr:x>0.30519</cdr:x>
      <cdr:y>0.94325</cdr:y>
    </cdr:to>
    <cdr:sp macro="" textlink="">
      <cdr:nvSpPr>
        <cdr:cNvPr id="1036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2926" y="3725507"/>
          <a:ext cx="669234" cy="8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1950-1973</a:t>
          </a:r>
        </a:p>
      </cdr:txBody>
    </cdr:sp>
  </cdr:relSizeAnchor>
  <cdr:relSizeAnchor xmlns:cdr="http://schemas.openxmlformats.org/drawingml/2006/chartDrawing">
    <cdr:from>
      <cdr:x>0.34072</cdr:x>
      <cdr:y>0.91641</cdr:y>
    </cdr:from>
    <cdr:to>
      <cdr:x>0.43997</cdr:x>
      <cdr:y>0.93938</cdr:y>
    </cdr:to>
    <cdr:sp macro="" textlink="">
      <cdr:nvSpPr>
        <cdr:cNvPr id="103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90609" y="3702770"/>
          <a:ext cx="638115" cy="928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1974-1984</a:t>
          </a:r>
        </a:p>
      </cdr:txBody>
    </cdr:sp>
  </cdr:relSizeAnchor>
  <cdr:relSizeAnchor xmlns:cdr="http://schemas.openxmlformats.org/drawingml/2006/chartDrawing">
    <cdr:from>
      <cdr:x>0.46564</cdr:x>
      <cdr:y>0.91792</cdr:y>
    </cdr:from>
    <cdr:to>
      <cdr:x>0.56563</cdr:x>
      <cdr:y>0.94264</cdr:y>
    </cdr:to>
    <cdr:sp macro="" textlink="">
      <cdr:nvSpPr>
        <cdr:cNvPr id="1038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3774" y="3708871"/>
          <a:ext cx="642873" cy="99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1999-2009</a:t>
          </a:r>
        </a:p>
      </cdr:txBody>
    </cdr:sp>
  </cdr:relSizeAnchor>
  <cdr:relSizeAnchor xmlns:cdr="http://schemas.openxmlformats.org/drawingml/2006/chartDrawing">
    <cdr:from>
      <cdr:x>0.86528</cdr:x>
      <cdr:y>0.90809</cdr:y>
    </cdr:from>
    <cdr:to>
      <cdr:x>0.9717</cdr:x>
      <cdr:y>0.945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3197" y="3669142"/>
          <a:ext cx="684214" cy="149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i="0" baseline="0">
              <a:latin typeface="Arial" panose="020B0604020202020204" pitchFamily="34" charset="0"/>
            </a:rPr>
            <a:t>2006-2009</a:t>
          </a:r>
        </a:p>
      </cdr:txBody>
    </cdr:sp>
  </cdr:relSizeAnchor>
  <cdr:relSizeAnchor xmlns:cdr="http://schemas.openxmlformats.org/drawingml/2006/chartDrawing">
    <cdr:from>
      <cdr:x>0.59748</cdr:x>
      <cdr:y>0.90831</cdr:y>
    </cdr:from>
    <cdr:to>
      <cdr:x>0.69306</cdr:x>
      <cdr:y>0.94322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1409" y="3670047"/>
          <a:ext cx="614519" cy="141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i="0" baseline="0">
              <a:latin typeface="Arial" panose="020B0604020202020204" pitchFamily="34" charset="0"/>
              <a:cs typeface="Arial" panose="020B0604020202020204" pitchFamily="34" charset="0"/>
            </a:rPr>
            <a:t>1999-2000</a:t>
          </a: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0.75438</cdr:x>
      <cdr:y>0.91185</cdr:y>
    </cdr:from>
    <cdr:to>
      <cdr:x>0.86105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62661" y="5284839"/>
          <a:ext cx="914400" cy="542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0.74117</cdr:x>
      <cdr:y>0.9089</cdr:y>
    </cdr:from>
    <cdr:to>
      <cdr:x>0.84367</cdr:x>
      <cdr:y>0.94858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65243" y="3672396"/>
          <a:ext cx="659011" cy="160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i="0" baseline="0">
              <a:latin typeface="Arial" panose="020B0604020202020204" pitchFamily="34" charset="0"/>
            </a:rPr>
            <a:t>2001-2005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0.02144</cdr:x>
      <cdr:y>0.94923</cdr:y>
    </cdr:from>
    <cdr:to>
      <cdr:x>0.03694</cdr:x>
      <cdr:y>0.97048</cdr:y>
    </cdr:to>
    <cdr:sp macro="" textlink="">
      <cdr:nvSpPr>
        <cdr:cNvPr id="1025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3821" y="5531807"/>
          <a:ext cx="132874" cy="1238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0.0349</cdr:x>
      <cdr:y>0.94459</cdr:y>
    </cdr:from>
    <cdr:to>
      <cdr:x>0.18339</cdr:x>
      <cdr:y>0.97979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147" y="5504773"/>
          <a:ext cx="1272990" cy="2051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>
              <a:solidFill>
                <a:srgbClr val="000000"/>
              </a:solidFill>
              <a:latin typeface="Arial"/>
              <a:cs typeface="Arial"/>
            </a:rPr>
            <a:t>HC</a:t>
          </a: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 Productivity</a:t>
          </a:r>
          <a:endParaRPr lang="en-US" sz="800" b="1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0.19143</cdr:x>
      <cdr:y>0.95011</cdr:y>
    </cdr:from>
    <cdr:to>
      <cdr:x>0.20668</cdr:x>
      <cdr:y>0.97136</cdr:y>
    </cdr:to>
    <cdr:sp macro="" textlink="">
      <cdr:nvSpPr>
        <cdr:cNvPr id="1027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40996" y="5536928"/>
          <a:ext cx="130731" cy="123838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0.2037</cdr:x>
      <cdr:y>0.93937</cdr:y>
    </cdr:from>
    <cdr:to>
      <cdr:x>0.39725</cdr:x>
      <cdr:y>0.98243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51" y="5474314"/>
          <a:ext cx="1659194" cy="2509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>
              <a:solidFill>
                <a:srgbClr val="000000"/>
              </a:solidFill>
              <a:latin typeface="Arial"/>
              <a:cs typeface="Arial"/>
            </a:rPr>
            <a:t>Market</a:t>
          </a: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 L Deepening</a:t>
          </a:r>
          <a:endParaRPr lang="en-US" sz="800" b="1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0.73453</cdr:x>
      <cdr:y>0.95777</cdr:y>
    </cdr:from>
    <cdr:to>
      <cdr:x>0.75103</cdr:x>
      <cdr:y>0.97902</cdr:y>
    </cdr:to>
    <cdr:sp macro="" textlink="">
      <cdr:nvSpPr>
        <cdr:cNvPr id="1029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96796" y="5581575"/>
          <a:ext cx="141447" cy="123837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0.58671</cdr:x>
      <cdr:y>0.95363</cdr:y>
    </cdr:from>
    <cdr:to>
      <cdr:x>0.60321</cdr:x>
      <cdr:y>0.97488</cdr:y>
    </cdr:to>
    <cdr:sp macro="" textlink="">
      <cdr:nvSpPr>
        <cdr:cNvPr id="1030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29595" y="5557411"/>
          <a:ext cx="141446" cy="12383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0.3985</cdr:x>
      <cdr:y>0.95074</cdr:y>
    </cdr:from>
    <cdr:to>
      <cdr:x>0.41475</cdr:x>
      <cdr:y>0.97199</cdr:y>
    </cdr:to>
    <cdr:sp macro="" textlink="">
      <cdr:nvSpPr>
        <cdr:cNvPr id="1031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6174" y="5540607"/>
          <a:ext cx="139303" cy="123837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0.41244</cdr:x>
      <cdr:y>0.94635</cdr:y>
    </cdr:from>
    <cdr:to>
      <cdr:x>0.58065</cdr:x>
      <cdr:y>0.97979</cdr:y>
    </cdr:to>
    <cdr:sp macro="" textlink="">
      <cdr:nvSpPr>
        <cdr:cNvPr id="103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35647" y="5515015"/>
          <a:ext cx="1441933" cy="1948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Time L Deepening</a:t>
          </a:r>
        </a:p>
      </cdr:txBody>
    </cdr:sp>
  </cdr:relSizeAnchor>
  <cdr:relSizeAnchor xmlns:cdr="http://schemas.openxmlformats.org/drawingml/2006/chartDrawing">
    <cdr:from>
      <cdr:x>0.60614</cdr:x>
      <cdr:y>0.94924</cdr:y>
    </cdr:from>
    <cdr:to>
      <cdr:x>0.7264</cdr:x>
      <cdr:y>0.98155</cdr:y>
    </cdr:to>
    <cdr:sp macro="" textlink="">
      <cdr:nvSpPr>
        <cdr:cNvPr id="103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96167" y="5531820"/>
          <a:ext cx="1030930" cy="1883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K Deepening</a:t>
          </a:r>
          <a:endParaRPr lang="en-US" sz="8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0.74407</cdr:x>
      <cdr:y>0.95275</cdr:y>
    </cdr:from>
    <cdr:to>
      <cdr:x>0.97252</cdr:x>
      <cdr:y>0.98318</cdr:y>
    </cdr:to>
    <cdr:sp macro="" textlink="">
      <cdr:nvSpPr>
        <cdr:cNvPr id="103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78548" y="5552290"/>
          <a:ext cx="1958388" cy="1773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Multifactor Productivity</a:t>
          </a:r>
        </a:p>
      </cdr:txBody>
    </cdr:sp>
  </cdr:relSizeAnchor>
  <cdr:relSizeAnchor xmlns:cdr="http://schemas.openxmlformats.org/drawingml/2006/chartDrawing">
    <cdr:from>
      <cdr:x>0.06326</cdr:x>
      <cdr:y>0.91957</cdr:y>
    </cdr:from>
    <cdr:to>
      <cdr:x>0.16361</cdr:x>
      <cdr:y>0.9497</cdr:y>
    </cdr:to>
    <cdr:sp macro="" textlink="">
      <cdr:nvSpPr>
        <cdr:cNvPr id="1035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6705" y="3715522"/>
          <a:ext cx="645188" cy="1217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1950-1984</a:t>
          </a:r>
        </a:p>
      </cdr:txBody>
    </cdr:sp>
  </cdr:relSizeAnchor>
  <cdr:relSizeAnchor xmlns:cdr="http://schemas.openxmlformats.org/drawingml/2006/chartDrawing">
    <cdr:from>
      <cdr:x>0.2011</cdr:x>
      <cdr:y>0.92204</cdr:y>
    </cdr:from>
    <cdr:to>
      <cdr:x>0.30519</cdr:x>
      <cdr:y>0.94325</cdr:y>
    </cdr:to>
    <cdr:sp macro="" textlink="">
      <cdr:nvSpPr>
        <cdr:cNvPr id="1036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2926" y="3725507"/>
          <a:ext cx="669234" cy="85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1950-1973</a:t>
          </a:r>
        </a:p>
      </cdr:txBody>
    </cdr:sp>
  </cdr:relSizeAnchor>
  <cdr:relSizeAnchor xmlns:cdr="http://schemas.openxmlformats.org/drawingml/2006/chartDrawing">
    <cdr:from>
      <cdr:x>0.34072</cdr:x>
      <cdr:y>0.91641</cdr:y>
    </cdr:from>
    <cdr:to>
      <cdr:x>0.43997</cdr:x>
      <cdr:y>0.93938</cdr:y>
    </cdr:to>
    <cdr:sp macro="" textlink="">
      <cdr:nvSpPr>
        <cdr:cNvPr id="103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90609" y="3702770"/>
          <a:ext cx="638115" cy="928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1974-1984</a:t>
          </a:r>
        </a:p>
      </cdr:txBody>
    </cdr:sp>
  </cdr:relSizeAnchor>
  <cdr:relSizeAnchor xmlns:cdr="http://schemas.openxmlformats.org/drawingml/2006/chartDrawing">
    <cdr:from>
      <cdr:x>0.46564</cdr:x>
      <cdr:y>0.91792</cdr:y>
    </cdr:from>
    <cdr:to>
      <cdr:x>0.56563</cdr:x>
      <cdr:y>0.94264</cdr:y>
    </cdr:to>
    <cdr:sp macro="" textlink="">
      <cdr:nvSpPr>
        <cdr:cNvPr id="1038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3774" y="3708871"/>
          <a:ext cx="642873" cy="99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00" b="1" i="0" strike="noStrike" baseline="0">
              <a:solidFill>
                <a:srgbClr val="000000"/>
              </a:solidFill>
              <a:latin typeface="Arial"/>
              <a:cs typeface="Arial"/>
            </a:rPr>
            <a:t>1999-2009</a:t>
          </a:r>
        </a:p>
      </cdr:txBody>
    </cdr:sp>
  </cdr:relSizeAnchor>
  <cdr:relSizeAnchor xmlns:cdr="http://schemas.openxmlformats.org/drawingml/2006/chartDrawing">
    <cdr:from>
      <cdr:x>0.86528</cdr:x>
      <cdr:y>0.90809</cdr:y>
    </cdr:from>
    <cdr:to>
      <cdr:x>0.9717</cdr:x>
      <cdr:y>0.945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3197" y="3669142"/>
          <a:ext cx="684214" cy="149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i="0" baseline="0">
              <a:latin typeface="Arial" panose="020B0604020202020204" pitchFamily="34" charset="0"/>
            </a:rPr>
            <a:t>2006-2009</a:t>
          </a:r>
        </a:p>
      </cdr:txBody>
    </cdr:sp>
  </cdr:relSizeAnchor>
  <cdr:relSizeAnchor xmlns:cdr="http://schemas.openxmlformats.org/drawingml/2006/chartDrawing">
    <cdr:from>
      <cdr:x>0.59748</cdr:x>
      <cdr:y>0.90831</cdr:y>
    </cdr:from>
    <cdr:to>
      <cdr:x>0.69306</cdr:x>
      <cdr:y>0.94322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1409" y="3670047"/>
          <a:ext cx="614519" cy="141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i="0" baseline="0">
              <a:latin typeface="Arial" panose="020B0604020202020204" pitchFamily="34" charset="0"/>
              <a:cs typeface="Arial" panose="020B0604020202020204" pitchFamily="34" charset="0"/>
            </a:rPr>
            <a:t>1999-2000</a:t>
          </a: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0.75438</cdr:x>
      <cdr:y>0.91185</cdr:y>
    </cdr:from>
    <cdr:to>
      <cdr:x>0.86105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62661" y="5284839"/>
          <a:ext cx="914400" cy="542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0.74117</cdr:x>
      <cdr:y>0.9089</cdr:y>
    </cdr:from>
    <cdr:to>
      <cdr:x>0.84367</cdr:x>
      <cdr:y>0.94858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65243" y="3672396"/>
          <a:ext cx="659011" cy="160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i="0" baseline="0">
              <a:latin typeface="Arial" panose="020B0604020202020204" pitchFamily="34" charset="0"/>
            </a:rPr>
            <a:t>2001-2005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73" y="0"/>
            <a:ext cx="2982640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8"/>
            <a:ext cx="2982641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73" y="8830628"/>
            <a:ext cx="298264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84D615-E4A9-475D-BA21-8507A90D47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8199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609" y="0"/>
            <a:ext cx="298264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6109"/>
            <a:ext cx="5505450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37"/>
            <a:ext cx="298264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609" y="8829037"/>
            <a:ext cx="298264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0DEA532-3568-48C8-915C-8B8AA12468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6778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81C65-F00D-40A5-A201-4F1FB9B9C5B3}" type="slidenum">
              <a:rPr lang="en-US" altLang="zh-CN"/>
              <a:pPr/>
              <a:t>1</a:t>
            </a:fld>
            <a:endParaRPr lang="en-US" altLang="zh-CN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56586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EA532-3568-48C8-915C-8B8AA124684B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467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EA532-3568-48C8-915C-8B8AA124684B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750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656C5-A6DF-4D0C-9C89-619E78C12AE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420EE-1763-463F-A4B0-C125C4B2AA0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7178C-80AF-45BB-9479-8CB11893469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690"/>
            <a:ext cx="9144000" cy="6858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298" y="3581314"/>
            <a:ext cx="6401405" cy="1751999"/>
          </a:xfrm>
        </p:spPr>
        <p:txBody>
          <a:bodyPr lIns="87920" tIns="43960" rIns="87920" bIns="4396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4114" name="AutoShape 18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1448405" y="6400284"/>
            <a:ext cx="532190" cy="153087"/>
          </a:xfrm>
          <a:prstGeom prst="actionButtonBackPrevious">
            <a:avLst/>
          </a:prstGeom>
          <a:gradFill rotWithShape="1">
            <a:gsLst>
              <a:gs pos="0">
                <a:srgbClr val="A9BCF9">
                  <a:gamma/>
                  <a:tint val="28627"/>
                  <a:invGamma/>
                </a:srgbClr>
              </a:gs>
              <a:gs pos="100000">
                <a:srgbClr val="A9BCF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7920" tIns="43960" rIns="87920" bIns="43960" anchor="ctr"/>
          <a:lstStyle/>
          <a:p>
            <a:endParaRPr lang="zh-CN" altLang="en-US"/>
          </a:p>
        </p:txBody>
      </p:sp>
      <p:sp>
        <p:nvSpPr>
          <p:cNvPr id="4116" name="AutoShape 20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2057703" y="6400284"/>
            <a:ext cx="533702" cy="153087"/>
          </a:xfrm>
          <a:prstGeom prst="actionButtonForwardNext">
            <a:avLst/>
          </a:prstGeom>
          <a:gradFill rotWithShape="1">
            <a:gsLst>
              <a:gs pos="0">
                <a:srgbClr val="A9BCF9"/>
              </a:gs>
              <a:gs pos="100000">
                <a:srgbClr val="A9BCF9">
                  <a:gamma/>
                  <a:tint val="34902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7920" tIns="43960" rIns="87920" bIns="43960" anchor="ctr"/>
          <a:lstStyle/>
          <a:p>
            <a:endParaRPr lang="zh-CN" altLang="en-US"/>
          </a:p>
        </p:txBody>
      </p:sp>
      <p:pic>
        <p:nvPicPr>
          <p:cNvPr id="17" name="图片 5" descr="Logo new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3715" y="1721845"/>
            <a:ext cx="1596571" cy="12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73714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8E0D6-B35D-4346-9FB6-5E28D0B13DD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9095F-49F2-4056-AEDD-7CA76386355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83114-CC6D-4243-9DD6-5CA84F8B7A4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CF4F8-47CE-4F91-8C74-48A48852F22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12761-65A7-4BCE-927E-CF0AA9B8AB9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27AD2-3332-4A53-A23A-C5636F5613F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C43EE02-4219-4525-998B-767494185A7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B894323-F790-4856-BF6E-9E305E6E324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7567" y="762000"/>
            <a:ext cx="6351845" cy="2209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600" b="1" dirty="0" smtClean="0"/>
              <a:t>Opportunities for Human Capital Measurement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000" b="1" dirty="0" smtClean="0"/>
              <a:t>IARIW, Dresden, Germany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000" b="1" dirty="0" smtClean="0"/>
              <a:t>August 26, 2016</a:t>
            </a:r>
            <a:endParaRPr lang="en-US" altLang="zh-CN" sz="3000" b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3200400"/>
            <a:ext cx="6193968" cy="3412765"/>
          </a:xfrm>
          <a:prstGeom prst="rect">
            <a:avLst/>
          </a:prstGeom>
          <a:noFill/>
        </p:spPr>
        <p:txBody>
          <a:bodyPr wrap="square" lIns="87920" tIns="43960" rIns="87920" bIns="43960" rtlCol="0">
            <a:spAutoFit/>
          </a:bodyPr>
          <a:lstStyle/>
          <a:p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Barbara M.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Fraumeni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/>
              <a:t>China Center for Human Capital and Labor Market Research</a:t>
            </a:r>
          </a:p>
          <a:p>
            <a:r>
              <a:rPr lang="en-US" sz="1600" dirty="0"/>
              <a:t>Central University of Finance and </a:t>
            </a:r>
            <a:r>
              <a:rPr lang="en-US" sz="1600" dirty="0" smtClean="0"/>
              <a:t>Economics, Beijing, China</a:t>
            </a:r>
          </a:p>
          <a:p>
            <a:endParaRPr lang="en-US" sz="1600" dirty="0"/>
          </a:p>
          <a:p>
            <a:r>
              <a:rPr lang="en-US" sz="1600" dirty="0" smtClean="0"/>
              <a:t>Center for Economics, Finance, and Management Studies, Hunan University, Changsha, China</a:t>
            </a:r>
          </a:p>
          <a:p>
            <a:endParaRPr lang="en-US" sz="1600" dirty="0"/>
          </a:p>
          <a:p>
            <a:r>
              <a:rPr lang="en-US" sz="1600" dirty="0" smtClean="0"/>
              <a:t>National Bureau of Economic Research, Cambridge, MA USA</a:t>
            </a:r>
          </a:p>
          <a:p>
            <a:endParaRPr lang="en-US" sz="1600" dirty="0"/>
          </a:p>
          <a:p>
            <a:r>
              <a:rPr lang="en-US" sz="1600" dirty="0" smtClean="0"/>
              <a:t>Muskie School, University of Southern Maine, Portland, USA</a:t>
            </a:r>
            <a:endParaRPr lang="en-US" sz="1600" dirty="0"/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33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Context</a:t>
            </a:r>
            <a:br>
              <a:rPr lang="en-US" sz="4400" b="1" dirty="0" smtClean="0"/>
            </a:br>
            <a:r>
              <a:rPr lang="en-US" sz="4400" b="1" dirty="0" smtClean="0"/>
              <a:t>Interest in Human Capital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Stiglitz-Sen-</a:t>
            </a:r>
            <a:r>
              <a:rPr lang="en-US" sz="2800" b="1" dirty="0" err="1" smtClean="0"/>
              <a:t>Fitoussi</a:t>
            </a:r>
            <a:r>
              <a:rPr lang="en-US" sz="2800" b="1" dirty="0" smtClean="0"/>
              <a:t> Commission 2008-9</a:t>
            </a:r>
          </a:p>
          <a:p>
            <a:pPr lvl="1"/>
            <a:r>
              <a:rPr lang="en-US" sz="2800" b="1" dirty="0" smtClean="0"/>
              <a:t>“Beyond GDP”</a:t>
            </a:r>
          </a:p>
          <a:p>
            <a:r>
              <a:rPr lang="en-US" sz="2800" b="1" dirty="0" smtClean="0"/>
              <a:t>Wealth estimates</a:t>
            </a:r>
          </a:p>
          <a:p>
            <a:pPr lvl="1"/>
            <a:r>
              <a:rPr lang="en-US" sz="2800" b="1" dirty="0" smtClean="0"/>
              <a:t>World Bank 2006, 2011</a:t>
            </a:r>
          </a:p>
          <a:p>
            <a:pPr lvl="1"/>
            <a:r>
              <a:rPr lang="en-US" b="1" dirty="0" smtClean="0"/>
              <a:t>Inclusive Wealth Report </a:t>
            </a:r>
            <a:r>
              <a:rPr lang="en-US" b="1" dirty="0" smtClean="0"/>
              <a:t>2014</a:t>
            </a:r>
            <a:endParaRPr lang="en-US" b="1" dirty="0" smtClean="0"/>
          </a:p>
          <a:p>
            <a:r>
              <a:rPr lang="en-US" sz="2800" b="1" dirty="0" smtClean="0"/>
              <a:t>OECD Human Capital project – Liu (2011) </a:t>
            </a:r>
          </a:p>
          <a:p>
            <a:r>
              <a:rPr lang="en-US" sz="2800" b="1" dirty="0" smtClean="0"/>
              <a:t>UNECE Task Force (TF) on Human Capital</a:t>
            </a:r>
          </a:p>
          <a:p>
            <a:pPr lvl="1"/>
            <a:r>
              <a:rPr lang="en-US" sz="2800" b="1" dirty="0" smtClean="0"/>
              <a:t>Draft report January 2016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95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Jorgenson-</a:t>
            </a:r>
            <a:r>
              <a:rPr lang="en-US" b="1" dirty="0" err="1" smtClean="0"/>
              <a:t>Fraumeni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 monetary, lifetime income approach</a:t>
            </a:r>
          </a:p>
          <a:p>
            <a:endParaRPr lang="en-US" b="1" dirty="0" smtClean="0"/>
          </a:p>
          <a:p>
            <a:r>
              <a:rPr lang="en-US" b="1" dirty="0" smtClean="0"/>
              <a:t>Exists for some 20 countries</a:t>
            </a:r>
          </a:p>
          <a:p>
            <a:pPr lvl="1"/>
            <a:r>
              <a:rPr lang="en-US" b="1" dirty="0" smtClean="0"/>
              <a:t>Used for China by CHLR/CUFE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My analysis in the educational attainment gap and rankings NBER working paper relies on the OECD human capital project results (Liu, 2011), estimates for China (Li, 2013) and India (Gundimeda, 2007)</a:t>
            </a:r>
          </a:p>
          <a:p>
            <a:pPr lvl="1"/>
            <a:r>
              <a:rPr lang="en-US" b="1" dirty="0" smtClean="0"/>
              <a:t>18 countries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01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Jorgenson-</a:t>
            </a:r>
            <a:r>
              <a:rPr lang="en-US" b="1" dirty="0" err="1" smtClean="0"/>
              <a:t>Fraumeni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Jorgenson, </a:t>
            </a:r>
            <a:r>
              <a:rPr lang="en-US" b="1" dirty="0"/>
              <a:t>D. W. &amp; </a:t>
            </a:r>
            <a:r>
              <a:rPr lang="en-US" b="1" dirty="0" smtClean="0"/>
              <a:t>Fraumeni, </a:t>
            </a:r>
            <a:r>
              <a:rPr lang="en-US" b="1" dirty="0"/>
              <a:t>B. M. (</a:t>
            </a:r>
            <a:r>
              <a:rPr lang="en-US" b="1" dirty="0" smtClean="0"/>
              <a:t>1989) “The </a:t>
            </a:r>
            <a:r>
              <a:rPr lang="en-US" b="1" dirty="0"/>
              <a:t>Accumulation of </a:t>
            </a:r>
            <a:r>
              <a:rPr lang="en-US" b="1" dirty="0" smtClean="0"/>
              <a:t>Human </a:t>
            </a:r>
            <a:r>
              <a:rPr lang="en-US" b="1" dirty="0"/>
              <a:t>and </a:t>
            </a:r>
            <a:r>
              <a:rPr lang="en-US" b="1" dirty="0" smtClean="0"/>
              <a:t>Nonhuman </a:t>
            </a:r>
            <a:r>
              <a:rPr lang="en-US" b="1" dirty="0"/>
              <a:t>C</a:t>
            </a:r>
            <a:r>
              <a:rPr lang="en-US" b="1" dirty="0" smtClean="0"/>
              <a:t>apital</a:t>
            </a:r>
            <a:r>
              <a:rPr lang="en-US" b="1" dirty="0"/>
              <a:t>, </a:t>
            </a:r>
            <a:r>
              <a:rPr lang="en-US" b="1" dirty="0" smtClean="0"/>
              <a:t>1948-1984,” in </a:t>
            </a:r>
            <a:r>
              <a:rPr lang="en-US" b="1" dirty="0" err="1"/>
              <a:t>Lipsey</a:t>
            </a:r>
            <a:r>
              <a:rPr lang="en-US" b="1" dirty="0"/>
              <a:t>, R. and Tice, H. (</a:t>
            </a:r>
            <a:r>
              <a:rPr lang="en-US" b="1" dirty="0" err="1"/>
              <a:t>eds</a:t>
            </a:r>
            <a:r>
              <a:rPr lang="en-US" b="1" dirty="0"/>
              <a:t>). </a:t>
            </a:r>
            <a:r>
              <a:rPr lang="en-US" b="1" i="1" dirty="0"/>
              <a:t>The Measurement of Saving, Investment and Wealth</a:t>
            </a:r>
            <a:r>
              <a:rPr lang="en-US" b="1" dirty="0"/>
              <a:t>.</a:t>
            </a:r>
            <a:r>
              <a:rPr lang="en-US" b="1" i="1" dirty="0"/>
              <a:t> </a:t>
            </a:r>
            <a:r>
              <a:rPr lang="en-US" b="1" dirty="0"/>
              <a:t>Chicago: University of Chicago Press, </a:t>
            </a:r>
            <a:r>
              <a:rPr lang="en-US" b="1" dirty="0" smtClean="0"/>
              <a:t>NBER, pp. 227-282.</a:t>
            </a:r>
            <a:endParaRPr lang="en-US" b="1" dirty="0"/>
          </a:p>
          <a:p>
            <a:r>
              <a:rPr lang="en-US" b="1" dirty="0" smtClean="0"/>
              <a:t>Jorgenson, </a:t>
            </a:r>
            <a:r>
              <a:rPr lang="en-US" b="1" dirty="0"/>
              <a:t>D. W. &amp; </a:t>
            </a:r>
            <a:r>
              <a:rPr lang="en-US" b="1" dirty="0" smtClean="0"/>
              <a:t>Fraumeni, </a:t>
            </a:r>
            <a:r>
              <a:rPr lang="en-US" b="1" dirty="0"/>
              <a:t>B. M. (</a:t>
            </a:r>
            <a:r>
              <a:rPr lang="en-US" b="1" dirty="0" smtClean="0"/>
              <a:t>1992) “Investment </a:t>
            </a:r>
            <a:r>
              <a:rPr lang="en-US" b="1" dirty="0"/>
              <a:t>in </a:t>
            </a:r>
            <a:r>
              <a:rPr lang="en-US" b="1" dirty="0" smtClean="0"/>
              <a:t>Education </a:t>
            </a:r>
            <a:r>
              <a:rPr lang="en-US" b="1" dirty="0"/>
              <a:t>and U.S. </a:t>
            </a:r>
            <a:r>
              <a:rPr lang="en-US" b="1" dirty="0" smtClean="0"/>
              <a:t>Economic Growth,” </a:t>
            </a:r>
            <a:r>
              <a:rPr lang="en-US" b="1" i="1" dirty="0"/>
              <a:t>Scandinavian Journal of </a:t>
            </a:r>
            <a:r>
              <a:rPr lang="en-US" b="1" i="1" dirty="0" smtClean="0"/>
              <a:t>Economics</a:t>
            </a:r>
            <a:r>
              <a:rPr lang="en-US" b="1" dirty="0"/>
              <a:t>,</a:t>
            </a:r>
            <a:r>
              <a:rPr lang="en-US" b="1" dirty="0" smtClean="0"/>
              <a:t> </a:t>
            </a:r>
            <a:r>
              <a:rPr lang="en-US" b="1" dirty="0"/>
              <a:t>94 (</a:t>
            </a:r>
            <a:r>
              <a:rPr lang="en-US" b="1" dirty="0" smtClean="0"/>
              <a:t>Supplement), pp. S51-70.</a:t>
            </a:r>
            <a:endParaRPr lang="en-US" b="1" dirty="0"/>
          </a:p>
          <a:p>
            <a:r>
              <a:rPr lang="en-US" b="1" dirty="0" smtClean="0"/>
              <a:t>Jorgenson, </a:t>
            </a:r>
            <a:r>
              <a:rPr lang="en-US" b="1" dirty="0"/>
              <a:t>D. W. &amp; </a:t>
            </a:r>
            <a:r>
              <a:rPr lang="en-US" b="1" dirty="0" smtClean="0"/>
              <a:t>Fraumeni, </a:t>
            </a:r>
            <a:r>
              <a:rPr lang="en-US" b="1" dirty="0"/>
              <a:t>B. M. (</a:t>
            </a:r>
            <a:r>
              <a:rPr lang="en-US" b="1" dirty="0" smtClean="0"/>
              <a:t>1992) “The </a:t>
            </a:r>
            <a:r>
              <a:rPr lang="en-US" b="1" dirty="0"/>
              <a:t>Output of the Education </a:t>
            </a:r>
            <a:r>
              <a:rPr lang="en-US" b="1" dirty="0" smtClean="0"/>
              <a:t>Sector,” in </a:t>
            </a:r>
            <a:r>
              <a:rPr lang="en-US" b="1" dirty="0" err="1"/>
              <a:t>Griliches</a:t>
            </a:r>
            <a:r>
              <a:rPr lang="en-US" b="1" dirty="0"/>
              <a:t>, Z., </a:t>
            </a:r>
            <a:r>
              <a:rPr lang="en-US" b="1" dirty="0" err="1"/>
              <a:t>Breshnahan</a:t>
            </a:r>
            <a:r>
              <a:rPr lang="en-US" b="1" dirty="0"/>
              <a:t>, T., </a:t>
            </a:r>
            <a:r>
              <a:rPr lang="en-US" b="1" dirty="0" err="1"/>
              <a:t>Manser</a:t>
            </a:r>
            <a:r>
              <a:rPr lang="en-US" b="1" dirty="0"/>
              <a:t>, M. &amp; Berndt, E. (</a:t>
            </a:r>
            <a:r>
              <a:rPr lang="en-US" b="1" dirty="0" err="1"/>
              <a:t>eds</a:t>
            </a:r>
            <a:r>
              <a:rPr lang="en-US" b="1" dirty="0" smtClean="0"/>
              <a:t>), </a:t>
            </a:r>
            <a:r>
              <a:rPr lang="en-US" b="1" i="1" dirty="0"/>
              <a:t>The Output of the Service </a:t>
            </a:r>
            <a:r>
              <a:rPr lang="en-US" b="1" i="1" dirty="0" smtClean="0"/>
              <a:t>Sector</a:t>
            </a:r>
            <a:r>
              <a:rPr lang="en-US" b="1" dirty="0"/>
              <a:t>,</a:t>
            </a:r>
            <a:r>
              <a:rPr lang="en-US" b="1" dirty="0" smtClean="0"/>
              <a:t> </a:t>
            </a:r>
            <a:r>
              <a:rPr lang="en-US" b="1" dirty="0"/>
              <a:t>Chicago: University of Chicago Press, </a:t>
            </a:r>
            <a:r>
              <a:rPr lang="en-US" b="1" dirty="0" smtClean="0"/>
              <a:t>NBER, </a:t>
            </a:r>
            <a:r>
              <a:rPr lang="en-US" b="1" dirty="0"/>
              <a:t>pp. </a:t>
            </a:r>
            <a:r>
              <a:rPr lang="en-US" b="1" dirty="0" smtClean="0"/>
              <a:t>303-341.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96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Jorgenson-</a:t>
            </a:r>
            <a:r>
              <a:rPr lang="en-US" b="1" dirty="0" err="1"/>
              <a:t>Fraumeni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Liu, Gang (2011) “Measuring the Stock of Human Capital for Comparative Analysis: An Application of the Lifetime Income Approach to Selected Countries,” OECD Statistics Directorate, Working Paper #41, STD/DOC(2011)6, October 10.</a:t>
            </a:r>
          </a:p>
          <a:p>
            <a:r>
              <a:rPr lang="en-US" b="1" dirty="0"/>
              <a:t>For China:  Li, H., Principal Investigator, (</a:t>
            </a:r>
            <a:r>
              <a:rPr lang="en-US" b="1" dirty="0" smtClean="0"/>
              <a:t>2013), </a:t>
            </a:r>
            <a:r>
              <a:rPr lang="en-US" b="1" dirty="0"/>
              <a:t>“Human Capital in China,” China Center for Human Capital and Labor Market Research, Central University of Finance and Economics, Beijing, China, December.</a:t>
            </a:r>
          </a:p>
          <a:p>
            <a:r>
              <a:rPr lang="en-US" b="1" dirty="0"/>
              <a:t>For India:  </a:t>
            </a:r>
            <a:r>
              <a:rPr lang="en-US" b="1" dirty="0" err="1"/>
              <a:t>Gundimeda</a:t>
            </a:r>
            <a:r>
              <a:rPr lang="en-US" b="1" dirty="0"/>
              <a:t>, H., S. </a:t>
            </a:r>
            <a:r>
              <a:rPr lang="en-US" b="1" dirty="0" err="1"/>
              <a:t>Sanyal</a:t>
            </a:r>
            <a:r>
              <a:rPr lang="en-US" b="1" i="1" dirty="0"/>
              <a:t>, </a:t>
            </a:r>
            <a:r>
              <a:rPr lang="en-US" b="1" dirty="0"/>
              <a:t>R. Sinha, and P. </a:t>
            </a:r>
            <a:r>
              <a:rPr lang="en-US" b="1" dirty="0" err="1"/>
              <a:t>Sukhdev</a:t>
            </a:r>
            <a:r>
              <a:rPr lang="en-US" b="1" dirty="0"/>
              <a:t> (2007), “Estimating the Value of Educational Capital Formation in India,” Monograph 5, GAISP (Green Accounting for Indian States Project), TERI Press, New Delhi, India, March.</a:t>
            </a:r>
          </a:p>
          <a:p>
            <a:r>
              <a:rPr lang="en-US" b="1" dirty="0"/>
              <a:t>For Japan:  These results were obtained directly from Gang Liu.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19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Jorgenson-Fraumeni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2400" b="1" dirty="0" smtClean="0"/>
              <a:t>Fraumeni, Barbara M., Michael </a:t>
            </a:r>
            <a:r>
              <a:rPr lang="en-US" sz="2400" b="1" dirty="0"/>
              <a:t>S. Christian and Jon D. </a:t>
            </a:r>
            <a:r>
              <a:rPr lang="en-US" sz="2400" b="1" dirty="0" smtClean="0"/>
              <a:t>Samuels (2015) “Accumulation </a:t>
            </a:r>
            <a:r>
              <a:rPr lang="en-US" sz="2400" b="1" dirty="0"/>
              <a:t>of Human and Nonhuman Capital, Revisited,” </a:t>
            </a:r>
            <a:r>
              <a:rPr lang="en-US" sz="2400" b="1" dirty="0" smtClean="0"/>
              <a:t>forthcoming, </a:t>
            </a:r>
            <a:r>
              <a:rPr lang="en-US" sz="2400" b="1" i="1" dirty="0"/>
              <a:t>Review of Income and Wealth</a:t>
            </a:r>
            <a:r>
              <a:rPr lang="en-US" sz="2400" b="1" dirty="0"/>
              <a:t>, previous </a:t>
            </a:r>
            <a:r>
              <a:rPr lang="en-US" sz="2400" b="1" dirty="0" smtClean="0"/>
              <a:t>version NBER </a:t>
            </a:r>
            <a:r>
              <a:rPr lang="en-US" sz="2400" b="1" dirty="0"/>
              <a:t>Working Paper 21284, </a:t>
            </a:r>
            <a:r>
              <a:rPr lang="en-US" sz="2400" b="1" dirty="0" smtClean="0"/>
              <a:t>June.</a:t>
            </a:r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2400" b="1" dirty="0"/>
              <a:t>Fraumeni, Barbara M</a:t>
            </a:r>
            <a:r>
              <a:rPr lang="en-US" sz="2400" b="1" dirty="0" smtClean="0"/>
              <a:t>. (2015) “</a:t>
            </a:r>
            <a:r>
              <a:rPr lang="en-US" sz="2400" b="1" dirty="0"/>
              <a:t>Choosing a Human Capital Measure:  Educational Attainment Gaps and Rankings,” NBER Working Paper 21283, </a:t>
            </a:r>
            <a:r>
              <a:rPr lang="en-US" sz="2400" b="1" dirty="0" smtClean="0"/>
              <a:t>June.</a:t>
            </a:r>
          </a:p>
          <a:p>
            <a:r>
              <a:rPr lang="en-US" sz="2400" b="1" dirty="0" smtClean="0"/>
              <a:t>Christian, Michael S. (2015) </a:t>
            </a:r>
            <a:r>
              <a:rPr lang="en-US" sz="2400" b="1" dirty="0"/>
              <a:t>“Net Investment and Stocks of Human Capital in the United States, </a:t>
            </a:r>
            <a:r>
              <a:rPr lang="en-US" sz="2400" b="1" dirty="0" smtClean="0"/>
              <a:t>1975-2013, draft. </a:t>
            </a:r>
            <a:r>
              <a:rPr lang="en-US" sz="2800" b="1" dirty="0"/>
              <a:t> </a:t>
            </a:r>
            <a:endParaRPr lang="en-US" sz="2400" b="1" dirty="0"/>
          </a:p>
          <a:p>
            <a:pPr marL="274320" lvl="2" indent="-274320">
              <a:buClr>
                <a:schemeClr val="accent3"/>
              </a:buClr>
              <a:buSzPct val="95000"/>
            </a:pPr>
            <a:endParaRPr lang="en-US" sz="2400" dirty="0"/>
          </a:p>
          <a:p>
            <a:pPr marL="274320" lvl="2" indent="-274320">
              <a:buClr>
                <a:schemeClr val="accent3"/>
              </a:buClr>
              <a:buSzPct val="95000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61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Jorgenson-</a:t>
            </a:r>
            <a:r>
              <a:rPr lang="en-US" b="1" dirty="0" err="1" smtClean="0"/>
              <a:t>Fraumeni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The J-F lifetime income approach applies the neoclassical theory of investment (Jorgenson, 1967) to human capital. </a:t>
            </a:r>
            <a:endParaRPr lang="en-US" b="1" dirty="0" smtClean="0"/>
          </a:p>
          <a:p>
            <a:pPr lvl="0"/>
            <a:r>
              <a:rPr lang="en-US" b="1" dirty="0" smtClean="0"/>
              <a:t>According </a:t>
            </a:r>
            <a:r>
              <a:rPr lang="en-US" b="1" dirty="0"/>
              <a:t>to this theory, the price of capital goods depends upon the discounted value of all future capital services derived from the investments. </a:t>
            </a:r>
            <a:endParaRPr lang="en-US" b="1" dirty="0" smtClean="0"/>
          </a:p>
          <a:p>
            <a:pPr lvl="0"/>
            <a:r>
              <a:rPr lang="en-US" b="1" dirty="0" smtClean="0"/>
              <a:t>On </a:t>
            </a:r>
            <a:r>
              <a:rPr lang="en-US" b="1" dirty="0"/>
              <a:t>a per capita basis, this means that the value of the human capital of an individual can be determined from that person’s discounted lifetime income.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5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Jorgenson-</a:t>
            </a:r>
            <a:r>
              <a:rPr lang="en-US" b="1" dirty="0" err="1" smtClean="0"/>
              <a:t>Fraumeni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The </a:t>
            </a:r>
            <a:r>
              <a:rPr lang="en-US" b="1" dirty="0" smtClean="0"/>
              <a:t>following sets of data for a J-F </a:t>
            </a:r>
            <a:r>
              <a:rPr lang="en-US" b="1" dirty="0"/>
              <a:t>simplified approach (</a:t>
            </a:r>
            <a:r>
              <a:rPr lang="en-US" b="1" dirty="0" err="1"/>
              <a:t>Fraumeni</a:t>
            </a:r>
            <a:r>
              <a:rPr lang="en-US" b="1" dirty="0"/>
              <a:t> 2008) as implemented by Liu (2011) are required, except as noted for ages 15 through 64, and </a:t>
            </a:r>
            <a:r>
              <a:rPr lang="en-US" b="1" dirty="0" smtClean="0"/>
              <a:t>gender</a:t>
            </a:r>
          </a:p>
          <a:p>
            <a:pPr lvl="1"/>
            <a:r>
              <a:rPr lang="en-US" b="1" dirty="0" smtClean="0"/>
              <a:t>1</a:t>
            </a:r>
            <a:r>
              <a:rPr lang="en-US" b="1" dirty="0"/>
              <a:t>) working age population, </a:t>
            </a:r>
            <a:endParaRPr lang="en-US" b="1" dirty="0" smtClean="0"/>
          </a:p>
          <a:p>
            <a:pPr lvl="1"/>
            <a:r>
              <a:rPr lang="en-US" b="1" dirty="0" smtClean="0"/>
              <a:t>2</a:t>
            </a:r>
            <a:r>
              <a:rPr lang="en-US" b="1" dirty="0"/>
              <a:t>) survival rates, </a:t>
            </a:r>
            <a:endParaRPr lang="en-US" b="1" dirty="0" smtClean="0"/>
          </a:p>
          <a:p>
            <a:pPr lvl="1"/>
            <a:r>
              <a:rPr lang="en-US" b="1" dirty="0" smtClean="0"/>
              <a:t>3</a:t>
            </a:r>
            <a:r>
              <a:rPr lang="en-US" b="1" dirty="0"/>
              <a:t>) school enrollment rates for ages 15 through 29 by single year, ages 30-34 and 35-39 by five year categories, and 40 and above, </a:t>
            </a:r>
            <a:endParaRPr lang="en-US" b="1" dirty="0" smtClean="0"/>
          </a:p>
          <a:p>
            <a:pPr lvl="1"/>
            <a:r>
              <a:rPr lang="en-US" b="1" dirty="0"/>
              <a:t>4</a:t>
            </a:r>
            <a:r>
              <a:rPr lang="en-US" b="1" dirty="0" smtClean="0"/>
              <a:t>) </a:t>
            </a:r>
            <a:r>
              <a:rPr lang="en-US" b="1" dirty="0"/>
              <a:t>educational attainment, and </a:t>
            </a:r>
            <a:endParaRPr lang="en-US" b="1" dirty="0" smtClean="0"/>
          </a:p>
          <a:p>
            <a:pPr lvl="1"/>
            <a:r>
              <a:rPr lang="en-US" b="1" dirty="0"/>
              <a:t>5</a:t>
            </a:r>
            <a:r>
              <a:rPr lang="en-US" b="1" dirty="0" smtClean="0"/>
              <a:t>) </a:t>
            </a:r>
            <a:r>
              <a:rPr lang="en-US" b="1" dirty="0"/>
              <a:t>annual earnings.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00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Jorgenson-</a:t>
            </a:r>
            <a:r>
              <a:rPr lang="en-US" b="1" dirty="0" err="1" smtClean="0"/>
              <a:t>Fraumeni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3</a:t>
            </a:r>
            <a:r>
              <a:rPr lang="en-US" b="1" dirty="0" smtClean="0"/>
              <a:t> </a:t>
            </a:r>
            <a:r>
              <a:rPr lang="en-US" b="1" dirty="0"/>
              <a:t>life </a:t>
            </a:r>
            <a:r>
              <a:rPr lang="en-US" b="1" dirty="0" smtClean="0"/>
              <a:t>stages, with variables</a:t>
            </a:r>
            <a:endParaRPr lang="en-US" b="1" dirty="0"/>
          </a:p>
          <a:p>
            <a:pPr lvl="1"/>
            <a:r>
              <a:rPr lang="en-US" b="1" i="1" dirty="0"/>
              <a:t>mi</a:t>
            </a:r>
            <a:r>
              <a:rPr lang="en-US" b="1" dirty="0"/>
              <a:t>: Expected lifetime market income per capita, discounted to the present</a:t>
            </a:r>
          </a:p>
          <a:p>
            <a:pPr lvl="1"/>
            <a:r>
              <a:rPr lang="en-US" b="1" i="1" dirty="0"/>
              <a:t>R</a:t>
            </a:r>
            <a:r>
              <a:rPr lang="en-US" b="1" dirty="0"/>
              <a:t>: The adjustment factor applied to lifetime income</a:t>
            </a:r>
          </a:p>
          <a:p>
            <a:pPr marL="0" indent="0">
              <a:buNone/>
            </a:pPr>
            <a:r>
              <a:rPr lang="en-US" b="1" dirty="0" smtClean="0"/>
              <a:t>	= </a:t>
            </a:r>
            <a:r>
              <a:rPr lang="en-US" b="1" dirty="0"/>
              <a:t>(1 + real rate of growth on labor income)/(1 + real discount rate)</a:t>
            </a:r>
          </a:p>
          <a:p>
            <a:pPr lvl="1"/>
            <a:r>
              <a:rPr lang="en-US" b="1" i="1" dirty="0" err="1"/>
              <a:t>sr</a:t>
            </a:r>
            <a:r>
              <a:rPr lang="en-US" b="1" dirty="0"/>
              <a:t>: Survival rate</a:t>
            </a:r>
          </a:p>
          <a:p>
            <a:pPr lvl="1"/>
            <a:r>
              <a:rPr lang="en-US" b="1" i="1" dirty="0" err="1"/>
              <a:t>senr</a:t>
            </a:r>
            <a:r>
              <a:rPr lang="en-US" b="1" dirty="0"/>
              <a:t>: Formal school enrolment rate and</a:t>
            </a:r>
          </a:p>
          <a:p>
            <a:pPr lvl="1"/>
            <a:r>
              <a:rPr lang="en-US" b="1" i="1" dirty="0" err="1"/>
              <a:t>ymi</a:t>
            </a:r>
            <a:r>
              <a:rPr lang="en-US" b="1" dirty="0"/>
              <a:t>: Yearly market income per capita</a:t>
            </a:r>
            <a:r>
              <a:rPr lang="en-US" b="1" dirty="0" smtClean="0"/>
              <a:t>.</a:t>
            </a:r>
            <a:r>
              <a:rPr lang="en-US" b="1" dirty="0"/>
              <a:t> </a:t>
            </a:r>
          </a:p>
          <a:p>
            <a:r>
              <a:rPr lang="en-US" b="1" dirty="0" smtClean="0"/>
              <a:t>For </a:t>
            </a:r>
            <a:r>
              <a:rPr lang="en-US" b="1" dirty="0"/>
              <a:t>subscripts</a:t>
            </a:r>
            <a:r>
              <a:rPr lang="en-US" b="1" dirty="0" smtClean="0"/>
              <a:t>:</a:t>
            </a:r>
            <a:endParaRPr lang="en-US" b="1" dirty="0"/>
          </a:p>
          <a:p>
            <a:pPr lvl="1"/>
            <a:r>
              <a:rPr lang="en-US" b="1" i="1" dirty="0"/>
              <a:t>a</a:t>
            </a:r>
            <a:r>
              <a:rPr lang="en-US" b="1" dirty="0"/>
              <a:t>: Age</a:t>
            </a:r>
          </a:p>
          <a:p>
            <a:pPr lvl="1"/>
            <a:r>
              <a:rPr lang="en-US" b="1" i="1" dirty="0"/>
              <a:t>e</a:t>
            </a:r>
            <a:r>
              <a:rPr lang="en-US" b="1" dirty="0"/>
              <a:t>: Highest level of education completed</a:t>
            </a:r>
          </a:p>
          <a:p>
            <a:pPr lvl="1"/>
            <a:r>
              <a:rPr lang="en-US" b="1" i="1" dirty="0" err="1"/>
              <a:t>enr</a:t>
            </a:r>
            <a:r>
              <a:rPr lang="en-US" b="1" dirty="0"/>
              <a:t>: Formal education enrollment level</a:t>
            </a:r>
          </a:p>
          <a:p>
            <a:pPr lvl="1"/>
            <a:r>
              <a:rPr lang="en-US" b="1" i="1" dirty="0"/>
              <a:t>older</a:t>
            </a:r>
            <a:r>
              <a:rPr lang="en-US" b="1" dirty="0"/>
              <a:t>: Equal to </a:t>
            </a:r>
            <a:r>
              <a:rPr lang="en-US" b="1" i="1" dirty="0"/>
              <a:t>a + 1</a:t>
            </a:r>
            <a:endParaRPr lang="en-US" b="1" dirty="0"/>
          </a:p>
          <a:p>
            <a:pPr lvl="1"/>
            <a:r>
              <a:rPr lang="en-US" b="1" i="1" dirty="0"/>
              <a:t>s</a:t>
            </a:r>
            <a:r>
              <a:rPr lang="en-US" b="1" dirty="0"/>
              <a:t>: Gender, and</a:t>
            </a:r>
          </a:p>
          <a:p>
            <a:pPr lvl="1"/>
            <a:r>
              <a:rPr lang="en-US" b="1" i="1" dirty="0"/>
              <a:t>school</a:t>
            </a:r>
            <a:r>
              <a:rPr lang="en-US" b="1" dirty="0"/>
              <a:t>: Equal to </a:t>
            </a:r>
            <a:r>
              <a:rPr lang="en-US" b="1" i="1" dirty="0"/>
              <a:t>e +1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63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Jorgenson-</a:t>
            </a:r>
            <a:r>
              <a:rPr lang="en-US" b="1" dirty="0" err="1" smtClean="0"/>
              <a:t>Fraumeni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Stage 1: Work and school, ages 15 through 40, when an individual could be enrolled in school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    mi(</a:t>
            </a:r>
            <a:r>
              <a:rPr lang="en-US" b="1" i="1" dirty="0" err="1" smtClean="0"/>
              <a:t>s,a,e</a:t>
            </a:r>
            <a:r>
              <a:rPr lang="en-US" b="1" i="1" dirty="0"/>
              <a:t>)=</a:t>
            </a:r>
            <a:r>
              <a:rPr lang="en-US" b="1" i="1" dirty="0" err="1"/>
              <a:t>ymi</a:t>
            </a:r>
            <a:r>
              <a:rPr lang="en-US" b="1" i="1" dirty="0"/>
              <a:t>(</a:t>
            </a:r>
            <a:r>
              <a:rPr lang="en-US" b="1" i="1" dirty="0" err="1"/>
              <a:t>s,a,e</a:t>
            </a:r>
            <a:r>
              <a:rPr lang="en-US" b="1" i="1" dirty="0" smtClean="0"/>
              <a:t>)+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[</a:t>
            </a:r>
            <a:r>
              <a:rPr lang="en-US" b="1" i="1" dirty="0" err="1"/>
              <a:t>senr</a:t>
            </a:r>
            <a:r>
              <a:rPr lang="en-US" b="1" i="1" dirty="0"/>
              <a:t>(</a:t>
            </a:r>
            <a:r>
              <a:rPr lang="en-US" b="1" i="1" dirty="0" err="1"/>
              <a:t>s,a,enr</a:t>
            </a:r>
            <a:r>
              <a:rPr lang="en-US" b="1" i="1" dirty="0"/>
              <a:t>)*</a:t>
            </a:r>
            <a:r>
              <a:rPr lang="en-US" b="1" i="1" dirty="0" err="1"/>
              <a:t>sr</a:t>
            </a:r>
            <a:r>
              <a:rPr lang="en-US" b="1" i="1" dirty="0"/>
              <a:t>(</a:t>
            </a:r>
            <a:r>
              <a:rPr lang="en-US" b="1" i="1" dirty="0" err="1"/>
              <a:t>s,older</a:t>
            </a:r>
            <a:r>
              <a:rPr lang="en-US" b="1" i="1" dirty="0"/>
              <a:t>)*mi(</a:t>
            </a:r>
            <a:r>
              <a:rPr lang="en-US" b="1" i="1" dirty="0" err="1"/>
              <a:t>s,older,school</a:t>
            </a:r>
            <a:r>
              <a:rPr lang="en-US" b="1" i="1" dirty="0"/>
              <a:t>)</a:t>
            </a:r>
            <a:endParaRPr lang="en-US" b="1" dirty="0"/>
          </a:p>
          <a:p>
            <a:pPr marL="0" indent="0">
              <a:buNone/>
            </a:pPr>
            <a:r>
              <a:rPr lang="en-US" b="1" i="1" dirty="0" smtClean="0"/>
              <a:t>	+(</a:t>
            </a:r>
            <a:r>
              <a:rPr lang="en-US" b="1" i="1" dirty="0"/>
              <a:t>1-senr(</a:t>
            </a:r>
            <a:r>
              <a:rPr lang="en-US" b="1" i="1" dirty="0" err="1"/>
              <a:t>s,a,enr</a:t>
            </a:r>
            <a:r>
              <a:rPr lang="en-US" b="1" i="1" dirty="0"/>
              <a:t>))*</a:t>
            </a:r>
            <a:r>
              <a:rPr lang="en-US" b="1" i="1" dirty="0" err="1"/>
              <a:t>sr</a:t>
            </a:r>
            <a:r>
              <a:rPr lang="en-US" b="1" i="1" dirty="0"/>
              <a:t>(</a:t>
            </a:r>
            <a:r>
              <a:rPr lang="en-US" b="1" i="1" dirty="0" err="1"/>
              <a:t>s,older</a:t>
            </a:r>
            <a:r>
              <a:rPr lang="en-US" b="1" i="1" dirty="0"/>
              <a:t>)*mi(</a:t>
            </a:r>
            <a:r>
              <a:rPr lang="en-US" b="1" i="1" dirty="0" err="1"/>
              <a:t>s,older,e</a:t>
            </a:r>
            <a:r>
              <a:rPr lang="en-US" b="1" i="1" dirty="0"/>
              <a:t>)]*R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63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Jorgenson-</a:t>
            </a:r>
            <a:r>
              <a:rPr lang="en-US" b="1" dirty="0" err="1" smtClean="0"/>
              <a:t>Fraumeni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Stage 2: Work only, ages 41 through 64 when it is assumed that an individual is not enrolled in school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dirty="0" smtClean="0"/>
              <a:t>   mi(</a:t>
            </a:r>
            <a:r>
              <a:rPr lang="en-US" b="1" i="1" dirty="0" err="1" smtClean="0"/>
              <a:t>s,a,e</a:t>
            </a:r>
            <a:r>
              <a:rPr lang="en-US" b="1" i="1" dirty="0"/>
              <a:t>)=</a:t>
            </a:r>
            <a:r>
              <a:rPr lang="en-US" b="1" i="1" dirty="0" err="1"/>
              <a:t>ymi</a:t>
            </a:r>
            <a:r>
              <a:rPr lang="en-US" b="1" i="1" dirty="0"/>
              <a:t>(</a:t>
            </a:r>
            <a:r>
              <a:rPr lang="en-US" b="1" i="1" dirty="0" err="1"/>
              <a:t>s,a,e</a:t>
            </a:r>
            <a:r>
              <a:rPr lang="en-US" b="1" i="1" dirty="0"/>
              <a:t>)+</a:t>
            </a:r>
            <a:r>
              <a:rPr lang="en-US" b="1" i="1" dirty="0" err="1"/>
              <a:t>sr</a:t>
            </a:r>
            <a:r>
              <a:rPr lang="en-US" b="1" i="1" dirty="0"/>
              <a:t>(</a:t>
            </a:r>
            <a:r>
              <a:rPr lang="en-US" b="1" i="1" dirty="0" err="1"/>
              <a:t>s,older</a:t>
            </a:r>
            <a:r>
              <a:rPr lang="en-US" b="1" i="1" dirty="0"/>
              <a:t>)*mi(</a:t>
            </a:r>
            <a:r>
              <a:rPr lang="en-US" b="1" i="1" dirty="0" err="1"/>
              <a:t>s,older,e</a:t>
            </a:r>
            <a:r>
              <a:rPr lang="en-US" b="1" i="1" dirty="0"/>
              <a:t>)*</a:t>
            </a:r>
            <a:r>
              <a:rPr lang="en-US" b="1" i="1" dirty="0" smtClean="0"/>
              <a:t>R</a:t>
            </a:r>
          </a:p>
          <a:p>
            <a:endParaRPr lang="en-US" b="1" i="1" dirty="0"/>
          </a:p>
          <a:p>
            <a:pPr lvl="0"/>
            <a:r>
              <a:rPr lang="en-US" b="1" dirty="0"/>
              <a:t>Stage 3: Retirement, age 65 and over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dirty="0" smtClean="0"/>
              <a:t>    mi(</a:t>
            </a:r>
            <a:r>
              <a:rPr lang="en-US" b="1" i="1" dirty="0" err="1" smtClean="0"/>
              <a:t>s,a,e</a:t>
            </a:r>
            <a:r>
              <a:rPr lang="en-US" b="1" i="1" dirty="0"/>
              <a:t>)=0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9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305800" cy="1143000"/>
          </a:xfrm>
        </p:spPr>
        <p:txBody>
          <a:bodyPr/>
          <a:lstStyle/>
          <a:p>
            <a:pPr algn="ctr"/>
            <a:r>
              <a:rPr lang="en-US" b="1" dirty="0" smtClean="0"/>
              <a:t>Dresden, Maine, USA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CF4F8-47CE-4F91-8C74-48A48852F222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51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Jorgenson-</a:t>
            </a:r>
            <a:r>
              <a:rPr lang="en-US" b="1" dirty="0" err="1" smtClean="0"/>
              <a:t>Fraumeni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Recursive backwards calculations</a:t>
            </a:r>
          </a:p>
          <a:p>
            <a:endParaRPr lang="en-US" b="1" dirty="0"/>
          </a:p>
          <a:p>
            <a:r>
              <a:rPr lang="en-US" b="1" dirty="0"/>
              <a:t>A</a:t>
            </a:r>
            <a:r>
              <a:rPr lang="en-US" b="1" dirty="0" smtClean="0"/>
              <a:t>ssumed </a:t>
            </a:r>
            <a:r>
              <a:rPr lang="en-US" b="1" dirty="0"/>
              <a:t>that the relative wage rates by educational attainment levels are determined by the contemporaneous relative wage rates, survival rates, and enrollment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37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229600" cy="1981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NOT representing the World Bank</a:t>
            </a:r>
            <a:br>
              <a:rPr lang="en-US" sz="4000" b="1" dirty="0" smtClean="0"/>
            </a:br>
            <a:r>
              <a:rPr lang="en-US" sz="4000" b="1" dirty="0" smtClean="0"/>
              <a:t>in this presentation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04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Opportunity – I2D2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76" y="1295400"/>
            <a:ext cx="8229600" cy="506095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World Bank International Income Distribution Data Base (I2D2)</a:t>
            </a:r>
          </a:p>
          <a:p>
            <a:r>
              <a:rPr lang="en-US" b="1" dirty="0" smtClean="0"/>
              <a:t>Only available to someone with a World Bank email</a:t>
            </a:r>
          </a:p>
          <a:p>
            <a:r>
              <a:rPr lang="en-US" b="1" dirty="0" smtClean="0"/>
              <a:t>Covers at least 160 countries</a:t>
            </a:r>
          </a:p>
          <a:p>
            <a:r>
              <a:rPr lang="en-US" b="1" dirty="0" smtClean="0"/>
              <a:t>Includes information from over 950 surveys</a:t>
            </a:r>
          </a:p>
          <a:p>
            <a:r>
              <a:rPr lang="en-US" b="1" dirty="0" smtClean="0"/>
              <a:t>Earliest 1980, some for 2013 (or later as it is updated)</a:t>
            </a:r>
          </a:p>
          <a:p>
            <a:pPr lvl="1"/>
            <a:r>
              <a:rPr lang="en-US" b="1" dirty="0" smtClean="0"/>
              <a:t>Harmonized</a:t>
            </a:r>
          </a:p>
          <a:p>
            <a:pPr lvl="1"/>
            <a:r>
              <a:rPr lang="en-US" b="1" dirty="0" smtClean="0"/>
              <a:t>Nationally representative</a:t>
            </a:r>
          </a:p>
          <a:p>
            <a:pPr lvl="1"/>
            <a:r>
              <a:rPr lang="en-US" b="1" dirty="0" smtClean="0"/>
              <a:t>Weights available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82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Opportunity – I2D2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/>
          </a:bodyPr>
          <a:lstStyle/>
          <a:p>
            <a:r>
              <a:rPr lang="en-US" b="1" dirty="0" smtClean="0"/>
              <a:t>Includes demographic, education, labor force and other variables</a:t>
            </a:r>
          </a:p>
          <a:p>
            <a:r>
              <a:rPr lang="en-US" b="1" dirty="0" smtClean="0"/>
              <a:t>Currently housed in the World Bank’s Poverty &amp; Inequality Unit</a:t>
            </a:r>
          </a:p>
          <a:p>
            <a:r>
              <a:rPr lang="en-US" b="1" dirty="0" smtClean="0"/>
              <a:t>Data not necessarily clean </a:t>
            </a:r>
          </a:p>
          <a:p>
            <a:r>
              <a:rPr lang="en-US" b="1" dirty="0" smtClean="0"/>
              <a:t>Early description</a:t>
            </a:r>
          </a:p>
          <a:p>
            <a:pPr marL="0" indent="0" algn="ctr">
              <a:buNone/>
            </a:pPr>
            <a:r>
              <a:rPr lang="en-US" b="1" dirty="0" smtClean="0"/>
              <a:t>Montenegro</a:t>
            </a:r>
            <a:r>
              <a:rPr lang="en-US" b="1" dirty="0"/>
              <a:t>, Claudio E., and Maximilian </a:t>
            </a:r>
            <a:r>
              <a:rPr lang="en-US" b="1" dirty="0" err="1"/>
              <a:t>Hirn</a:t>
            </a:r>
            <a:r>
              <a:rPr lang="en-US" b="1" dirty="0"/>
              <a:t>. </a:t>
            </a:r>
            <a:r>
              <a:rPr lang="en-US" b="1" dirty="0" smtClean="0"/>
              <a:t>(2009) </a:t>
            </a:r>
            <a:r>
              <a:rPr lang="en-US" b="1" dirty="0"/>
              <a:t>"A New Disaggregated Set of Labor Market Indicators using Standardized Household </a:t>
            </a:r>
            <a:r>
              <a:rPr lang="en-US" b="1" dirty="0" smtClean="0"/>
              <a:t>Surveys </a:t>
            </a:r>
            <a:r>
              <a:rPr lang="en-US" b="1" dirty="0"/>
              <a:t>from around the </a:t>
            </a:r>
            <a:r>
              <a:rPr lang="en-US" b="1" dirty="0" smtClean="0"/>
              <a:t>World," </a:t>
            </a:r>
            <a:r>
              <a:rPr lang="en-US" b="1" dirty="0"/>
              <a:t>World Bank.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99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Opportunity</a:t>
            </a:r>
            <a:br>
              <a:rPr lang="en-US" b="1" dirty="0" smtClean="0"/>
            </a:br>
            <a:r>
              <a:rPr lang="en-US" b="1" dirty="0" smtClean="0"/>
              <a:t>Montenegro &amp; Patrinos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Montenegro, Claudio O. </a:t>
            </a:r>
            <a:r>
              <a:rPr lang="en-US" b="1" dirty="0"/>
              <a:t>and Harry Anthony </a:t>
            </a:r>
            <a:r>
              <a:rPr lang="en-US" b="1" dirty="0" smtClean="0"/>
              <a:t>Patrinos (September 2014) “Comparable </a:t>
            </a:r>
            <a:r>
              <a:rPr lang="en-US" b="1" dirty="0"/>
              <a:t>Estimates of Returns to Schooling Around the </a:t>
            </a:r>
            <a:r>
              <a:rPr lang="en-US" b="1" dirty="0" smtClean="0"/>
              <a:t>World,” </a:t>
            </a:r>
            <a:r>
              <a:rPr lang="en-US" b="1" dirty="0"/>
              <a:t>World Bank Policy Research Working </a:t>
            </a:r>
            <a:r>
              <a:rPr lang="en-US" b="1" dirty="0" smtClean="0"/>
              <a:t>Paper #7020.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b="1" dirty="0" smtClean="0"/>
              <a:t>Two versions of Mincer </a:t>
            </a:r>
            <a:r>
              <a:rPr lang="en-US" b="1" dirty="0" err="1" smtClean="0"/>
              <a:t>semilog</a:t>
            </a:r>
            <a:r>
              <a:rPr lang="en-US" b="1" dirty="0" smtClean="0"/>
              <a:t> equations</a:t>
            </a:r>
          </a:p>
          <a:p>
            <a:pPr lvl="1"/>
            <a:r>
              <a:rPr lang="en-US" b="1" dirty="0" smtClean="0"/>
              <a:t>With # of years of education</a:t>
            </a:r>
          </a:p>
          <a:p>
            <a:pPr lvl="1"/>
            <a:r>
              <a:rPr lang="en-US" b="1" dirty="0" smtClean="0"/>
              <a:t>With dummies for level of education achieved</a:t>
            </a:r>
          </a:p>
          <a:p>
            <a:r>
              <a:rPr lang="en-US" b="1" dirty="0" smtClean="0"/>
              <a:t>Both with the natural log of earnings as the dependent variable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67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Opportunity</a:t>
            </a:r>
            <a:br>
              <a:rPr lang="en-US" b="1" dirty="0"/>
            </a:br>
            <a:r>
              <a:rPr lang="en-US" b="1" dirty="0"/>
              <a:t>Montenegro &amp; Patrinos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Both types of Mincers have potential experience and potential experience squared as variables, with potential experience </a:t>
            </a:r>
            <a:r>
              <a:rPr lang="en-US" b="1" dirty="0"/>
              <a:t>=</a:t>
            </a:r>
            <a:r>
              <a:rPr lang="en-US" b="1" dirty="0" smtClean="0"/>
              <a:t> (age – years of schooling – 6)</a:t>
            </a:r>
          </a:p>
          <a:p>
            <a:r>
              <a:rPr lang="en-US" b="1" dirty="0"/>
              <a:t>Ages 15-65, wage and salary </a:t>
            </a:r>
            <a:r>
              <a:rPr lang="en-US" b="1" dirty="0" smtClean="0"/>
              <a:t>workers only</a:t>
            </a:r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Significantly more countries and surveys for single year of school equation and lower standard deviations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54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Montenegro &amp; </a:t>
            </a:r>
            <a:r>
              <a:rPr lang="en-US" b="1" dirty="0" smtClean="0"/>
              <a:t>Patrinos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Returns to schooling averaged about 10%</a:t>
            </a:r>
          </a:p>
          <a:p>
            <a:r>
              <a:rPr lang="en-US" b="1" dirty="0" smtClean="0"/>
              <a:t>On average higher for females than for males, for both forms of the equation (eqn. 1: 11.7% vs. 9.6%)</a:t>
            </a:r>
          </a:p>
          <a:p>
            <a:r>
              <a:rPr lang="en-US" b="1" dirty="0" smtClean="0"/>
              <a:t>Overall averages</a:t>
            </a:r>
          </a:p>
          <a:p>
            <a:pPr lvl="1"/>
            <a:r>
              <a:rPr lang="en-US" b="1" dirty="0" smtClean="0"/>
              <a:t>Primary: 10.6%</a:t>
            </a:r>
          </a:p>
          <a:p>
            <a:pPr lvl="1"/>
            <a:r>
              <a:rPr lang="en-US" b="1" dirty="0" smtClean="0"/>
              <a:t>Secondary: 7.2%</a:t>
            </a:r>
          </a:p>
          <a:p>
            <a:pPr lvl="1"/>
            <a:r>
              <a:rPr lang="en-US" b="1" dirty="0" smtClean="0"/>
              <a:t>Tertiary: 15.2%</a:t>
            </a:r>
          </a:p>
          <a:p>
            <a:r>
              <a:rPr lang="en-US" b="1" dirty="0" smtClean="0"/>
              <a:t>Returns differed significantly by country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14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Proof of Concept – Chile 2009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54" y="1905000"/>
            <a:ext cx="8229600" cy="43891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b="1" dirty="0" smtClean="0"/>
              <a:t>Allows for  the construction of a modified Jorgenson-Fraumeni for a large number of countries</a:t>
            </a:r>
          </a:p>
          <a:p>
            <a:r>
              <a:rPr lang="en-US" sz="3200" b="1" dirty="0" smtClean="0"/>
              <a:t>Modified as using Mincers</a:t>
            </a:r>
          </a:p>
          <a:p>
            <a:r>
              <a:rPr lang="en-US" sz="3200" b="1" dirty="0" smtClean="0"/>
              <a:t>Based on years of schooling equation to maximize number of countries covered</a:t>
            </a:r>
          </a:p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33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Concept – Chile 2009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Proof of concept was part of the CWON effort</a:t>
            </a:r>
          </a:p>
          <a:p>
            <a:endParaRPr lang="en-US" b="1" dirty="0" smtClean="0"/>
          </a:p>
          <a:p>
            <a:pPr marL="0" indent="0" algn="ctr">
              <a:buNone/>
            </a:pPr>
            <a:r>
              <a:rPr lang="en-US" b="1" dirty="0"/>
              <a:t>World </a:t>
            </a:r>
            <a:r>
              <a:rPr lang="en-US" b="1" dirty="0" smtClean="0"/>
              <a:t>Bank (2006) </a:t>
            </a:r>
            <a:r>
              <a:rPr lang="en-US" b="1" i="1" dirty="0"/>
              <a:t>Where is the Wealth of Nations: Measuring Capital for the 21st Century</a:t>
            </a:r>
            <a:r>
              <a:rPr lang="en-US" b="1" dirty="0"/>
              <a:t>,</a:t>
            </a:r>
            <a:r>
              <a:rPr lang="en-US" b="1" i="1" dirty="0"/>
              <a:t> </a:t>
            </a:r>
            <a:r>
              <a:rPr lang="en-US" b="1" dirty="0"/>
              <a:t>Washington, DC: World </a:t>
            </a:r>
            <a:r>
              <a:rPr lang="en-US" b="1" dirty="0" smtClean="0"/>
              <a:t>Bank.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 algn="ctr">
              <a:buNone/>
            </a:pPr>
            <a:r>
              <a:rPr lang="en-US" b="1" dirty="0"/>
              <a:t>World </a:t>
            </a:r>
            <a:r>
              <a:rPr lang="en-US" b="1" dirty="0" smtClean="0"/>
              <a:t>Bank (2011)</a:t>
            </a:r>
            <a:r>
              <a:rPr lang="en-US" b="1" i="1" dirty="0" smtClean="0"/>
              <a:t>The </a:t>
            </a:r>
            <a:r>
              <a:rPr lang="en-US" b="1" i="1" dirty="0"/>
              <a:t>Changing Wealth of Nations: Measuring Sustainable Development in the New Millennium</a:t>
            </a:r>
            <a:r>
              <a:rPr lang="en-US" b="1" dirty="0"/>
              <a:t>, Washington, D.C: World </a:t>
            </a:r>
            <a:r>
              <a:rPr lang="en-US" b="1" dirty="0" smtClean="0"/>
              <a:t>Bank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58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Proof of Concept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0576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Proof of concept exercise demonstrated that Jorgenson-Fraumeni could be implemented for a large number of countries</a:t>
            </a:r>
          </a:p>
          <a:p>
            <a:endParaRPr lang="en-US" b="1" dirty="0"/>
          </a:p>
          <a:p>
            <a:r>
              <a:rPr lang="en-US" b="1" dirty="0" smtClean="0"/>
              <a:t>A representative country approach would be needed to cover some number of the target 140 countries</a:t>
            </a:r>
          </a:p>
          <a:p>
            <a:r>
              <a:rPr lang="en-US" b="1" dirty="0" smtClean="0"/>
              <a:t>Also, results have to be generated for years in which a survey is not available, allowing for changes such as changes in educational attainment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63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1" y="926290"/>
            <a:ext cx="4008938" cy="2789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21" y="963112"/>
            <a:ext cx="3834036" cy="275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71" y="3747736"/>
            <a:ext cx="2816843" cy="22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Extending estimates to include:</a:t>
            </a:r>
          </a:p>
          <a:p>
            <a:pPr lvl="1"/>
            <a:r>
              <a:rPr lang="en-US" b="1" dirty="0" smtClean="0"/>
              <a:t>Self-employed</a:t>
            </a:r>
          </a:p>
          <a:p>
            <a:pPr lvl="1"/>
            <a:r>
              <a:rPr lang="en-US" b="1" dirty="0" smtClean="0"/>
              <a:t>Informal economy</a:t>
            </a:r>
          </a:p>
          <a:p>
            <a:endParaRPr lang="en-US" b="1" dirty="0" smtClean="0"/>
          </a:p>
          <a:p>
            <a:r>
              <a:rPr lang="en-US" b="1" dirty="0" smtClean="0"/>
              <a:t>Control totals</a:t>
            </a:r>
          </a:p>
          <a:p>
            <a:pPr lvl="1"/>
            <a:r>
              <a:rPr lang="en-US" b="1" dirty="0" smtClean="0"/>
              <a:t>Often by broad, labor force participation, age and gender categories</a:t>
            </a:r>
          </a:p>
          <a:p>
            <a:pPr lvl="1"/>
            <a:r>
              <a:rPr lang="en-US" b="1" dirty="0" smtClean="0"/>
              <a:t>Definitions of available control totals may differ from country to country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46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Educational Attainment Gaps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53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  </a:t>
            </a:r>
            <a:r>
              <a:rPr lang="en-US" sz="4000" b="1" dirty="0" smtClean="0"/>
              <a:t>2010 Country Distribution Of Educational Attainment Gains (55-64 to 25-34 %)</a:t>
            </a:r>
            <a:endParaRPr lang="en-US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313221"/>
              </p:ext>
            </p:extLst>
          </p:nvPr>
        </p:nvGraphicFramePr>
        <p:xfrm>
          <a:off x="685800" y="1523398"/>
          <a:ext cx="7924800" cy="500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56"/>
                <a:gridCol w="603849"/>
                <a:gridCol w="830292"/>
                <a:gridCol w="937403"/>
                <a:gridCol w="914400"/>
                <a:gridCol w="914400"/>
                <a:gridCol w="685800"/>
                <a:gridCol w="990600"/>
                <a:gridCol w="1066800"/>
              </a:tblGrid>
              <a:tr h="10607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Percent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E.</a:t>
                      </a:r>
                      <a:r>
                        <a:rPr lang="en-US" sz="1600" baseline="0" dirty="0" smtClean="0"/>
                        <a:t> Asia &amp; Pacific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Europe &amp; Central Asia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Latin Amer.</a:t>
                      </a:r>
                      <a:r>
                        <a:rPr lang="en-US" sz="1600" baseline="0" dirty="0" smtClean="0"/>
                        <a:t> &amp; Caribe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Middle E. &amp; N. Africa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S. Asia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 Saharan Africa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Avg. Ed.</a:t>
                      </a:r>
                    </a:p>
                    <a:p>
                      <a:r>
                        <a:rPr lang="en-US" sz="1600" dirty="0" smtClean="0"/>
                        <a:t>of</a:t>
                      </a:r>
                    </a:p>
                    <a:p>
                      <a:r>
                        <a:rPr lang="en-US" sz="1600" dirty="0" smtClean="0"/>
                        <a:t>Younger</a:t>
                      </a:r>
                      <a:r>
                        <a:rPr lang="en-US" sz="1600" baseline="0" dirty="0" smtClean="0"/>
                        <a:t>                                   </a:t>
                      </a:r>
                      <a:endParaRPr lang="en-US" sz="1600" dirty="0"/>
                    </a:p>
                  </a:txBody>
                  <a:tcPr/>
                </a:tc>
              </a:tr>
              <a:tr h="68322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≤500 to &gt;100%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6.13</a:t>
                      </a:r>
                      <a:endParaRPr lang="en-US" b="1" dirty="0"/>
                    </a:p>
                  </a:txBody>
                  <a:tcPr anchor="ctr"/>
                </a:tc>
              </a:tr>
              <a:tr h="683225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 ≤100 to &gt;50%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8.04</a:t>
                      </a:r>
                      <a:endParaRPr lang="en-US" b="1" dirty="0"/>
                    </a:p>
                  </a:txBody>
                  <a:tcPr anchor="ctr"/>
                </a:tc>
              </a:tr>
              <a:tr h="68322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≤ 50</a:t>
                      </a:r>
                      <a:r>
                        <a:rPr lang="en-US" sz="1600" b="1" baseline="0" dirty="0" smtClean="0"/>
                        <a:t> to </a:t>
                      </a:r>
                    </a:p>
                    <a:p>
                      <a:r>
                        <a:rPr lang="en-US" sz="1600" b="1" baseline="0" dirty="0" smtClean="0"/>
                        <a:t>&gt;20%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10.75</a:t>
                      </a:r>
                      <a:endParaRPr lang="en-US" b="1" dirty="0"/>
                    </a:p>
                  </a:txBody>
                  <a:tcPr anchor="ctr"/>
                </a:tc>
              </a:tr>
              <a:tr h="39583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≤20 to 0%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11.60</a:t>
                      </a:r>
                      <a:endParaRPr lang="en-US" b="1" dirty="0"/>
                    </a:p>
                  </a:txBody>
                  <a:tcPr anchor="ctr"/>
                </a:tc>
              </a:tr>
              <a:tr h="39583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≤0%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10.49</a:t>
                      </a:r>
                      <a:endParaRPr lang="en-US" b="1" dirty="0"/>
                    </a:p>
                  </a:txBody>
                  <a:tcPr anchor="ctr"/>
                </a:tc>
              </a:tr>
              <a:tr h="67047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Country</a:t>
                      </a:r>
                      <a:r>
                        <a:rPr lang="en-US" sz="1600" b="1" baseline="0" dirty="0" smtClean="0"/>
                        <a:t> No.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9.36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75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Gap Table Source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98" y="1585912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s-ES" b="1" dirty="0" smtClean="0"/>
              <a:t>Robert J. Barro and </a:t>
            </a:r>
            <a:r>
              <a:rPr lang="es-ES" b="1" dirty="0" err="1" smtClean="0"/>
              <a:t>Jong-Wha</a:t>
            </a:r>
            <a:r>
              <a:rPr lang="es-ES" b="1" dirty="0" smtClean="0"/>
              <a:t> Lee (2013) “</a:t>
            </a:r>
            <a:r>
              <a:rPr lang="en-US" b="1" dirty="0" err="1" smtClean="0"/>
              <a:t>Barro</a:t>
            </a:r>
            <a:r>
              <a:rPr lang="en-US" b="1" dirty="0" smtClean="0"/>
              <a:t>-Lee </a:t>
            </a:r>
            <a:r>
              <a:rPr lang="en-US" b="1" dirty="0"/>
              <a:t>Educational Attainment Data </a:t>
            </a:r>
            <a:r>
              <a:rPr lang="en-US" b="1" dirty="0" smtClean="0"/>
              <a:t>Set” version 2.1, dated February 2016.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0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U.S. HC Productivity to MFP</a:t>
            </a:r>
            <a:br>
              <a:rPr lang="en-US" b="1" dirty="0" smtClean="0"/>
            </a:br>
            <a:r>
              <a:rPr lang="en-US" b="1" dirty="0" smtClean="0"/>
              <a:t>Deepening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49792"/>
            <a:ext cx="8229600" cy="4389120"/>
          </a:xfrm>
        </p:spPr>
        <p:txBody>
          <a:bodyPr/>
          <a:lstStyle/>
          <a:p>
            <a:r>
              <a:rPr lang="en-US" b="1" dirty="0" smtClean="0"/>
              <a:t>Standard equation relates labor productivity to MFP via a capital deepening term</a:t>
            </a:r>
          </a:p>
          <a:p>
            <a:r>
              <a:rPr lang="en-US" b="1" dirty="0" smtClean="0"/>
              <a:t>This analysis relates HC productivity to MFP with three new terms:</a:t>
            </a:r>
          </a:p>
          <a:p>
            <a:pPr lvl="1"/>
            <a:r>
              <a:rPr lang="en-US" b="1" dirty="0" smtClean="0"/>
              <a:t>Market labor deepening</a:t>
            </a:r>
          </a:p>
          <a:p>
            <a:pPr lvl="1"/>
            <a:r>
              <a:rPr lang="en-US" b="1" dirty="0" smtClean="0"/>
              <a:t>Labor time in household and production and leisure deepening</a:t>
            </a:r>
          </a:p>
          <a:p>
            <a:pPr lvl="1"/>
            <a:r>
              <a:rPr lang="en-US" b="1" dirty="0" smtClean="0"/>
              <a:t>Nonhuman capital deepening</a:t>
            </a:r>
          </a:p>
          <a:p>
            <a:r>
              <a:rPr lang="en-US" b="1" dirty="0" smtClean="0"/>
              <a:t>All deepening relative to HC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06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Deepening Equation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ln(O(t)/L</a:t>
            </a:r>
            <a:r>
              <a:rPr lang="en-US" b="1" baseline="-25000" dirty="0"/>
              <a:t>HC</a:t>
            </a:r>
            <a:r>
              <a:rPr lang="en-US" b="1" dirty="0"/>
              <a:t>(t))-ln((O(t-1)/L</a:t>
            </a:r>
            <a:r>
              <a:rPr lang="en-US" b="1" baseline="-25000" dirty="0"/>
              <a:t>HC</a:t>
            </a:r>
            <a:r>
              <a:rPr lang="en-US" b="1" dirty="0"/>
              <a:t>(t-1)) </a:t>
            </a:r>
            <a:r>
              <a:rPr lang="en-US" b="1" dirty="0" smtClean="0"/>
              <a:t>=</a:t>
            </a:r>
          </a:p>
          <a:p>
            <a:pPr marL="0" lvl="0" indent="0">
              <a:buNone/>
            </a:pPr>
            <a:r>
              <a:rPr lang="en-US" b="1" dirty="0" smtClean="0"/>
              <a:t> </a:t>
            </a:r>
          </a:p>
          <a:p>
            <a:pPr marL="0" lvl="0" indent="0">
              <a:buNone/>
            </a:pPr>
            <a:r>
              <a:rPr lang="en-US" b="1" dirty="0" smtClean="0"/>
              <a:t>	V</a:t>
            </a:r>
            <a:r>
              <a:rPr lang="en-US" b="1" baseline="-25000" dirty="0" smtClean="0"/>
              <a:t>LM</a:t>
            </a:r>
            <a:r>
              <a:rPr lang="en-US" b="1" dirty="0" smtClean="0"/>
              <a:t>(t</a:t>
            </a:r>
            <a:r>
              <a:rPr lang="en-US" b="1" dirty="0"/>
              <a:t>)*[ln(L</a:t>
            </a:r>
            <a:r>
              <a:rPr lang="en-US" b="1" baseline="-25000" dirty="0"/>
              <a:t>M</a:t>
            </a:r>
            <a:r>
              <a:rPr lang="en-US" b="1" dirty="0"/>
              <a:t>(t)/L</a:t>
            </a:r>
            <a:r>
              <a:rPr lang="en-US" b="1" baseline="-25000" dirty="0"/>
              <a:t>HC</a:t>
            </a:r>
            <a:r>
              <a:rPr lang="en-US" b="1" dirty="0"/>
              <a:t>(t)) - ln(L</a:t>
            </a:r>
            <a:r>
              <a:rPr lang="en-US" b="1" baseline="-25000" dirty="0"/>
              <a:t>M</a:t>
            </a:r>
            <a:r>
              <a:rPr lang="en-US" b="1" dirty="0"/>
              <a:t>(t-1)/L</a:t>
            </a:r>
            <a:r>
              <a:rPr lang="en-US" b="1" baseline="-25000" dirty="0"/>
              <a:t>HC</a:t>
            </a:r>
            <a:r>
              <a:rPr lang="en-US" b="1" dirty="0"/>
              <a:t>(t-1))] </a:t>
            </a:r>
            <a:r>
              <a:rPr lang="en-US" b="1" dirty="0" smtClean="0"/>
              <a:t>+</a:t>
            </a:r>
          </a:p>
          <a:p>
            <a:pPr marL="0" lv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V</a:t>
            </a:r>
            <a:r>
              <a:rPr lang="en-US" b="1" baseline="-25000" dirty="0" smtClean="0"/>
              <a:t>LT</a:t>
            </a:r>
            <a:r>
              <a:rPr lang="en-US" b="1" dirty="0" smtClean="0"/>
              <a:t>(t</a:t>
            </a:r>
            <a:r>
              <a:rPr lang="en-US" b="1" dirty="0"/>
              <a:t>)*[ln(L</a:t>
            </a:r>
            <a:r>
              <a:rPr lang="en-US" b="1" baseline="-25000" dirty="0"/>
              <a:t>T</a:t>
            </a:r>
            <a:r>
              <a:rPr lang="en-US" b="1" dirty="0"/>
              <a:t>(t)/L</a:t>
            </a:r>
            <a:r>
              <a:rPr lang="en-US" b="1" baseline="-25000" dirty="0"/>
              <a:t>HC</a:t>
            </a:r>
            <a:r>
              <a:rPr lang="en-US" b="1" dirty="0"/>
              <a:t>(t)) - ln(L</a:t>
            </a:r>
            <a:r>
              <a:rPr lang="en-US" b="1" baseline="-25000" dirty="0"/>
              <a:t>T</a:t>
            </a:r>
            <a:r>
              <a:rPr lang="en-US" b="1" dirty="0"/>
              <a:t>(t-1)/L</a:t>
            </a:r>
            <a:r>
              <a:rPr lang="en-US" b="1" baseline="-25000" dirty="0"/>
              <a:t>HC</a:t>
            </a:r>
            <a:r>
              <a:rPr lang="en-US" b="1" dirty="0"/>
              <a:t>(t-1</a:t>
            </a:r>
            <a:r>
              <a:rPr lang="en-US" b="1" dirty="0" smtClean="0"/>
              <a:t>))]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V</a:t>
            </a:r>
            <a:r>
              <a:rPr lang="en-US" b="1" baseline="-25000" dirty="0" smtClean="0"/>
              <a:t>K</a:t>
            </a:r>
            <a:r>
              <a:rPr lang="en-US" b="1" dirty="0" smtClean="0"/>
              <a:t>(t</a:t>
            </a:r>
            <a:r>
              <a:rPr lang="en-US" b="1" dirty="0"/>
              <a:t>)*[ln(K(t)/L</a:t>
            </a:r>
            <a:r>
              <a:rPr lang="en-US" b="1" baseline="-25000" dirty="0"/>
              <a:t>HC</a:t>
            </a:r>
            <a:r>
              <a:rPr lang="en-US" b="1" dirty="0"/>
              <a:t>(t)) - ln(K(t-1)/L</a:t>
            </a:r>
            <a:r>
              <a:rPr lang="en-US" b="1" baseline="-25000" dirty="0"/>
              <a:t>HC</a:t>
            </a:r>
            <a:r>
              <a:rPr lang="en-US" b="1" dirty="0"/>
              <a:t>(t-1))] </a:t>
            </a:r>
            <a:r>
              <a:rPr lang="en-US" b="1" dirty="0" smtClean="0"/>
              <a:t>+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	ln(MFP(t</a:t>
            </a:r>
            <a:r>
              <a:rPr lang="en-US" b="1" dirty="0"/>
              <a:t>)) - ln(MFP(t-1)),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72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12761-65A7-4BCE-927E-CF0AA9B8AB9A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86548700"/>
              </p:ext>
            </p:extLst>
          </p:nvPr>
        </p:nvGraphicFramePr>
        <p:xfrm>
          <a:off x="457200" y="762000"/>
          <a:ext cx="8001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803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3" y="228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95" y="1524000"/>
            <a:ext cx="8283298" cy="4724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Graph from</a:t>
            </a:r>
          </a:p>
          <a:p>
            <a:pPr marL="0" indent="0" algn="ctr">
              <a:buNone/>
            </a:pPr>
            <a:r>
              <a:rPr lang="en-US" b="1" dirty="0" smtClean="0"/>
              <a:t>Barbara M. Fraumeni, “Human Capital Productivity,” draft for a chapter in </a:t>
            </a:r>
            <a:r>
              <a:rPr lang="en-US" b="1" i="1" dirty="0"/>
              <a:t>Productivity Dynamics in Developed and Emerging </a:t>
            </a:r>
            <a:r>
              <a:rPr lang="en-US" b="1" i="1" dirty="0" smtClean="0"/>
              <a:t>Economies, </a:t>
            </a:r>
            <a:r>
              <a:rPr lang="en-US" b="1" dirty="0" smtClean="0"/>
              <a:t>a volume being edited by Deb Kusum Das in honor of </a:t>
            </a:r>
            <a:r>
              <a:rPr lang="en-US" b="1" dirty="0"/>
              <a:t>Professor K L </a:t>
            </a:r>
            <a:r>
              <a:rPr lang="en-US" b="1" dirty="0" smtClean="0"/>
              <a:t>Krishna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Data from </a:t>
            </a:r>
          </a:p>
          <a:p>
            <a:pPr marL="0" indent="0" algn="ctr">
              <a:buNone/>
            </a:pPr>
            <a:r>
              <a:rPr lang="en-US" b="1" dirty="0"/>
              <a:t>Fraumeni, </a:t>
            </a:r>
            <a:r>
              <a:rPr lang="en-US" b="1" dirty="0" smtClean="0"/>
              <a:t>Barbara M</a:t>
            </a:r>
            <a:r>
              <a:rPr lang="en-US" b="1" dirty="0"/>
              <a:t>., </a:t>
            </a:r>
            <a:r>
              <a:rPr lang="en-US" b="1" dirty="0" smtClean="0"/>
              <a:t>Michael </a:t>
            </a:r>
            <a:r>
              <a:rPr lang="en-US" b="1" dirty="0"/>
              <a:t>S. Christian, and </a:t>
            </a:r>
            <a:r>
              <a:rPr lang="en-US" b="1" dirty="0" smtClean="0"/>
              <a:t>Jon </a:t>
            </a:r>
            <a:r>
              <a:rPr lang="en-US" b="1" dirty="0"/>
              <a:t>D. </a:t>
            </a:r>
            <a:r>
              <a:rPr lang="en-US" b="1" dirty="0" smtClean="0"/>
              <a:t>Samuels (forthcoming</a:t>
            </a:r>
            <a:r>
              <a:rPr lang="en-US" b="1" dirty="0"/>
              <a:t>)</a:t>
            </a:r>
            <a:r>
              <a:rPr lang="en-US" b="1" dirty="0" smtClean="0"/>
              <a:t> “The </a:t>
            </a:r>
            <a:r>
              <a:rPr lang="en-US" b="1" dirty="0"/>
              <a:t>Accumulation of Human and Non-Human Capital, </a:t>
            </a:r>
            <a:r>
              <a:rPr lang="en-US" b="1" dirty="0" smtClean="0"/>
              <a:t>Revisited” </a:t>
            </a:r>
          </a:p>
          <a:p>
            <a:pPr marL="0" indent="0" algn="ctr">
              <a:buNone/>
            </a:pPr>
            <a:r>
              <a:rPr lang="en-US" b="1" dirty="0"/>
              <a:t>f</a:t>
            </a:r>
            <a:r>
              <a:rPr lang="en-US" b="1" dirty="0" smtClean="0"/>
              <a:t>orthcoming,</a:t>
            </a:r>
            <a:r>
              <a:rPr lang="en-US" b="1" i="1" dirty="0" smtClean="0"/>
              <a:t> Review </a:t>
            </a:r>
            <a:r>
              <a:rPr lang="en-US" b="1" i="1" dirty="0"/>
              <a:t>of Income and Wealth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26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12761-65A7-4BCE-927E-CF0AA9B8AB9A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graphicFrame>
        <p:nvGraphicFramePr>
          <p:cNvPr id="3" name="Chart 2"/>
          <p:cNvGraphicFramePr/>
          <p:nvPr/>
        </p:nvGraphicFramePr>
        <p:xfrm>
          <a:off x="457200" y="762000"/>
          <a:ext cx="8001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2262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When multifactor </a:t>
            </a:r>
            <a:r>
              <a:rPr lang="en-US" b="1" dirty="0"/>
              <a:t>productivity change is the greatest contributor to economic growth:  1950-1973 and 1999-2000, </a:t>
            </a:r>
            <a:r>
              <a:rPr lang="en-US" b="1" dirty="0" smtClean="0"/>
              <a:t>nonhuman capital </a:t>
            </a:r>
            <a:r>
              <a:rPr lang="en-US" b="1" dirty="0"/>
              <a:t>deepening is the second largest </a:t>
            </a:r>
            <a:r>
              <a:rPr lang="en-US" b="1" dirty="0" smtClean="0"/>
              <a:t>contributor</a:t>
            </a:r>
          </a:p>
          <a:p>
            <a:r>
              <a:rPr lang="en-US" b="1" dirty="0"/>
              <a:t>In the other sub periods, time in household production and leisure </a:t>
            </a:r>
            <a:r>
              <a:rPr lang="en-US" b="1" dirty="0" smtClean="0"/>
              <a:t>labor </a:t>
            </a:r>
            <a:r>
              <a:rPr lang="en-US" b="1" dirty="0"/>
              <a:t>outlay </a:t>
            </a:r>
            <a:r>
              <a:rPr lang="en-US" b="1" dirty="0" smtClean="0"/>
              <a:t>deepening is in the top two</a:t>
            </a:r>
          </a:p>
          <a:p>
            <a:pPr lvl="1"/>
            <a:r>
              <a:rPr lang="en-US" b="1" dirty="0" smtClean="0"/>
              <a:t>In 1974-84 and 2001-5, time deepening is the largest contributor followed by nonhuman capital deepening</a:t>
            </a:r>
          </a:p>
          <a:p>
            <a:pPr lvl="1"/>
            <a:r>
              <a:rPr lang="en-US" b="1" dirty="0" smtClean="0"/>
              <a:t>In 2006-9, market labor deepening is the largest followed by time deepening</a:t>
            </a:r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82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4" y="1520036"/>
            <a:ext cx="4199947" cy="3956007"/>
          </a:xfrm>
          <a:prstGeom prst="rect">
            <a:avLst/>
          </a:prstGeom>
        </p:spPr>
      </p:pic>
      <p:pic>
        <p:nvPicPr>
          <p:cNvPr id="3" name="Picture 2" descr="https://c2.staticflickr.com/6/5476/10492126306_9cae28daba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74" y="1520036"/>
            <a:ext cx="4200717" cy="395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rate of growth of human capital is highest in 1950-84</a:t>
            </a:r>
          </a:p>
          <a:p>
            <a:r>
              <a:rPr lang="en-US" b="1" dirty="0"/>
              <a:t>The pace of increases in the average educational attainment of worker-aged individuals slowed in the U.S. in about </a:t>
            </a:r>
            <a:r>
              <a:rPr lang="en-US" b="1" dirty="0" smtClean="0"/>
              <a:t>1980</a:t>
            </a:r>
          </a:p>
          <a:p>
            <a:r>
              <a:rPr lang="en-US" b="1" dirty="0"/>
              <a:t>Increases in female </a:t>
            </a:r>
            <a:r>
              <a:rPr lang="en-US" b="1" dirty="0" smtClean="0"/>
              <a:t>labor </a:t>
            </a:r>
            <a:r>
              <a:rPr lang="en-US" b="1" dirty="0"/>
              <a:t>force participation continued until the </a:t>
            </a:r>
            <a:r>
              <a:rPr lang="en-US" b="1" dirty="0" smtClean="0"/>
              <a:t>mid-nineties</a:t>
            </a:r>
          </a:p>
          <a:p>
            <a:r>
              <a:rPr lang="en-US" b="1" dirty="0" smtClean="0"/>
              <a:t>According to the US BLS and AAUW, the median gender pay gap decreased by 20 percentage points between mid to late 70’s and mid-2000’s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91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Between 1965 and 2010, actual time spent in household </a:t>
            </a:r>
            <a:r>
              <a:rPr lang="en-US" b="1" dirty="0" smtClean="0"/>
              <a:t>production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y </a:t>
            </a:r>
            <a:r>
              <a:rPr lang="en-US" b="1" dirty="0"/>
              <a:t>women decreased by 35 percent 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y </a:t>
            </a:r>
            <a:r>
              <a:rPr lang="en-US" b="1" dirty="0"/>
              <a:t>men increased by 23 percent.  </a:t>
            </a:r>
          </a:p>
          <a:p>
            <a:pPr lvl="1"/>
            <a:r>
              <a:rPr lang="en-US" b="1" dirty="0"/>
              <a:t>N</a:t>
            </a:r>
            <a:r>
              <a:rPr lang="en-US" b="1" dirty="0" smtClean="0"/>
              <a:t>et </a:t>
            </a:r>
            <a:r>
              <a:rPr lang="en-US" b="1" dirty="0"/>
              <a:t>effect was a 15 percent </a:t>
            </a:r>
            <a:r>
              <a:rPr lang="en-US" b="1" dirty="0" smtClean="0"/>
              <a:t>decrease</a:t>
            </a:r>
          </a:p>
          <a:p>
            <a:pPr lvl="1"/>
            <a:endParaRPr lang="en-US" sz="1200" b="1" dirty="0" smtClean="0"/>
          </a:p>
          <a:p>
            <a:pPr marL="393192" lvl="1" indent="0" algn="ctr">
              <a:buNone/>
            </a:pPr>
            <a:r>
              <a:rPr lang="en-US" b="1" dirty="0" smtClean="0"/>
              <a:t>Bridgman</a:t>
            </a:r>
            <a:r>
              <a:rPr lang="en-US" b="1" dirty="0"/>
              <a:t>, B., A. Dugan, M. Lal, M. Osborne, and S. Villones. 2012. ‘Accounting for Household Production in the National Accounts, 1965–2010’, </a:t>
            </a:r>
            <a:r>
              <a:rPr lang="en-US" b="1" i="1" dirty="0"/>
              <a:t>Survey of Current Business. </a:t>
            </a:r>
            <a:r>
              <a:rPr lang="en-US" b="1" dirty="0"/>
              <a:t>Washington, D.C.: Bureau of Economic Analysis, U.S.  Department of Commerce, May.</a:t>
            </a:r>
          </a:p>
          <a:p>
            <a:pPr lvl="1"/>
            <a:endParaRPr lang="en-US" sz="1300" b="1" dirty="0" smtClean="0"/>
          </a:p>
          <a:p>
            <a:r>
              <a:rPr lang="en-US" b="1" dirty="0"/>
              <a:t>Decreased female time in HH production may be offset by increases in the value of female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26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More needs to be done to analyze the deepening results, but directional clues are abundant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8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Continuing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More than enough fodder for future research</a:t>
            </a:r>
          </a:p>
          <a:p>
            <a:endParaRPr lang="en-US" b="1" dirty="0"/>
          </a:p>
          <a:p>
            <a:r>
              <a:rPr lang="en-US" b="1" dirty="0"/>
              <a:t>Deepening </a:t>
            </a:r>
            <a:r>
              <a:rPr lang="en-US" b="1" dirty="0" smtClean="0"/>
              <a:t>investigation</a:t>
            </a:r>
          </a:p>
          <a:p>
            <a:endParaRPr lang="en-US" b="1" dirty="0"/>
          </a:p>
          <a:p>
            <a:r>
              <a:rPr lang="en-US" b="1" dirty="0" smtClean="0"/>
              <a:t>Hopefully the World Bank project to estimate J-F for a large number of countries will be funded</a:t>
            </a:r>
          </a:p>
          <a:p>
            <a:endParaRPr lang="en-US" b="1" dirty="0" smtClean="0"/>
          </a:p>
          <a:p>
            <a:r>
              <a:rPr lang="en-US" b="1" dirty="0" smtClean="0"/>
              <a:t>Implications of the increasing education levels of younger vs. older workers (and of </a:t>
            </a:r>
            <a:r>
              <a:rPr lang="en-US" b="1" dirty="0"/>
              <a:t>countries having populations with continuing very low education </a:t>
            </a:r>
            <a:r>
              <a:rPr lang="en-US" b="1" dirty="0" smtClean="0"/>
              <a:t>levels) </a:t>
            </a:r>
            <a:r>
              <a:rPr lang="en-US" b="1" dirty="0"/>
              <a:t>for </a:t>
            </a:r>
            <a:r>
              <a:rPr lang="en-US" b="1" dirty="0" smtClean="0"/>
              <a:t>future economic growth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75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ine.gov/ifw/wildlife/species/images/baldeagle_clip_image018_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3" y="1133410"/>
            <a:ext cx="4372551" cy="238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wmtw.com/image/view/-/21336988/medRes/1/-/maxh/460/maxw/620/-/gp8kq1/-/Eagle3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92" y="1133411"/>
            <a:ext cx="4031951" cy="238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hamgov.org/images/General_Photos/j02625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2" y="3690936"/>
            <a:ext cx="4372551" cy="30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dult male (Eastern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90936"/>
            <a:ext cx="40481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4326524" cy="3221240"/>
          </a:xfrm>
          <a:prstGeom prst="rect">
            <a:avLst/>
          </a:prstGeom>
        </p:spPr>
      </p:pic>
      <p:pic>
        <p:nvPicPr>
          <p:cNvPr id="5" name="Picture 2" descr="http://www.maine.gov/ifw/wildlife/species/images/bear_clip_image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90531"/>
            <a:ext cx="4045760" cy="32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12761-65A7-4BCE-927E-CF0AA9B8AB9A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1295400"/>
            <a:ext cx="44196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1219200"/>
            <a:ext cx="441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5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18" y="3324288"/>
            <a:ext cx="4731560" cy="3076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9" y="995329"/>
            <a:ext cx="3723572" cy="2282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84" y="976919"/>
            <a:ext cx="3419795" cy="23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58" y="1524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Human Capital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9FDD-2273-4B94-B4EA-C51023410733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85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39633</TotalTime>
  <Words>2089</Words>
  <Application>Microsoft Office PowerPoint</Application>
  <PresentationFormat>On-screen Show (4:3)</PresentationFormat>
  <Paragraphs>349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宋体</vt:lpstr>
      <vt:lpstr>Arial</vt:lpstr>
      <vt:lpstr>Calibri</vt:lpstr>
      <vt:lpstr>Constantia</vt:lpstr>
      <vt:lpstr>黑体</vt:lpstr>
      <vt:lpstr>Tahoma</vt:lpstr>
      <vt:lpstr>Times New Roman</vt:lpstr>
      <vt:lpstr>Wingdings 2</vt:lpstr>
      <vt:lpstr>Flow</vt:lpstr>
      <vt:lpstr>PowerPoint Presentation</vt:lpstr>
      <vt:lpstr>Dresden, Maine, USA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Capital</vt:lpstr>
      <vt:lpstr>Context Interest in Human Capital</vt:lpstr>
      <vt:lpstr>Jorgenson-Fraumeni</vt:lpstr>
      <vt:lpstr>Jorgenson-Fraumeni</vt:lpstr>
      <vt:lpstr>Jorgenson-Fraumeni</vt:lpstr>
      <vt:lpstr>Jorgenson-Fraumeni</vt:lpstr>
      <vt:lpstr>Jorgenson-Fraumeni</vt:lpstr>
      <vt:lpstr>Jorgenson-Fraumeni</vt:lpstr>
      <vt:lpstr>Jorgenson-Fraumeni</vt:lpstr>
      <vt:lpstr>Jorgenson-Fraumeni</vt:lpstr>
      <vt:lpstr>Jorgenson-Fraumeni</vt:lpstr>
      <vt:lpstr>Jorgenson-Fraumeni</vt:lpstr>
      <vt:lpstr>NOT representing the World Bank in this presentation</vt:lpstr>
      <vt:lpstr>Opportunity – I2D2</vt:lpstr>
      <vt:lpstr>Opportunity – I2D2</vt:lpstr>
      <vt:lpstr>Opportunity Montenegro &amp; Patrinos</vt:lpstr>
      <vt:lpstr>Opportunity Montenegro &amp; Patrinos</vt:lpstr>
      <vt:lpstr>Montenegro &amp; Patrinos Results</vt:lpstr>
      <vt:lpstr>Proof of Concept – Chile 2009 </vt:lpstr>
      <vt:lpstr>Proof of Concept – Chile 2009 </vt:lpstr>
      <vt:lpstr>Proof of Concept</vt:lpstr>
      <vt:lpstr>Challenges</vt:lpstr>
      <vt:lpstr>Educational Attainment Gaps</vt:lpstr>
      <vt:lpstr>  2010 Country Distribution Of Educational Attainment Gains (55-64 to 25-34 %)</vt:lpstr>
      <vt:lpstr>Gap Table Source</vt:lpstr>
      <vt:lpstr>U.S. HC Productivity to MFP Deepening Analysis</vt:lpstr>
      <vt:lpstr>New Deepening Equation</vt:lpstr>
      <vt:lpstr>PowerPoint Presentation</vt:lpstr>
      <vt:lpstr>PowerPoint Presentation</vt:lpstr>
      <vt:lpstr>PowerPoint Presentation</vt:lpstr>
      <vt:lpstr>Results</vt:lpstr>
      <vt:lpstr>Results</vt:lpstr>
      <vt:lpstr>Results</vt:lpstr>
      <vt:lpstr>Results</vt:lpstr>
      <vt:lpstr>Continuing Research</vt:lpstr>
    </vt:vector>
  </TitlesOfParts>
  <Company>UNO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Asymmetric Information and International Equity Home Bias</dc:title>
  <dc:creator>Jinlan</dc:creator>
  <cp:lastModifiedBy>Barbara Fraumeni</cp:lastModifiedBy>
  <cp:revision>1096</cp:revision>
  <cp:lastPrinted>2016-08-03T17:57:41Z</cp:lastPrinted>
  <dcterms:created xsi:type="dcterms:W3CDTF">2004-01-13T23:13:38Z</dcterms:created>
  <dcterms:modified xsi:type="dcterms:W3CDTF">2016-08-27T17:18:54Z</dcterms:modified>
</cp:coreProperties>
</file>