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8" r:id="rId3"/>
    <p:sldId id="332" r:id="rId4"/>
    <p:sldId id="347" r:id="rId5"/>
    <p:sldId id="348" r:id="rId6"/>
    <p:sldId id="349" r:id="rId7"/>
    <p:sldId id="351" r:id="rId8"/>
    <p:sldId id="350" r:id="rId9"/>
    <p:sldId id="337" r:id="rId10"/>
    <p:sldId id="352" r:id="rId11"/>
    <p:sldId id="353" r:id="rId12"/>
    <p:sldId id="354" r:id="rId13"/>
    <p:sldId id="355" r:id="rId14"/>
    <p:sldId id="356" r:id="rId15"/>
    <p:sldId id="357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30AD-9847-48D8-B28C-5D26BB223BD0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CA29-E1E8-4026-B15D-5F54910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31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66A2C-3DB6-4658-9E37-6902992BF53D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DBC2-47CB-4709-B30F-E9A1649A4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5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82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07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76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0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DBC2-47CB-4709-B30F-E9A1649A498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0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4B35105-1AD0-4170-A06E-011DD9BF4980}" type="datetime1">
              <a:rPr lang="en-GB" smtClean="0"/>
              <a:t>16/04/2015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9E93168-2121-4AAE-8C82-B14368E8FFA1}" type="datetime1">
              <a:rPr lang="en-GB" smtClean="0"/>
              <a:t>16/04/2015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0372D0F-C000-4DD0-AD07-1696B27C4FB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6F71483-747A-432F-BF06-CDCD0665FB11}" type="datetime1">
              <a:rPr lang="en-GB" smtClean="0"/>
              <a:t>16/04/2015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B0372D0F-C000-4DD0-AD07-1696B27C4F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7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A5CE8739-D66B-42D7-8001-90F1E9D72ED4}" type="datetime1">
              <a:rPr lang="en-GB" smtClean="0"/>
              <a:t>16/04/2015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0372D0F-C000-4DD0-AD07-1696B27C4F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7272808" cy="4708981"/>
          </a:xfrm>
        </p:spPr>
        <p:txBody>
          <a:bodyPr/>
          <a:lstStyle/>
          <a:p>
            <a:pPr algn="ctr"/>
            <a:r>
              <a:rPr lang="en-GB" sz="3200" b="1" i="1" dirty="0" smtClean="0"/>
              <a:t>The future of the </a:t>
            </a:r>
            <a:r>
              <a:rPr lang="en-GB" sz="3200" b="1" i="1" dirty="0" err="1" smtClean="0"/>
              <a:t>sna’s</a:t>
            </a:r>
            <a:r>
              <a:rPr lang="en-GB" sz="3200" b="1" i="1" dirty="0" smtClean="0"/>
              <a:t> asset boundary </a:t>
            </a:r>
            <a:br>
              <a:rPr lang="en-GB" sz="3200" b="1" i="1" dirty="0" smtClean="0"/>
            </a:br>
            <a:r>
              <a:rPr lang="en-GB" sz="3200" i="1" dirty="0" smtClean="0"/>
              <a:t>by Brent Moulton and Nicole </a:t>
            </a:r>
            <a:r>
              <a:rPr lang="en-GB" sz="3200" i="1" dirty="0" err="1" smtClean="0"/>
              <a:t>Mayerhauser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b="1" i="1" dirty="0" smtClean="0"/>
              <a:t>Technology accounts in the National accounts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i="1" dirty="0" smtClean="0"/>
              <a:t>by Wendy Li</a:t>
            </a:r>
            <a:endParaRPr lang="en-GB" sz="3200" i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6300000" cy="1374735"/>
          </a:xfrm>
        </p:spPr>
        <p:txBody>
          <a:bodyPr/>
          <a:lstStyle/>
          <a:p>
            <a:r>
              <a:rPr lang="fr-FR" dirty="0" smtClean="0"/>
              <a:t>Discussion by Paul Schreyer (STD)</a:t>
            </a:r>
          </a:p>
          <a:p>
            <a:endParaRPr lang="en-GB" dirty="0" smtClean="0"/>
          </a:p>
          <a:p>
            <a:r>
              <a:rPr lang="en-GB" dirty="0" smtClean="0"/>
              <a:t>OECD IARIW Conference</a:t>
            </a:r>
          </a:p>
          <a:p>
            <a:r>
              <a:rPr lang="en-GB" dirty="0" smtClean="0"/>
              <a:t>16 April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100"/>
              </a:spcBef>
            </a:pPr>
            <a:endParaRPr lang="en-US" sz="4700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GB" sz="4900" b="1" dirty="0">
              <a:solidFill>
                <a:schemeClr val="tx2"/>
              </a:solidFill>
            </a:endParaRPr>
          </a:p>
          <a:p>
            <a:endParaRPr lang="en-US" sz="4900" dirty="0"/>
          </a:p>
          <a:p>
            <a:pPr lvl="1"/>
            <a:endParaRPr lang="en-GB" sz="4900" b="1" dirty="0">
              <a:solidFill>
                <a:schemeClr val="tx2"/>
              </a:solidFill>
            </a:endParaRPr>
          </a:p>
          <a:p>
            <a:endParaRPr lang="en-GB" sz="4900" b="1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000" cy="1022400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Back to Moulton-</a:t>
            </a:r>
            <a:r>
              <a:rPr lang="en-GB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Mayerhauser</a:t>
            </a:r>
            <a:r>
              <a:rPr lang="en-GB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: </a:t>
            </a:r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Environmental Assets and Natural Resources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This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acutally</a:t>
            </a:r>
            <a:r>
              <a:rPr lang="fr-FR" b="1" dirty="0" smtClean="0"/>
              <a:t> not </a:t>
            </a:r>
            <a:r>
              <a:rPr lang="fr-FR" b="1" dirty="0" err="1" smtClean="0"/>
              <a:t>very</a:t>
            </a:r>
            <a:r>
              <a:rPr lang="fr-FR" b="1" dirty="0" smtClean="0"/>
              <a:t> </a:t>
            </a:r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 </a:t>
            </a:r>
            <a:r>
              <a:rPr lang="fr-FR" b="1" dirty="0" err="1" smtClean="0"/>
              <a:t>asset</a:t>
            </a:r>
            <a:r>
              <a:rPr lang="fr-FR" b="1" dirty="0" smtClean="0"/>
              <a:t> classification in </a:t>
            </a:r>
            <a:r>
              <a:rPr lang="fr-FR" b="1" dirty="0"/>
              <a:t>SEEA central </a:t>
            </a:r>
            <a:r>
              <a:rPr lang="fr-FR" b="1" dirty="0" err="1" smtClean="0"/>
              <a:t>framework</a:t>
            </a:r>
            <a:r>
              <a:rPr lang="fr-FR" b="1" dirty="0" smtClean="0"/>
              <a:t>, </a:t>
            </a:r>
            <a:r>
              <a:rPr lang="fr-FR" b="1" dirty="0" err="1" smtClean="0"/>
              <a:t>except</a:t>
            </a:r>
            <a:r>
              <a:rPr lang="fr-FR" b="1" dirty="0" smtClean="0"/>
              <a:t>:</a:t>
            </a:r>
          </a:p>
          <a:p>
            <a:pPr algn="ctr"/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Broader</a:t>
            </a:r>
            <a:r>
              <a:rPr lang="fr-FR" dirty="0" smtClean="0"/>
              <a:t> in scope (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proven</a:t>
            </a:r>
            <a:r>
              <a:rPr lang="fr-FR" dirty="0" smtClean="0"/>
              <a:t> but not </a:t>
            </a:r>
            <a:r>
              <a:rPr lang="fr-FR" dirty="0" err="1" smtClean="0"/>
              <a:t>economically</a:t>
            </a:r>
            <a:r>
              <a:rPr lang="fr-FR" dirty="0" smtClean="0"/>
              <a:t> viable </a:t>
            </a:r>
            <a:r>
              <a:rPr lang="fr-FR" dirty="0" err="1" smtClean="0"/>
              <a:t>mineral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, land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ownership</a:t>
            </a:r>
            <a:r>
              <a:rPr lang="fr-FR" dirty="0" smtClean="0"/>
              <a:t> right)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Separation</a:t>
            </a:r>
            <a:r>
              <a:rPr lang="fr-FR" dirty="0" smtClean="0"/>
              <a:t> land and </a:t>
            </a:r>
            <a:r>
              <a:rPr lang="fr-FR" dirty="0" err="1" smtClean="0"/>
              <a:t>soil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Groundwater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3501008"/>
            <a:ext cx="82035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people </a:t>
            </a:r>
            <a:r>
              <a:rPr lang="fr-FR" dirty="0" err="1" smtClean="0"/>
              <a:t>think</a:t>
            </a:r>
            <a:r>
              <a:rPr lang="fr-FR" dirty="0" smtClean="0"/>
              <a:t> about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to the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err="1" smtClean="0"/>
              <a:t>ecosystems</a:t>
            </a:r>
            <a:r>
              <a:rPr lang="fr-FR" b="1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their</a:t>
            </a:r>
            <a:r>
              <a:rPr lang="fr-FR" dirty="0" smtClean="0"/>
              <a:t> services</a:t>
            </a: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Ecosystem</a:t>
            </a:r>
            <a:r>
              <a:rPr lang="fr-FR" dirty="0" smtClean="0"/>
              <a:t> =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interplay</a:t>
            </a:r>
            <a:r>
              <a:rPr lang="fr-FR" dirty="0" smtClean="0"/>
              <a:t> of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Examples</a:t>
            </a:r>
            <a:r>
              <a:rPr lang="fr-FR" dirty="0" smtClean="0"/>
              <a:t>: </a:t>
            </a:r>
            <a:r>
              <a:rPr lang="fr-FR" dirty="0" err="1" smtClean="0"/>
              <a:t>atmosphere</a:t>
            </a:r>
            <a:r>
              <a:rPr lang="fr-FR" dirty="0" smtClean="0"/>
              <a:t>, </a:t>
            </a:r>
            <a:r>
              <a:rPr lang="fr-FR" dirty="0" err="1" smtClean="0"/>
              <a:t>oceans</a:t>
            </a:r>
            <a:r>
              <a:rPr lang="fr-FR" dirty="0" smtClean="0"/>
              <a:t>, </a:t>
            </a:r>
            <a:r>
              <a:rPr lang="fr-FR" dirty="0" err="1" smtClean="0"/>
              <a:t>forests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SEEA </a:t>
            </a:r>
            <a:r>
              <a:rPr lang="fr-FR" dirty="0" err="1" smtClean="0"/>
              <a:t>recognises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but </a:t>
            </a:r>
            <a:r>
              <a:rPr lang="fr-FR" dirty="0" err="1" smtClean="0"/>
              <a:t>outside</a:t>
            </a:r>
            <a:r>
              <a:rPr lang="fr-FR" dirty="0" smtClean="0"/>
              <a:t> </a:t>
            </a:r>
            <a:r>
              <a:rPr lang="fr-FR" dirty="0"/>
              <a:t>central </a:t>
            </a:r>
            <a:r>
              <a:rPr lang="fr-FR" dirty="0" err="1" smtClean="0"/>
              <a:t>framework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dirty="0" smtClean="0"/>
              <a:t>Brent and Nicole do not propose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ecosystem</a:t>
            </a:r>
            <a:r>
              <a:rPr lang="fr-FR" dirty="0" smtClean="0"/>
              <a:t> </a:t>
            </a:r>
            <a:r>
              <a:rPr lang="fr-FR" dirty="0" err="1" smtClean="0"/>
              <a:t>measures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national </a:t>
            </a:r>
            <a:r>
              <a:rPr lang="fr-FR" dirty="0" err="1" smtClean="0"/>
              <a:t>accounts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But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appear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sceptical</a:t>
            </a:r>
            <a:r>
              <a:rPr lang="fr-FR" dirty="0" smtClean="0"/>
              <a:t> about </a:t>
            </a:r>
            <a:r>
              <a:rPr lang="fr-FR" dirty="0" err="1" smtClean="0"/>
              <a:t>measuring</a:t>
            </a:r>
            <a:r>
              <a:rPr lang="fr-FR" dirty="0" smtClean="0"/>
              <a:t> </a:t>
            </a:r>
            <a:r>
              <a:rPr lang="fr-FR" dirty="0" err="1" smtClean="0"/>
              <a:t>natural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(</a:t>
            </a:r>
            <a:r>
              <a:rPr lang="fr-FR" dirty="0" err="1" smtClean="0"/>
              <a:t>within</a:t>
            </a:r>
            <a:r>
              <a:rPr lang="fr-FR" dirty="0" smtClean="0"/>
              <a:t> the SNA </a:t>
            </a:r>
            <a:r>
              <a:rPr lang="fr-FR" dirty="0" err="1" smtClean="0"/>
              <a:t>boundaries</a:t>
            </a:r>
            <a:r>
              <a:rPr lang="fr-FR" dirty="0" smtClean="0"/>
              <a:t>?) </a:t>
            </a:r>
          </a:p>
        </p:txBody>
      </p:sp>
    </p:spTree>
    <p:extLst>
      <p:ext uri="{BB962C8B-B14F-4D97-AF65-F5344CB8AC3E}">
        <p14:creationId xmlns:p14="http://schemas.microsoft.com/office/powerpoint/2010/main" val="33365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100"/>
              </a:spcBef>
            </a:pPr>
            <a:endParaRPr lang="en-US" sz="4700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GB" sz="4900" b="1" dirty="0">
              <a:solidFill>
                <a:schemeClr val="tx2"/>
              </a:solidFill>
            </a:endParaRPr>
          </a:p>
          <a:p>
            <a:endParaRPr lang="en-US" sz="4900" dirty="0"/>
          </a:p>
          <a:p>
            <a:pPr lvl="1"/>
            <a:endParaRPr lang="en-GB" sz="4900" b="1" dirty="0">
              <a:solidFill>
                <a:schemeClr val="tx2"/>
              </a:solidFill>
            </a:endParaRPr>
          </a:p>
          <a:p>
            <a:endParaRPr lang="en-GB" sz="4900" b="1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000" cy="1022400"/>
          </a:xfrm>
        </p:spPr>
        <p:txBody>
          <a:bodyPr/>
          <a:lstStyle/>
          <a:p>
            <a:pPr algn="ctr"/>
            <a:r>
              <a:rPr lang="en-GB" sz="2800" dirty="0"/>
              <a:t>Environmental Assets and Natural </a:t>
            </a:r>
            <a:r>
              <a:rPr lang="en-GB" sz="2800" dirty="0" smtClean="0"/>
              <a:t>Resources: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Comments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11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13634" y="1225689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I agree:  leave ecosystem services outside the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But account for </a:t>
            </a:r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SNA natural 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resources: e.g.,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l</a:t>
            </a:r>
            <a:r>
              <a:rPr lang="fr-FR" b="1" dirty="0" smtClean="0"/>
              <a:t>and, </a:t>
            </a:r>
            <a:r>
              <a:rPr lang="fr-FR" b="1" dirty="0" err="1" smtClean="0"/>
              <a:t>subsoil</a:t>
            </a:r>
            <a:r>
              <a:rPr lang="fr-FR" b="1" dirty="0" smtClean="0"/>
              <a:t> </a:t>
            </a:r>
            <a:r>
              <a:rPr lang="fr-FR" b="1" dirty="0" err="1" smtClean="0"/>
              <a:t>assets</a:t>
            </a:r>
            <a:r>
              <a:rPr lang="fr-FR" b="1" dirty="0" smtClean="0"/>
              <a:t>, </a:t>
            </a:r>
            <a:r>
              <a:rPr lang="fr-FR" b="1" dirty="0" err="1" smtClean="0"/>
              <a:t>biological</a:t>
            </a:r>
            <a:r>
              <a:rPr lang="fr-FR" b="1" dirty="0" smtClean="0"/>
              <a:t> </a:t>
            </a:r>
            <a:r>
              <a:rPr lang="fr-FR" b="1" dirty="0" err="1" smtClean="0"/>
              <a:t>resources</a:t>
            </a:r>
            <a:r>
              <a:rPr lang="fr-FR" b="1" dirty="0" smtClean="0"/>
              <a:t>: </a:t>
            </a:r>
            <a:r>
              <a:rPr lang="fr-FR" dirty="0" smtClean="0"/>
              <a:t>stocks, </a:t>
            </a:r>
            <a:r>
              <a:rPr lang="fr-FR" dirty="0" err="1" smtClean="0"/>
              <a:t>discoveries</a:t>
            </a:r>
            <a:r>
              <a:rPr lang="fr-FR" dirty="0" smtClean="0"/>
              <a:t> and </a:t>
            </a:r>
            <a:r>
              <a:rPr lang="fr-FR" dirty="0" err="1" smtClean="0"/>
              <a:t>depletion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Obtain</a:t>
            </a:r>
            <a:r>
              <a:rPr lang="fr-FR" dirty="0" smtClean="0"/>
              <a:t> </a:t>
            </a:r>
            <a:r>
              <a:rPr lang="fr-FR" b="1" dirty="0" err="1" smtClean="0"/>
              <a:t>depletion-adjusted</a:t>
            </a:r>
            <a:r>
              <a:rPr lang="fr-FR" b="1" dirty="0" smtClean="0"/>
              <a:t> </a:t>
            </a:r>
            <a:r>
              <a:rPr lang="fr-FR" b="1" dirty="0" err="1" smtClean="0"/>
              <a:t>income</a:t>
            </a:r>
            <a:r>
              <a:rPr lang="fr-FR" b="1" dirty="0" smtClean="0"/>
              <a:t>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Brent and Nicole : in </a:t>
            </a:r>
            <a:r>
              <a:rPr lang="fr-FR" dirty="0" err="1" smtClean="0"/>
              <a:t>this</a:t>
            </a:r>
            <a:r>
              <a:rPr lang="fr-FR" dirty="0" smtClean="0"/>
              <a:t> case, </a:t>
            </a:r>
            <a:r>
              <a:rPr lang="fr-FR" b="1" dirty="0" err="1" smtClean="0"/>
              <a:t>symmetry</a:t>
            </a:r>
            <a:r>
              <a:rPr lang="fr-FR" b="1" dirty="0" smtClean="0"/>
              <a:t> </a:t>
            </a:r>
            <a:r>
              <a:rPr lang="fr-FR" dirty="0" err="1" smtClean="0"/>
              <a:t>requires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 </a:t>
            </a:r>
            <a:r>
              <a:rPr lang="fr-FR" b="1" dirty="0" err="1" smtClean="0"/>
              <a:t>discoveries</a:t>
            </a:r>
            <a:r>
              <a:rPr lang="fr-FR" b="1" dirty="0" smtClean="0"/>
              <a:t> are </a:t>
            </a:r>
            <a:r>
              <a:rPr lang="fr-FR" b="1" dirty="0" err="1" smtClean="0"/>
              <a:t>treated</a:t>
            </a:r>
            <a:r>
              <a:rPr lang="fr-FR" b="1" dirty="0" smtClean="0"/>
              <a:t> </a:t>
            </a:r>
            <a:r>
              <a:rPr lang="fr-FR" b="1" dirty="0"/>
              <a:t>as </a:t>
            </a:r>
            <a:r>
              <a:rPr lang="fr-FR" b="1" dirty="0" smtClean="0"/>
              <a:t>output  and as GFCF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 smtClean="0"/>
              <a:t>My</a:t>
            </a:r>
            <a:r>
              <a:rPr lang="fr-FR" b="1" dirty="0" smtClean="0"/>
              <a:t> </a:t>
            </a:r>
            <a:r>
              <a:rPr lang="fr-FR" b="1" dirty="0" err="1" smtClean="0"/>
              <a:t>own</a:t>
            </a:r>
            <a:r>
              <a:rPr lang="fr-FR" b="1" dirty="0" smtClean="0"/>
              <a:t> </a:t>
            </a:r>
            <a:r>
              <a:rPr lang="fr-FR" b="1" dirty="0" err="1" smtClean="0"/>
              <a:t>preference</a:t>
            </a:r>
            <a:r>
              <a:rPr lang="fr-FR" b="1" dirty="0" smtClean="0"/>
              <a:t>: </a:t>
            </a:r>
            <a:r>
              <a:rPr lang="fr-FR" b="1" dirty="0" err="1" smtClean="0"/>
              <a:t>keep</a:t>
            </a:r>
            <a:r>
              <a:rPr lang="fr-FR" b="1" dirty="0" smtClean="0"/>
              <a:t> </a:t>
            </a:r>
            <a:r>
              <a:rPr lang="fr-FR" b="1" dirty="0" err="1" smtClean="0"/>
              <a:t>discoveries</a:t>
            </a:r>
            <a:r>
              <a:rPr lang="fr-FR" b="1" dirty="0" smtClean="0"/>
              <a:t> as </a:t>
            </a:r>
            <a:r>
              <a:rPr lang="fr-FR" b="1" dirty="0" err="1" smtClean="0"/>
              <a:t>other</a:t>
            </a:r>
            <a:r>
              <a:rPr lang="fr-FR" b="1" dirty="0" smtClean="0"/>
              <a:t> volume changes: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H</a:t>
            </a:r>
            <a:r>
              <a:rPr lang="fr-FR" dirty="0" smtClean="0"/>
              <a:t>ard to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r>
              <a:rPr lang="fr-FR" dirty="0" smtClean="0"/>
              <a:t> as output: no </a:t>
            </a:r>
            <a:r>
              <a:rPr lang="fr-FR" dirty="0" err="1" smtClean="0"/>
              <a:t>immediate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flow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,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Not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worried</a:t>
            </a:r>
            <a:r>
              <a:rPr lang="fr-FR" dirty="0" smtClean="0"/>
              <a:t> about </a:t>
            </a:r>
            <a:r>
              <a:rPr lang="fr-FR" dirty="0" err="1" smtClean="0"/>
              <a:t>asymmetry</a:t>
            </a:r>
            <a:r>
              <a:rPr lang="fr-FR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Brent and Nicole note </a:t>
            </a:r>
            <a:r>
              <a:rPr lang="fr-FR" dirty="0" err="1" smtClean="0"/>
              <a:t>significant</a:t>
            </a:r>
            <a:r>
              <a:rPr lang="fr-FR" dirty="0" smtClean="0"/>
              <a:t> challenges </a:t>
            </a:r>
            <a:r>
              <a:rPr lang="fr-FR" dirty="0" err="1" smtClean="0"/>
              <a:t>left</a:t>
            </a:r>
            <a:r>
              <a:rPr lang="fr-FR" dirty="0" smtClean="0"/>
              <a:t> in the </a:t>
            </a:r>
            <a:r>
              <a:rPr lang="fr-FR" b="1" dirty="0" err="1" smtClean="0"/>
              <a:t>valuation</a:t>
            </a:r>
            <a:r>
              <a:rPr lang="fr-FR" b="1" dirty="0" smtClean="0"/>
              <a:t> of </a:t>
            </a:r>
            <a:r>
              <a:rPr lang="fr-FR" b="1" dirty="0" err="1" smtClean="0"/>
              <a:t>natural</a:t>
            </a:r>
            <a:r>
              <a:rPr lang="fr-FR" b="1" dirty="0" smtClean="0"/>
              <a:t> </a:t>
            </a:r>
            <a:r>
              <a:rPr lang="fr-FR" b="1" dirty="0" err="1" smtClean="0"/>
              <a:t>resources</a:t>
            </a:r>
            <a:r>
              <a:rPr lang="fr-FR" b="1" dirty="0" smtClean="0"/>
              <a:t>: </a:t>
            </a:r>
            <a:r>
              <a:rPr lang="fr-FR" dirty="0" smtClean="0"/>
              <a:t>I </a:t>
            </a:r>
            <a:r>
              <a:rPr lang="fr-FR" dirty="0" err="1" smtClean="0"/>
              <a:t>agree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consider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important areas of </a:t>
            </a:r>
            <a:r>
              <a:rPr lang="fr-FR" dirty="0" err="1" smtClean="0"/>
              <a:t>work</a:t>
            </a:r>
            <a:r>
              <a:rPr lang="fr-FR" dirty="0" smtClean="0"/>
              <a:t> for </a:t>
            </a:r>
            <a:r>
              <a:rPr lang="fr-FR" dirty="0" err="1" smtClean="0"/>
              <a:t>implementation</a:t>
            </a:r>
            <a:r>
              <a:rPr lang="fr-FR" dirty="0" smtClean="0"/>
              <a:t> of the </a:t>
            </a:r>
            <a:r>
              <a:rPr lang="fr-FR" dirty="0" err="1" smtClean="0"/>
              <a:t>current</a:t>
            </a:r>
            <a:r>
              <a:rPr lang="fr-FR" dirty="0" smtClean="0"/>
              <a:t> SNA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402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SNA does not </a:t>
            </a:r>
            <a:r>
              <a:rPr lang="en-US" sz="2400" b="1" dirty="0" err="1" smtClean="0"/>
              <a:t>recognise</a:t>
            </a:r>
            <a:r>
              <a:rPr lang="en-US" sz="2400" b="1" dirty="0" smtClean="0"/>
              <a:t> consumer durables as assets</a:t>
            </a:r>
          </a:p>
          <a:p>
            <a:r>
              <a:rPr lang="en-US" sz="2400" dirty="0" smtClean="0"/>
              <a:t>SNA reason: capital services of CD outside production boundary (§3.47)</a:t>
            </a:r>
          </a:p>
          <a:p>
            <a:r>
              <a:rPr lang="en-US" sz="2400" dirty="0" smtClean="0"/>
              <a:t>But is this reason enough?</a:t>
            </a:r>
          </a:p>
          <a:p>
            <a:pPr lvl="1"/>
            <a:r>
              <a:rPr lang="en-US" sz="2000" dirty="0" smtClean="0"/>
              <a:t>Asymmetry in treatment of the same good depending on purchase by HH or corporation</a:t>
            </a:r>
          </a:p>
          <a:p>
            <a:pPr lvl="1"/>
            <a:r>
              <a:rPr lang="en-US" sz="2000" dirty="0" smtClean="0"/>
              <a:t>Importantly: downward bias in HH net worth, indebtedness and savings</a:t>
            </a:r>
          </a:p>
          <a:p>
            <a:pPr lvl="1"/>
            <a:r>
              <a:rPr lang="en-US" sz="2000" dirty="0" smtClean="0"/>
              <a:t>Loan for car = HH liability but car is not asset!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Brent and Nicole suggest bringing CD into asset boundary</a:t>
            </a:r>
          </a:p>
          <a:p>
            <a:r>
              <a:rPr lang="en-US" sz="2400" dirty="0" smtClean="0"/>
              <a:t>They work through the accounting implications and provide three options, their preferred one being a treatment similar to OOH </a:t>
            </a:r>
          </a:p>
          <a:p>
            <a:r>
              <a:rPr lang="en-US" sz="2400" b="1" dirty="0" smtClean="0"/>
              <a:t>My full support!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Moulton-Mayerhauser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: 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Consumer Durables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69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Key concept </a:t>
            </a:r>
            <a:r>
              <a:rPr lang="en-US" sz="2400" dirty="0" smtClean="0"/>
              <a:t>in research and analysis</a:t>
            </a:r>
          </a:p>
          <a:p>
            <a:r>
              <a:rPr lang="en-US" sz="2400" dirty="0" smtClean="0"/>
              <a:t>Recognition, including by SNA that education has </a:t>
            </a:r>
            <a:r>
              <a:rPr lang="en-US" sz="2400" b="1" dirty="0" smtClean="0"/>
              <a:t>character of capital</a:t>
            </a:r>
            <a:r>
              <a:rPr lang="en-US" sz="2400" dirty="0" smtClean="0"/>
              <a:t>: increase of future production </a:t>
            </a:r>
            <a:r>
              <a:rPr lang="en-US" sz="2400" dirty="0" err="1" smtClean="0"/>
              <a:t>possiblities</a:t>
            </a:r>
            <a:r>
              <a:rPr lang="en-US" sz="2400" dirty="0" smtClean="0"/>
              <a:t> (§1.95)</a:t>
            </a:r>
          </a:p>
          <a:p>
            <a:r>
              <a:rPr lang="en-US" sz="2400" dirty="0" smtClean="0"/>
              <a:t>Efforts to develop HC measures by researchers</a:t>
            </a:r>
          </a:p>
          <a:p>
            <a:pPr lvl="1"/>
            <a:r>
              <a:rPr lang="en-US" sz="2000" dirty="0" smtClean="0"/>
              <a:t>May require extended production boundary (HH combine education output, time etc. to produce additions to human capital)</a:t>
            </a:r>
          </a:p>
          <a:p>
            <a:pPr lvl="1"/>
            <a:r>
              <a:rPr lang="en-US" sz="2000" dirty="0" smtClean="0"/>
              <a:t>Cost or income valuation: can yield very different results (Abraham 2010)</a:t>
            </a:r>
          </a:p>
          <a:p>
            <a:pPr lvl="1"/>
            <a:r>
              <a:rPr lang="en-US" sz="2000" dirty="0" smtClean="0"/>
              <a:t>Best-known (and most comprehensive ) income approach: Jorgenson and Fraumeni (1989) </a:t>
            </a:r>
          </a:p>
          <a:p>
            <a:pPr lvl="1"/>
            <a:r>
              <a:rPr lang="en-US" sz="2000" dirty="0"/>
              <a:t>Scope: </a:t>
            </a:r>
            <a:r>
              <a:rPr lang="en-US" sz="2000" dirty="0" err="1"/>
              <a:t>labour</a:t>
            </a:r>
            <a:r>
              <a:rPr lang="en-US" sz="2000" dirty="0"/>
              <a:t> income only or non-</a:t>
            </a:r>
            <a:r>
              <a:rPr lang="en-US" sz="2000" dirty="0" err="1"/>
              <a:t>labour</a:t>
            </a:r>
            <a:r>
              <a:rPr lang="en-US" sz="2000" dirty="0"/>
              <a:t> income as well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Whatever precise estimates, they tend to be large and can swamp the value of other assets</a:t>
            </a:r>
          </a:p>
          <a:p>
            <a:pPr lvl="1"/>
            <a:r>
              <a:rPr lang="en-US" sz="2000" dirty="0" smtClean="0"/>
              <a:t>HC cannot be transacted so interpretation as part of balance sheets has to be different from other assets</a:t>
            </a:r>
          </a:p>
          <a:p>
            <a:r>
              <a:rPr lang="en-US" sz="2400" dirty="0" smtClean="0"/>
              <a:t>M-M conclude that the </a:t>
            </a:r>
            <a:r>
              <a:rPr lang="en-US" sz="2400" b="1" dirty="0" smtClean="0"/>
              <a:t>core SNA is not ready for HC </a:t>
            </a:r>
            <a:r>
              <a:rPr lang="en-US" sz="2400" dirty="0" smtClean="0"/>
              <a:t>and satellite accounts are proper venue for monitoring stocks and flows of HC </a:t>
            </a:r>
          </a:p>
          <a:p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Moulton-Mayerhauser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: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Human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Capital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88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 concur with this overall conclusions by M-M</a:t>
            </a:r>
          </a:p>
          <a:p>
            <a:r>
              <a:rPr lang="en-US" sz="2400" dirty="0" smtClean="0"/>
              <a:t>But HC estimates </a:t>
            </a:r>
            <a:r>
              <a:rPr lang="en-US" sz="2400" b="1" dirty="0" smtClean="0"/>
              <a:t>as such </a:t>
            </a:r>
            <a:r>
              <a:rPr lang="en-US" sz="2400" dirty="0" smtClean="0"/>
              <a:t>are </a:t>
            </a:r>
            <a:r>
              <a:rPr lang="en-US" sz="2400" b="1" dirty="0" smtClean="0"/>
              <a:t>useful</a:t>
            </a:r>
            <a:r>
              <a:rPr lang="en-US" sz="2400" dirty="0" smtClean="0"/>
              <a:t> and </a:t>
            </a:r>
            <a:r>
              <a:rPr lang="en-US" sz="2400" b="1" dirty="0" smtClean="0"/>
              <a:t>policy-relevant </a:t>
            </a:r>
            <a:r>
              <a:rPr lang="en-US" sz="2400" dirty="0" smtClean="0"/>
              <a:t>(e.g., managing immigration)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dirty="0" smtClean="0"/>
              <a:t>Also</a:t>
            </a:r>
          </a:p>
          <a:p>
            <a:pPr lvl="1"/>
            <a:r>
              <a:rPr lang="en-US" sz="2000" dirty="0" smtClean="0"/>
              <a:t>Jorgenson-Fraumeni demonstrated that additions to HC due to education is a valid </a:t>
            </a:r>
            <a:r>
              <a:rPr lang="en-US" sz="2000" b="1" dirty="0" smtClean="0"/>
              <a:t>measure of the output of the education industry</a:t>
            </a:r>
          </a:p>
          <a:p>
            <a:pPr lvl="1"/>
            <a:r>
              <a:rPr lang="en-US" sz="2000" dirty="0" smtClean="0"/>
              <a:t>Break down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input and </a:t>
            </a:r>
            <a:r>
              <a:rPr lang="en-US" sz="2000" dirty="0" err="1" smtClean="0"/>
              <a:t>CoE</a:t>
            </a:r>
            <a:r>
              <a:rPr lang="en-US" sz="2000" dirty="0" smtClean="0"/>
              <a:t> by skill/educational attainment and construction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quality index = </a:t>
            </a:r>
            <a:r>
              <a:rPr lang="en-US" sz="2000" b="1" dirty="0" smtClean="0"/>
              <a:t>capturing evolution of HC in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input</a:t>
            </a:r>
          </a:p>
          <a:p>
            <a:endParaRPr lang="en-US" sz="2400" dirty="0" smtClean="0"/>
          </a:p>
          <a:p>
            <a:r>
              <a:rPr lang="en-US" sz="2400" dirty="0" smtClean="0"/>
              <a:t>Thus, HC can be an </a:t>
            </a:r>
            <a:r>
              <a:rPr lang="en-US" sz="2400" b="1" dirty="0" smtClean="0"/>
              <a:t>empirical tool </a:t>
            </a:r>
            <a:r>
              <a:rPr lang="en-US" sz="2400" dirty="0" smtClean="0"/>
              <a:t>for the NA </a:t>
            </a:r>
            <a:r>
              <a:rPr lang="en-US" sz="2400" b="1" dirty="0" smtClean="0"/>
              <a:t>within current boundaries</a:t>
            </a:r>
            <a:r>
              <a:rPr lang="en-US" sz="2400" dirty="0" smtClean="0"/>
              <a:t>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Human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Capital: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comments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28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WL paper</a:t>
            </a:r>
            <a:r>
              <a:rPr lang="en-US" sz="2400" dirty="0" smtClean="0"/>
              <a:t>: new take on measuring and interpreting R&amp;D depreciation –useful in an area where empirical evidence is still scarce</a:t>
            </a:r>
          </a:p>
          <a:p>
            <a:endParaRPr lang="en-US" sz="2400" dirty="0"/>
          </a:p>
          <a:p>
            <a:r>
              <a:rPr lang="en-US" sz="2400" b="1" dirty="0" smtClean="0"/>
              <a:t>M-M paper:</a:t>
            </a:r>
            <a:r>
              <a:rPr lang="en-US" sz="2400" dirty="0" smtClean="0"/>
              <a:t> very thoughtful and thorough discussion of asset boundaries in the SNA and implications from changing theme</a:t>
            </a:r>
          </a:p>
          <a:p>
            <a:endParaRPr lang="en-US" sz="2400" dirty="0"/>
          </a:p>
          <a:p>
            <a:r>
              <a:rPr lang="en-US" sz="2400" dirty="0" smtClean="0"/>
              <a:t>They support including </a:t>
            </a:r>
            <a:r>
              <a:rPr lang="en-US" sz="2400" b="1" dirty="0"/>
              <a:t>consumer durables </a:t>
            </a:r>
            <a:r>
              <a:rPr lang="en-US" sz="2400" dirty="0" smtClean="0"/>
              <a:t>and some </a:t>
            </a:r>
            <a:r>
              <a:rPr lang="en-US" sz="2400" b="1" dirty="0" smtClean="0"/>
              <a:t>knowledge assets </a:t>
            </a:r>
            <a:r>
              <a:rPr lang="en-US" sz="2400" dirty="0" smtClean="0"/>
              <a:t>into the SNA – I’d definitely </a:t>
            </a:r>
            <a:r>
              <a:rPr lang="en-US" sz="2400" b="1" dirty="0" smtClean="0"/>
              <a:t>add natural resources </a:t>
            </a:r>
            <a:r>
              <a:rPr lang="en-US" sz="2400" dirty="0" smtClean="0"/>
              <a:t>(but not ecosystem services) to the list</a:t>
            </a:r>
          </a:p>
          <a:p>
            <a:endParaRPr lang="en-US" sz="2400" dirty="0" smtClean="0"/>
          </a:p>
          <a:p>
            <a:r>
              <a:rPr lang="en-US" sz="2400" dirty="0" smtClean="0"/>
              <a:t>Overall,  2 interesting reads – thanks!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Conclusion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	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4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92334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Brent Moulton and Nicole </a:t>
            </a:r>
            <a:r>
              <a:rPr lang="en-US" sz="2400" b="1" dirty="0" err="1" smtClean="0"/>
              <a:t>Mayerhausen</a:t>
            </a:r>
            <a:r>
              <a:rPr lang="en-US" sz="2400" b="1" dirty="0" smtClean="0"/>
              <a:t> </a:t>
            </a:r>
            <a:r>
              <a:rPr lang="en-US" sz="2400" dirty="0" smtClean="0"/>
              <a:t>deal with possible extensions of </a:t>
            </a:r>
            <a:r>
              <a:rPr lang="en-US" sz="2400" b="1" dirty="0" smtClean="0"/>
              <a:t>SNA asset boundary</a:t>
            </a:r>
          </a:p>
          <a:p>
            <a:pPr lvl="1"/>
            <a:r>
              <a:rPr lang="en-US" sz="2000" dirty="0" smtClean="0"/>
              <a:t>Knowledge assets</a:t>
            </a:r>
          </a:p>
          <a:p>
            <a:pPr lvl="1"/>
            <a:r>
              <a:rPr lang="en-US" sz="2000" dirty="0" smtClean="0"/>
              <a:t>Environmental assets and natural resources</a:t>
            </a:r>
          </a:p>
          <a:p>
            <a:pPr lvl="1"/>
            <a:r>
              <a:rPr lang="en-US" sz="2000" dirty="0" smtClean="0"/>
              <a:t>Consumer durables</a:t>
            </a:r>
          </a:p>
          <a:p>
            <a:pPr lvl="1"/>
            <a:r>
              <a:rPr lang="en-US" sz="2000" dirty="0" smtClean="0"/>
              <a:t>Human capital</a:t>
            </a:r>
            <a:endParaRPr lang="en-US" sz="2000" dirty="0"/>
          </a:p>
          <a:p>
            <a:endParaRPr lang="en-US" sz="2400" b="1" dirty="0"/>
          </a:p>
          <a:p>
            <a:r>
              <a:rPr lang="en-US" sz="2400" dirty="0" smtClean="0"/>
              <a:t>Under </a:t>
            </a:r>
            <a:r>
              <a:rPr lang="en-US" sz="2400" b="1" dirty="0" smtClean="0"/>
              <a:t>Knowledge assets </a:t>
            </a:r>
            <a:r>
              <a:rPr lang="en-US" sz="2400" dirty="0" smtClean="0"/>
              <a:t>I will bring in Wendy </a:t>
            </a:r>
            <a:r>
              <a:rPr lang="en-US" sz="2400" b="1" dirty="0" smtClean="0"/>
              <a:t>Li’s paper on technology accounts</a:t>
            </a:r>
          </a:p>
          <a:p>
            <a:endParaRPr lang="en-US" sz="2400" b="1" dirty="0"/>
          </a:p>
          <a:p>
            <a:r>
              <a:rPr lang="en-US" sz="2400" b="1" dirty="0" smtClean="0"/>
              <a:t>Sprinkle comments </a:t>
            </a:r>
            <a:r>
              <a:rPr lang="en-US" sz="2400" dirty="0" smtClean="0"/>
              <a:t>into presentation of key points in the papers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Overview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15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SNA 2008 </a:t>
            </a:r>
            <a:r>
              <a:rPr lang="en-US" sz="2400" b="1" dirty="0" err="1" smtClean="0"/>
              <a:t>recognises</a:t>
            </a:r>
            <a:r>
              <a:rPr lang="en-US" sz="2400" b="1" dirty="0" smtClean="0"/>
              <a:t> intellectual property products: </a:t>
            </a:r>
            <a:r>
              <a:rPr lang="en-US" sz="2400" dirty="0" smtClean="0"/>
              <a:t>R&amp;D, mineral exploration, software and databases, entertainment, literary and artistic </a:t>
            </a:r>
            <a:r>
              <a:rPr lang="en-US" sz="2400" dirty="0" err="1" smtClean="0"/>
              <a:t>orginals</a:t>
            </a:r>
            <a:endParaRPr lang="en-US" sz="24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Economics literature (e.g. </a:t>
            </a:r>
            <a:r>
              <a:rPr lang="en-US" sz="2400" dirty="0" err="1" smtClean="0"/>
              <a:t>Hulten</a:t>
            </a:r>
            <a:r>
              <a:rPr lang="en-US" sz="2400" dirty="0" smtClean="0"/>
              <a:t>, </a:t>
            </a:r>
            <a:r>
              <a:rPr lang="en-US" sz="2400" dirty="0" err="1" smtClean="0"/>
              <a:t>Sichel</a:t>
            </a:r>
            <a:r>
              <a:rPr lang="en-US" sz="2400" dirty="0" smtClean="0"/>
              <a:t>, Corrado 2009) suggests in addition brand equity, firm-specific resources, advertising – these are factors that shape competitiveness</a:t>
            </a:r>
          </a:p>
          <a:p>
            <a:r>
              <a:rPr lang="en-US" sz="2400" dirty="0" smtClean="0"/>
              <a:t>Should they be </a:t>
            </a:r>
            <a:r>
              <a:rPr lang="en-US" sz="2400" b="1" dirty="0" smtClean="0"/>
              <a:t>part of the SNA?</a:t>
            </a:r>
            <a:r>
              <a:rPr lang="en-US" sz="2400" dirty="0" smtClean="0"/>
              <a:t> M-M point to:</a:t>
            </a:r>
          </a:p>
          <a:p>
            <a:pPr lvl="1"/>
            <a:r>
              <a:rPr lang="en-US" sz="2000" dirty="0" smtClean="0"/>
              <a:t>Conceptual issues: e.g. brand equity affects demand but not production function</a:t>
            </a:r>
          </a:p>
          <a:p>
            <a:pPr lvl="1"/>
            <a:r>
              <a:rPr lang="en-US" sz="2000" dirty="0" smtClean="0"/>
              <a:t>Empirical issues: valuation of stocks, measurement of investment, deflation and depreciation are all very difficult</a:t>
            </a:r>
          </a:p>
          <a:p>
            <a:r>
              <a:rPr lang="en-US" sz="2400" dirty="0" smtClean="0"/>
              <a:t>M-M still judge that </a:t>
            </a:r>
            <a:r>
              <a:rPr lang="en-US" sz="2400" b="1" dirty="0" smtClean="0"/>
              <a:t>at least </a:t>
            </a:r>
            <a:r>
              <a:rPr lang="en-US" sz="2400" b="1" i="1" dirty="0" smtClean="0"/>
              <a:t>some</a:t>
            </a:r>
            <a:r>
              <a:rPr lang="en-US" sz="2400" b="1" dirty="0" smtClean="0"/>
              <a:t> additional knowledge assets </a:t>
            </a:r>
            <a:r>
              <a:rPr lang="en-US" sz="2400" dirty="0" smtClean="0"/>
              <a:t>should have a good prospect of making it </a:t>
            </a:r>
            <a:r>
              <a:rPr lang="en-US" sz="2400" b="1" dirty="0" smtClean="0"/>
              <a:t>inside the SNA asset boundary </a:t>
            </a:r>
            <a:r>
              <a:rPr lang="en-US" sz="2400" dirty="0" smtClean="0"/>
              <a:t>(but don’t say exactly which ones)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Moulton-Mayerhauser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: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Knowledge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Assets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3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Relevance of knowledge assets for analysis</a:t>
            </a:r>
          </a:p>
          <a:p>
            <a:r>
              <a:rPr lang="en-US" sz="2400" dirty="0" smtClean="0"/>
              <a:t>So </a:t>
            </a:r>
            <a:r>
              <a:rPr lang="en-US" sz="2400" b="1" dirty="0" smtClean="0"/>
              <a:t>usefulness</a:t>
            </a:r>
            <a:r>
              <a:rPr lang="en-US" sz="2400" dirty="0" smtClean="0"/>
              <a:t> of developing measures is clear</a:t>
            </a:r>
          </a:p>
          <a:p>
            <a:r>
              <a:rPr lang="en-US" sz="2400" dirty="0" smtClean="0"/>
              <a:t>But </a:t>
            </a:r>
            <a:r>
              <a:rPr lang="en-US" sz="2400" b="1" dirty="0" smtClean="0"/>
              <a:t>measurement difficulties </a:t>
            </a:r>
            <a:r>
              <a:rPr lang="en-US" sz="2400" dirty="0" smtClean="0"/>
              <a:t>significant – so probably too early for core accounts</a:t>
            </a:r>
          </a:p>
          <a:p>
            <a:r>
              <a:rPr lang="en-US" sz="2400" b="1" dirty="0" smtClean="0"/>
              <a:t>But also issue of how to </a:t>
            </a:r>
            <a:r>
              <a:rPr lang="en-US" sz="2400" b="1" i="1" dirty="0" smtClean="0"/>
              <a:t>use</a:t>
            </a:r>
            <a:r>
              <a:rPr lang="en-US" sz="2400" b="1" dirty="0" smtClean="0"/>
              <a:t> information</a:t>
            </a:r>
            <a:r>
              <a:rPr lang="en-US" sz="2400" dirty="0" smtClean="0"/>
              <a:t>: are services from knowledge assets different from other assets?</a:t>
            </a:r>
          </a:p>
          <a:p>
            <a:pPr lvl="1"/>
            <a:r>
              <a:rPr lang="en-US" sz="2000" dirty="0" smtClean="0"/>
              <a:t>Affect workings,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of a firm </a:t>
            </a:r>
            <a:r>
              <a:rPr lang="en-US" sz="2000" i="1" dirty="0" smtClean="0"/>
              <a:t>as a whole: shape of </a:t>
            </a:r>
            <a:r>
              <a:rPr lang="en-US" sz="2000" dirty="0" smtClean="0"/>
              <a:t>rather than</a:t>
            </a:r>
            <a:r>
              <a:rPr lang="en-US" sz="2000" i="1" dirty="0" smtClean="0"/>
              <a:t> movement along </a:t>
            </a:r>
            <a:r>
              <a:rPr lang="en-US" sz="2000" dirty="0" smtClean="0"/>
              <a:t>a production frontier</a:t>
            </a:r>
          </a:p>
          <a:p>
            <a:pPr lvl="1"/>
            <a:r>
              <a:rPr lang="en-US" sz="2000" dirty="0" smtClean="0"/>
              <a:t>Affect the demand function (including the capacity to reap monopoly rents)</a:t>
            </a:r>
          </a:p>
          <a:p>
            <a:pPr lvl="1"/>
            <a:r>
              <a:rPr lang="en-US" sz="2000" dirty="0" smtClean="0"/>
              <a:t>No wear and tear, so depreciation = technical obsolescence, change in consumer preferences and loss of monopoly rights</a:t>
            </a:r>
          </a:p>
          <a:p>
            <a:pPr lvl="1"/>
            <a:r>
              <a:rPr lang="en-US" sz="2000" dirty="0" smtClean="0"/>
              <a:t>Huang and Diewert: </a:t>
            </a:r>
            <a:r>
              <a:rPr lang="en-US" sz="2000" i="1" dirty="0" err="1" smtClean="0"/>
              <a:t>CanJEconomic</a:t>
            </a:r>
            <a:r>
              <a:rPr lang="en-US" sz="2000" dirty="0" err="1" smtClean="0"/>
              <a:t>s</a:t>
            </a:r>
            <a:r>
              <a:rPr lang="en-US" sz="2000" dirty="0" smtClean="0"/>
              <a:t> 2011 </a:t>
            </a:r>
          </a:p>
          <a:p>
            <a:r>
              <a:rPr lang="en-US" sz="2400" dirty="0" smtClean="0"/>
              <a:t>Consequence: treat knowledge assets as </a:t>
            </a:r>
            <a:r>
              <a:rPr lang="en-US" sz="2400" b="1" dirty="0" smtClean="0"/>
              <a:t>determinants of overall MFP</a:t>
            </a:r>
            <a:r>
              <a:rPr lang="en-US" sz="2400" dirty="0" smtClean="0"/>
              <a:t> rather than as particular </a:t>
            </a:r>
            <a:r>
              <a:rPr lang="en-US" sz="2400" b="1" dirty="0" smtClean="0"/>
              <a:t>input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Knowledge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Assets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: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comments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52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Actually less a paper that sets out a set of technology accounts than </a:t>
            </a:r>
            <a:r>
              <a:rPr lang="en-US" sz="2400" b="1" dirty="0" smtClean="0"/>
              <a:t>a proposal how to measure technical progress</a:t>
            </a:r>
          </a:p>
          <a:p>
            <a:r>
              <a:rPr lang="en-US" sz="2400" dirty="0" smtClean="0"/>
              <a:t>It is well known that </a:t>
            </a:r>
            <a:r>
              <a:rPr lang="en-US" sz="2400" b="1" dirty="0" smtClean="0"/>
              <a:t>MFP is not a pure measure of technical change</a:t>
            </a:r>
          </a:p>
          <a:p>
            <a:r>
              <a:rPr lang="en-US" sz="2400" dirty="0" smtClean="0"/>
              <a:t>Li proposes the </a:t>
            </a:r>
            <a:r>
              <a:rPr lang="en-US" sz="2400" b="1" dirty="0" smtClean="0"/>
              <a:t>rate of R&amp;D depreciation </a:t>
            </a:r>
            <a:r>
              <a:rPr lang="en-US" sz="2400" dirty="0" smtClean="0"/>
              <a:t>to act as a measure of the </a:t>
            </a:r>
            <a:r>
              <a:rPr lang="en-US" sz="2400" b="1" dirty="0" smtClean="0"/>
              <a:t>pace of technological change</a:t>
            </a:r>
          </a:p>
          <a:p>
            <a:r>
              <a:rPr lang="en-US" sz="2400" dirty="0" smtClean="0"/>
              <a:t>Starting point (similar to </a:t>
            </a:r>
            <a:r>
              <a:rPr lang="en-US" sz="2400" dirty="0" err="1" smtClean="0"/>
              <a:t>Huang&amp;Diewert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R&amp;D depreciate because they contribute less to a firm’s profits</a:t>
            </a:r>
          </a:p>
          <a:p>
            <a:pPr lvl="1"/>
            <a:r>
              <a:rPr lang="en-US" sz="2000" dirty="0" smtClean="0"/>
              <a:t>Reasons</a:t>
            </a:r>
          </a:p>
          <a:p>
            <a:pPr lvl="2"/>
            <a:r>
              <a:rPr lang="en-US" sz="1600" dirty="0" smtClean="0"/>
              <a:t>technical progress that renders knowledge obsolete</a:t>
            </a:r>
          </a:p>
          <a:p>
            <a:pPr lvl="2"/>
            <a:r>
              <a:rPr lang="en-US" sz="1600" dirty="0" smtClean="0"/>
              <a:t> increasing competition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Li’s hypothesis</a:t>
            </a:r>
            <a:r>
              <a:rPr lang="en-US" sz="2400" dirty="0" smtClean="0"/>
              <a:t>: if an industry in country A has a technological advantage over the same industry in country B, R&amp;D depreciation should be lower in country A than in country B 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Good point to </a:t>
            </a:r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introduce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Wendy </a:t>
            </a:r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Li’s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paper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on </a:t>
            </a:r>
            <a:r>
              <a:rPr lang="fr-FR" sz="2800" i="1" dirty="0" err="1" smtClean="0">
                <a:solidFill>
                  <a:srgbClr val="0070C0"/>
                </a:solidFill>
                <a:latin typeface="+mn-lt"/>
              </a:rPr>
              <a:t>Technology</a:t>
            </a:r>
            <a:r>
              <a:rPr lang="fr-FR" sz="28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i="1" dirty="0" err="1" smtClean="0">
                <a:solidFill>
                  <a:srgbClr val="0070C0"/>
                </a:solidFill>
                <a:latin typeface="+mn-lt"/>
              </a:rPr>
              <a:t>Accounts</a:t>
            </a:r>
            <a:r>
              <a:rPr lang="fr-FR" sz="2800" i="1" dirty="0" smtClean="0">
                <a:solidFill>
                  <a:srgbClr val="0070C0"/>
                </a:solidFill>
                <a:latin typeface="+mn-lt"/>
              </a:rPr>
              <a:t> in the National </a:t>
            </a:r>
            <a:r>
              <a:rPr lang="fr-FR" sz="2800" i="1" dirty="0" err="1" smtClean="0">
                <a:solidFill>
                  <a:srgbClr val="0070C0"/>
                </a:solidFill>
                <a:latin typeface="+mn-lt"/>
              </a:rPr>
              <a:t>Accounts</a:t>
            </a:r>
            <a:endParaRPr lang="en-GB" sz="28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7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Optimal </a:t>
            </a:r>
            <a:r>
              <a:rPr lang="en-US" sz="2400" b="1" dirty="0" smtClean="0"/>
              <a:t>R&amp;D investment model:</a:t>
            </a:r>
          </a:p>
          <a:p>
            <a:r>
              <a:rPr lang="en-US" sz="2400" dirty="0" smtClean="0"/>
              <a:t>Today’s marginal expenditure on R&amp;D = discounted future increases in revenues from R&amp;D</a:t>
            </a:r>
            <a:endParaRPr lang="en-US" sz="2400" b="1" dirty="0" smtClean="0"/>
          </a:p>
          <a:p>
            <a:r>
              <a:rPr lang="en-US" sz="2400" b="1" dirty="0" smtClean="0"/>
              <a:t>Estimation requires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Forecasts of sales</a:t>
            </a:r>
          </a:p>
          <a:p>
            <a:pPr lvl="1"/>
            <a:r>
              <a:rPr lang="en-US" sz="2000" dirty="0" smtClean="0"/>
              <a:t>Measure of maximum service life of R&amp;D</a:t>
            </a:r>
          </a:p>
          <a:p>
            <a:pPr lvl="1"/>
            <a:r>
              <a:rPr lang="en-US" sz="2000" dirty="0" smtClean="0"/>
              <a:t>Measure of maximum future mark-up ratio on sales due to R&amp;D over time</a:t>
            </a:r>
          </a:p>
          <a:p>
            <a:pPr lvl="1"/>
            <a:r>
              <a:rPr lang="en-US" sz="2000" dirty="0" smtClean="0"/>
              <a:t>Discount rate</a:t>
            </a:r>
          </a:p>
          <a:p>
            <a:r>
              <a:rPr lang="en-US" sz="2400" dirty="0" smtClean="0"/>
              <a:t>Then, optimality conditions imply that the only unknown parameter is depreciation rate and Wendy evaluates it numerically with non-linear procedure</a:t>
            </a:r>
            <a:endParaRPr lang="en-US" sz="2400" b="1" dirty="0" smtClean="0"/>
          </a:p>
          <a:p>
            <a:r>
              <a:rPr lang="en-US" sz="2400" dirty="0" smtClean="0"/>
              <a:t>Results for 4 industries and 4 countries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1319192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…but how are R&amp;D </a:t>
            </a:r>
            <a:r>
              <a:rPr lang="fr-FR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depreciation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rates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obtained</a:t>
            </a: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?</a:t>
            </a:r>
            <a:endParaRPr lang="en-GB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11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16000" cy="1022400"/>
          </a:xfrm>
        </p:spPr>
        <p:txBody>
          <a:bodyPr/>
          <a:lstStyle/>
          <a:p>
            <a:r>
              <a:rPr lang="en-US" altLang="en-US" sz="2800" dirty="0" smtClean="0"/>
              <a:t>Example: The Pharmaceutical Industry: </a:t>
            </a:r>
            <a:br>
              <a:rPr lang="en-US" altLang="en-US" sz="2800" dirty="0" smtClean="0"/>
            </a:br>
            <a:r>
              <a:rPr lang="en-US" altLang="en-US" sz="2800" dirty="0" smtClean="0"/>
              <a:t>Large differences in </a:t>
            </a:r>
            <a:r>
              <a:rPr lang="el-GR" altLang="en-US" sz="2800" i="1" dirty="0" smtClean="0"/>
              <a:t>δ</a:t>
            </a:r>
            <a:r>
              <a:rPr lang="fr-FR" altLang="en-US" sz="2800" i="1" baseline="-25000" dirty="0" smtClean="0"/>
              <a:t>RD</a:t>
            </a:r>
            <a:r>
              <a:rPr lang="en-US" altLang="en-US" sz="2800" i="1" dirty="0" smtClean="0"/>
              <a:t> </a:t>
            </a:r>
            <a:r>
              <a:rPr lang="en-US" altLang="en-US" sz="2800" dirty="0" smtClean="0"/>
              <a:t>– usually disquieting </a:t>
            </a:r>
            <a:br>
              <a:rPr lang="en-US" altLang="en-US" sz="2800" dirty="0" smtClean="0"/>
            </a:br>
            <a:r>
              <a:rPr lang="en-US" altLang="en-US" sz="2800" dirty="0" smtClean="0"/>
              <a:t>But to be expected if Wendy’s approach holds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87530"/>
              </p:ext>
            </p:extLst>
          </p:nvPr>
        </p:nvGraphicFramePr>
        <p:xfrm>
          <a:off x="683568" y="1916832"/>
          <a:ext cx="7924800" cy="449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74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Country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</a:t>
                      </a:r>
                      <a:r>
                        <a:rPr lang="en-US" sz="1200" baseline="-25000">
                          <a:effectLst/>
                        </a:rPr>
                        <a:t>RD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</a:t>
                      </a:r>
                      <a:r>
                        <a:rPr lang="en-US" sz="1200" baseline="-25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Ranking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Forbes’ Ranking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United States 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Japan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Germany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South Korea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0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Every difference in technology may imply difference in R&amp;D depreciation but does every difference in R&amp;D depreciation also imply difference in technology?</a:t>
            </a:r>
            <a:endParaRPr lang="en-US" sz="2400" b="1" dirty="0" smtClean="0"/>
          </a:p>
          <a:p>
            <a:r>
              <a:rPr lang="en-US" sz="2400" dirty="0" smtClean="0"/>
              <a:t>Or: how to control for market structures and institutions? </a:t>
            </a:r>
            <a:endParaRPr lang="en-US" sz="2400" b="1" dirty="0" smtClean="0"/>
          </a:p>
          <a:p>
            <a:r>
              <a:rPr lang="en-US" sz="2400" dirty="0" smtClean="0"/>
              <a:t>Some assumptions need further clarification, e.g., why can </a:t>
            </a:r>
            <a:r>
              <a:rPr lang="en-US" sz="2400" i="1" dirty="0" smtClean="0"/>
              <a:t>I</a:t>
            </a:r>
            <a:r>
              <a:rPr lang="el-GR" sz="2400" i="1" baseline="-25000" dirty="0" smtClean="0"/>
              <a:t>Ω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set to </a:t>
            </a:r>
            <a:r>
              <a:rPr lang="fr-FR" sz="2400" dirty="0" err="1" smtClean="0"/>
              <a:t>equal</a:t>
            </a:r>
            <a:r>
              <a:rPr lang="fr-FR" sz="2400" dirty="0" smtClean="0"/>
              <a:t> </a:t>
            </a:r>
            <a:r>
              <a:rPr lang="fr-FR" sz="2400" i="1" dirty="0" smtClean="0"/>
              <a:t>r?</a:t>
            </a:r>
          </a:p>
          <a:p>
            <a:r>
              <a:rPr lang="fr-FR" sz="2400" dirty="0" smtClean="0"/>
              <a:t>Compare </a:t>
            </a:r>
            <a:r>
              <a:rPr lang="fr-FR" sz="2400" dirty="0" err="1" smtClean="0"/>
              <a:t>with</a:t>
            </a:r>
            <a:r>
              <a:rPr lang="fr-FR" sz="2400" dirty="0" smtClean="0"/>
              <a:t> Huang-Diewert </a:t>
            </a:r>
            <a:r>
              <a:rPr lang="fr-FR" sz="2400" dirty="0" err="1" smtClean="0"/>
              <a:t>approach</a:t>
            </a:r>
            <a:endParaRPr lang="fr-FR" sz="2400" dirty="0" smtClean="0"/>
          </a:p>
          <a:p>
            <a:r>
              <a:rPr lang="fr-FR" sz="2400" dirty="0" err="1" smtClean="0"/>
              <a:t>Robustness</a:t>
            </a:r>
            <a:r>
              <a:rPr lang="fr-FR" sz="2400" dirty="0" smtClean="0"/>
              <a:t> </a:t>
            </a:r>
            <a:r>
              <a:rPr lang="fr-FR" sz="2400" dirty="0" err="1" smtClean="0"/>
              <a:t>checks</a:t>
            </a:r>
            <a:r>
              <a:rPr lang="fr-FR" sz="2400" dirty="0" smtClean="0"/>
              <a:t>?</a:t>
            </a:r>
          </a:p>
          <a:p>
            <a:r>
              <a:rPr lang="fr-FR" sz="2400" dirty="0" err="1" smtClean="0"/>
              <a:t>Embed</a:t>
            </a:r>
            <a:r>
              <a:rPr lang="fr-FR" sz="2400" dirty="0" smtClean="0"/>
              <a:t> in </a:t>
            </a:r>
            <a:r>
              <a:rPr lang="fr-FR" sz="2400" dirty="0" err="1" smtClean="0"/>
              <a:t>accounting</a:t>
            </a:r>
            <a:r>
              <a:rPr lang="fr-FR" sz="2400" dirty="0" smtClean="0"/>
              <a:t> </a:t>
            </a:r>
            <a:r>
              <a:rPr lang="fr-FR" sz="2400" dirty="0" err="1" smtClean="0"/>
              <a:t>framework</a:t>
            </a:r>
            <a:r>
              <a:rPr lang="fr-FR" sz="2400" dirty="0" smtClean="0"/>
              <a:t> (or change </a:t>
            </a:r>
            <a:r>
              <a:rPr lang="fr-FR" sz="2400" dirty="0" err="1" smtClean="0"/>
              <a:t>title</a:t>
            </a:r>
            <a:r>
              <a:rPr lang="fr-FR" sz="2400" dirty="0" smtClean="0"/>
              <a:t> of </a:t>
            </a:r>
            <a:r>
              <a:rPr lang="fr-FR" sz="2400" dirty="0" err="1" smtClean="0"/>
              <a:t>paper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Overall</a:t>
            </a:r>
            <a:r>
              <a:rPr lang="fr-FR" sz="2400" dirty="0" smtClean="0"/>
              <a:t>, good to have </a:t>
            </a:r>
            <a:r>
              <a:rPr lang="fr-FR" sz="2400" dirty="0" err="1" smtClean="0"/>
              <a:t>work</a:t>
            </a:r>
            <a:r>
              <a:rPr lang="fr-FR" sz="2400" dirty="0" smtClean="0"/>
              <a:t> and </a:t>
            </a:r>
            <a:r>
              <a:rPr lang="fr-FR" sz="2400" dirty="0" err="1" smtClean="0"/>
              <a:t>additional</a:t>
            </a:r>
            <a:r>
              <a:rPr lang="fr-FR" sz="2400" dirty="0" smtClean="0"/>
              <a:t> </a:t>
            </a:r>
            <a:r>
              <a:rPr lang="fr-FR" sz="2400" dirty="0" err="1" smtClean="0"/>
              <a:t>evidence</a:t>
            </a:r>
            <a:r>
              <a:rPr lang="fr-FR" sz="2400" dirty="0" smtClean="0"/>
              <a:t> in </a:t>
            </a:r>
            <a:r>
              <a:rPr lang="fr-FR" sz="2400" dirty="0" err="1" smtClean="0"/>
              <a:t>this</a:t>
            </a:r>
            <a:r>
              <a:rPr lang="fr-FR" sz="2400" dirty="0" smtClean="0"/>
              <a:t> area as </a:t>
            </a:r>
            <a:r>
              <a:rPr lang="fr-FR" sz="2400" dirty="0" err="1" smtClean="0"/>
              <a:t>empirical</a:t>
            </a:r>
            <a:r>
              <a:rPr lang="fr-FR" sz="2400" dirty="0" smtClean="0"/>
              <a:t> basis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weak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8136904" cy="936104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More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comments</a:t>
            </a:r>
            <a:endParaRPr lang="en-GB" sz="28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25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100"/>
              </a:spcBef>
            </a:pPr>
            <a:endParaRPr lang="en-US" sz="4700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GB" sz="4900" b="1" dirty="0">
              <a:solidFill>
                <a:schemeClr val="tx2"/>
              </a:solidFill>
            </a:endParaRPr>
          </a:p>
          <a:p>
            <a:endParaRPr lang="en-US" sz="4900" dirty="0"/>
          </a:p>
          <a:p>
            <a:pPr lvl="1"/>
            <a:endParaRPr lang="en-GB" sz="4900" b="1" dirty="0">
              <a:solidFill>
                <a:schemeClr val="tx2"/>
              </a:solidFill>
            </a:endParaRPr>
          </a:p>
          <a:p>
            <a:endParaRPr lang="en-GB" sz="4900" b="1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000" cy="1022400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Back to Moulton-</a:t>
            </a:r>
            <a:r>
              <a:rPr lang="en-GB" sz="28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Mayerhauser</a:t>
            </a:r>
            <a:r>
              <a:rPr lang="en-GB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: </a:t>
            </a:r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Environmental Assets and Natural Resources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372D0F-C000-4DD0-AD07-1696B27C4FBE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Quick </a:t>
            </a:r>
            <a:r>
              <a:rPr lang="fr-FR" b="1" dirty="0" err="1" smtClean="0"/>
              <a:t>reminder</a:t>
            </a:r>
            <a:r>
              <a:rPr lang="fr-FR" b="1" dirty="0" smtClean="0"/>
              <a:t>: SNA </a:t>
            </a:r>
            <a:r>
              <a:rPr lang="fr-FR" b="1" dirty="0" err="1" smtClean="0"/>
              <a:t>Asset</a:t>
            </a:r>
            <a:r>
              <a:rPr lang="fr-FR" b="1" dirty="0" smtClean="0"/>
              <a:t> classification</a:t>
            </a:r>
            <a:endParaRPr lang="en-GB" b="1" dirty="0"/>
          </a:p>
        </p:txBody>
      </p:sp>
      <p:sp>
        <p:nvSpPr>
          <p:cNvPr id="7" name="Right Brace 6"/>
          <p:cNvSpPr/>
          <p:nvPr/>
        </p:nvSpPr>
        <p:spPr>
          <a:xfrm>
            <a:off x="7201309" y="3760586"/>
            <a:ext cx="216024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524328" y="3429000"/>
            <a:ext cx="1512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/>
              <a:t>Within</a:t>
            </a:r>
            <a:r>
              <a:rPr lang="fr-FR" sz="1400" b="1" dirty="0" smtClean="0"/>
              <a:t> SNA </a:t>
            </a:r>
            <a:r>
              <a:rPr lang="fr-FR" sz="1400" b="1" dirty="0" err="1" smtClean="0"/>
              <a:t>asset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boundary</a:t>
            </a:r>
            <a:r>
              <a:rPr lang="fr-FR" sz="1400" b="1" dirty="0" smtClean="0"/>
              <a:t> but </a:t>
            </a:r>
            <a:r>
              <a:rPr lang="fr-FR" sz="1400" b="1" dirty="0" err="1" smtClean="0"/>
              <a:t>often</a:t>
            </a:r>
            <a:r>
              <a:rPr lang="fr-FR" sz="1400" b="1" dirty="0" smtClean="0"/>
              <a:t> not </a:t>
            </a:r>
            <a:r>
              <a:rPr lang="fr-FR" sz="1400" b="1" dirty="0" err="1" smtClean="0"/>
              <a:t>measured</a:t>
            </a:r>
            <a:r>
              <a:rPr lang="fr-FR" sz="1400" b="1" dirty="0" smtClean="0"/>
              <a:t> (exceptions </a:t>
            </a:r>
            <a:r>
              <a:rPr lang="fr-FR" sz="1400" b="1" dirty="0" err="1" smtClean="0"/>
              <a:t>eg</a:t>
            </a:r>
            <a:r>
              <a:rPr lang="fr-FR" sz="1400" b="1" dirty="0" smtClean="0"/>
              <a:t> France, </a:t>
            </a:r>
            <a:r>
              <a:rPr lang="fr-FR" sz="1400" b="1" dirty="0" err="1" smtClean="0"/>
              <a:t>Australia</a:t>
            </a:r>
            <a:r>
              <a:rPr lang="fr-FR" sz="1400" b="1" dirty="0" smtClean="0"/>
              <a:t>, Canada, </a:t>
            </a:r>
            <a:r>
              <a:rPr lang="fr-FR" sz="1400" b="1" dirty="0" err="1" smtClean="0"/>
              <a:t>Korea</a:t>
            </a:r>
            <a:r>
              <a:rPr lang="fr-FR" sz="1400" b="1" dirty="0" smtClean="0"/>
              <a:t>)</a:t>
            </a:r>
            <a:endParaRPr lang="en-GB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48490"/>
              </p:ext>
            </p:extLst>
          </p:nvPr>
        </p:nvGraphicFramePr>
        <p:xfrm>
          <a:off x="179512" y="2060848"/>
          <a:ext cx="6912768" cy="403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8"/>
              </a:tblGrid>
              <a:tr h="33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</a:rPr>
                        <a:t>	Produced, non-financial assets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</a:rPr>
                        <a:t>		Fixed assets (e.g. machinery, equipment)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</a:rPr>
                        <a:t>		Inventories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</a:rPr>
                        <a:t>		Valuables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	Non-produced, non-financial assets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4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</a:rPr>
                        <a:t>		</a:t>
                      </a:r>
                      <a:r>
                        <a:rPr lang="en-GB" sz="1050" dirty="0">
                          <a:effectLst/>
                        </a:rPr>
                        <a:t>-Natural resources</a:t>
                      </a:r>
                      <a:br>
                        <a:rPr lang="en-GB" sz="1050" dirty="0">
                          <a:effectLst/>
                        </a:rPr>
                      </a:br>
                      <a:r>
                        <a:rPr lang="en-GB" sz="1050" dirty="0">
                          <a:effectLst/>
                        </a:rPr>
                        <a:t>		</a:t>
                      </a:r>
                      <a:r>
                        <a:rPr lang="en-GB" sz="1050" baseline="0" dirty="0" smtClean="0">
                          <a:effectLst/>
                        </a:rPr>
                        <a:t>    </a:t>
                      </a:r>
                      <a:r>
                        <a:rPr lang="en-GB" sz="1050" dirty="0" smtClean="0">
                          <a:effectLst/>
                        </a:rPr>
                        <a:t>Land incl. surface</a:t>
                      </a:r>
                      <a:r>
                        <a:rPr lang="en-GB" sz="1050" baseline="0" dirty="0" smtClean="0">
                          <a:effectLst/>
                        </a:rPr>
                        <a:t> w</a:t>
                      </a:r>
                      <a:r>
                        <a:rPr lang="en-GB" sz="1050" dirty="0" smtClean="0">
                          <a:effectLst/>
                        </a:rPr>
                        <a:t>ater </a:t>
                      </a:r>
                      <a:r>
                        <a:rPr lang="en-GB" sz="1050" dirty="0">
                          <a:effectLst/>
                        </a:rPr>
                        <a:t/>
                      </a:r>
                      <a:br>
                        <a:rPr lang="en-GB" sz="1050" dirty="0">
                          <a:effectLst/>
                        </a:rPr>
                      </a:br>
                      <a:r>
                        <a:rPr lang="en-GB" sz="1050" dirty="0">
                          <a:effectLst/>
                        </a:rPr>
                        <a:t>		</a:t>
                      </a:r>
                      <a:r>
                        <a:rPr lang="en-GB" sz="1050" dirty="0" smtClean="0">
                          <a:effectLst/>
                        </a:rPr>
                        <a:t>    Mineral </a:t>
                      </a:r>
                      <a:r>
                        <a:rPr lang="en-GB" sz="1050" dirty="0">
                          <a:effectLst/>
                        </a:rPr>
                        <a:t>and energy reserves</a:t>
                      </a:r>
                      <a:br>
                        <a:rPr lang="en-GB" sz="1050" dirty="0">
                          <a:effectLst/>
                        </a:rPr>
                      </a:br>
                      <a:r>
                        <a:rPr lang="en-GB" sz="1050" dirty="0">
                          <a:effectLst/>
                        </a:rPr>
                        <a:t>		</a:t>
                      </a:r>
                      <a:r>
                        <a:rPr lang="en-GB" sz="1050" dirty="0" smtClean="0">
                          <a:effectLst/>
                        </a:rPr>
                        <a:t>    Non-cultivated </a:t>
                      </a:r>
                      <a:r>
                        <a:rPr lang="en-GB" sz="1050" dirty="0">
                          <a:effectLst/>
                        </a:rPr>
                        <a:t>biological </a:t>
                      </a:r>
                      <a:r>
                        <a:rPr lang="en-GB" sz="1050" dirty="0" smtClean="0">
                          <a:effectLst/>
                        </a:rPr>
                        <a:t>resources (e.g. natural timber)</a:t>
                      </a:r>
                      <a:r>
                        <a:rPr lang="en-GB" sz="1050" dirty="0">
                          <a:effectLst/>
                        </a:rPr>
                        <a:t/>
                      </a:r>
                      <a:br>
                        <a:rPr lang="en-GB" sz="1050" dirty="0">
                          <a:effectLst/>
                        </a:rPr>
                      </a:br>
                      <a:r>
                        <a:rPr lang="en-GB" sz="1050" dirty="0">
                          <a:effectLst/>
                        </a:rPr>
                        <a:t>		</a:t>
                      </a:r>
                      <a:r>
                        <a:rPr lang="en-GB" sz="1050" dirty="0" smtClean="0">
                          <a:effectLst/>
                        </a:rPr>
                        <a:t>    Other </a:t>
                      </a:r>
                      <a:r>
                        <a:rPr lang="en-GB" sz="1050" dirty="0">
                          <a:effectLst/>
                        </a:rPr>
                        <a:t>natural </a:t>
                      </a:r>
                      <a:r>
                        <a:rPr lang="en-GB" sz="1050" dirty="0" smtClean="0">
                          <a:effectLst/>
                        </a:rPr>
                        <a:t>resources (radio spectra)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</a:rPr>
                        <a:t>		-Contracts, leases and licences, goodwill and marketing assets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8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3469</TotalTime>
  <Words>1380</Words>
  <Application>Microsoft Office PowerPoint</Application>
  <PresentationFormat>On-screen Show (4:3)</PresentationFormat>
  <Paragraphs>203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OCDE_Français_blanc</vt:lpstr>
      <vt:lpstr>The future of the sna’s asset boundary  by Brent Moulton and Nicole Mayerhauser  Technology accounts in the National accounts by Wendy Li</vt:lpstr>
      <vt:lpstr>Overview</vt:lpstr>
      <vt:lpstr>Moulton-Mayerhauser: Knowledge Assets</vt:lpstr>
      <vt:lpstr>Knowledge Assets: comments</vt:lpstr>
      <vt:lpstr>Good point to introduce Wendy Li’s paper on Technology Accounts in the National Accounts</vt:lpstr>
      <vt:lpstr>…but how are R&amp;D depreciation rates obtained?</vt:lpstr>
      <vt:lpstr>Example: The Pharmaceutical Industry:  Large differences in δRD – usually disquieting  But to be expected if Wendy’s approach holds </vt:lpstr>
      <vt:lpstr>More comments</vt:lpstr>
      <vt:lpstr>Back to Moulton-Mayerhauser: Environmental Assets and Natural Resources</vt:lpstr>
      <vt:lpstr>Back to Moulton-Mayerhauser: Environmental Assets and Natural Resources</vt:lpstr>
      <vt:lpstr>Environmental Assets and Natural Resources: Comments</vt:lpstr>
      <vt:lpstr>Moulton-Mayerhauser: Consumer Durables</vt:lpstr>
      <vt:lpstr>Moulton-Mayerhauser: Human Capital</vt:lpstr>
      <vt:lpstr>Human Capital: comments</vt:lpstr>
      <vt:lpstr>Conclusion 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german g7 sherpa</dc:title>
  <dc:creator>MIRA D'ERCOLE Marco</dc:creator>
  <cp:lastModifiedBy>MARSON Philippe</cp:lastModifiedBy>
  <cp:revision>241</cp:revision>
  <cp:lastPrinted>2015-03-10T07:39:34Z</cp:lastPrinted>
  <dcterms:created xsi:type="dcterms:W3CDTF">2014-09-09T09:57:37Z</dcterms:created>
  <dcterms:modified xsi:type="dcterms:W3CDTF">2015-04-16T15:48:07Z</dcterms:modified>
</cp:coreProperties>
</file>